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1" r:id="rId2"/>
    <p:sldId id="326" r:id="rId3"/>
    <p:sldId id="317" r:id="rId4"/>
    <p:sldId id="307" r:id="rId5"/>
    <p:sldId id="318" r:id="rId6"/>
    <p:sldId id="322" r:id="rId7"/>
    <p:sldId id="316" r:id="rId8"/>
    <p:sldId id="315" r:id="rId9"/>
    <p:sldId id="320" r:id="rId10"/>
    <p:sldId id="325" r:id="rId11"/>
    <p:sldId id="323" r:id="rId12"/>
    <p:sldId id="301" r:id="rId13"/>
  </p:sldIdLst>
  <p:sldSz cx="9144000" cy="6858000" type="screen4x3"/>
  <p:notesSz cx="6718300" cy="10121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  <p:clrMru>
    <a:srgbClr val="006666"/>
    <a:srgbClr val="EBF8F9"/>
    <a:srgbClr val="6600FF"/>
    <a:srgbClr val="FF0066"/>
    <a:srgbClr val="FF3300"/>
    <a:srgbClr val="333300"/>
    <a:srgbClr val="0033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939" autoAdjust="0"/>
    <p:restoredTop sz="94885" autoAdjust="0"/>
  </p:normalViewPr>
  <p:slideViewPr>
    <p:cSldViewPr>
      <p:cViewPr varScale="1">
        <p:scale>
          <a:sx n="70" d="100"/>
          <a:sy n="70" d="100"/>
        </p:scale>
        <p:origin x="-14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wm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E3065-451E-408E-8724-DD4E0D9C66D6}" type="doc">
      <dgm:prSet loTypeId="urn:microsoft.com/office/officeart/2005/8/layout/vList3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6F617FCF-5B6F-4DD9-8023-E362741D1C08}">
      <dgm:prSet phldrT="[Текст]" custT="1"/>
      <dgm:spPr/>
      <dgm:t>
        <a:bodyPr/>
        <a:lstStyle/>
        <a:p>
          <a:r>
            <a:rPr lang="ru-RU" sz="1600" dirty="0" smtClean="0">
              <a:latin typeface="+mn-lt"/>
              <a:cs typeface="Times New Roman" pitchFamily="18" charset="0"/>
            </a:rPr>
            <a:t>сниженная ставка налога на прибыль</a:t>
          </a:r>
          <a:endParaRPr lang="ru-RU" sz="1600" dirty="0">
            <a:latin typeface="+mn-lt"/>
            <a:cs typeface="Times New Roman" pitchFamily="18" charset="0"/>
          </a:endParaRPr>
        </a:p>
      </dgm:t>
    </dgm:pt>
    <dgm:pt modelId="{84D9FF71-E40E-497F-9EAB-E44CFA849618}" type="parTrans" cxnId="{06D4C076-2F19-4D28-9532-B14284FB7B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07CAFC-73EA-41D4-9B87-C67F0C6929B6}" type="sibTrans" cxnId="{06D4C076-2F19-4D28-9532-B14284FB7B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7D5F4E-DC8B-491F-BA3B-63F5BAA4B41C}">
      <dgm:prSet phldrT="[Текст]" custT="1"/>
      <dgm:spPr/>
      <dgm:t>
        <a:bodyPr lIns="0" tIns="0" rIns="0" bIns="0"/>
        <a:lstStyle/>
        <a:p>
          <a:r>
            <a:rPr lang="ru-RU" sz="1600" dirty="0" smtClean="0">
              <a:latin typeface="+mn-lt"/>
              <a:cs typeface="Times New Roman" pitchFamily="18" charset="0"/>
            </a:rPr>
            <a:t>арендные платежи за землю </a:t>
          </a:r>
          <a:br>
            <a:rPr lang="ru-RU" sz="1600" dirty="0" smtClean="0">
              <a:latin typeface="+mn-lt"/>
              <a:cs typeface="Times New Roman" pitchFamily="18" charset="0"/>
            </a:rPr>
          </a:br>
          <a:r>
            <a:rPr lang="ru-RU" sz="1600" dirty="0" smtClean="0">
              <a:latin typeface="+mn-lt"/>
              <a:cs typeface="Times New Roman" pitchFamily="18" charset="0"/>
            </a:rPr>
            <a:t> не более </a:t>
          </a:r>
          <a:r>
            <a:rPr lang="ru-RU" sz="1600" b="1" dirty="0" smtClean="0">
              <a:latin typeface="+mn-lt"/>
              <a:cs typeface="Times New Roman" pitchFamily="18" charset="0"/>
            </a:rPr>
            <a:t>2%</a:t>
          </a:r>
          <a:r>
            <a:rPr lang="ru-RU" sz="1600" dirty="0" smtClean="0">
              <a:latin typeface="+mn-lt"/>
              <a:cs typeface="Times New Roman" pitchFamily="18" charset="0"/>
            </a:rPr>
            <a:t> от кадастровой стоимости в год</a:t>
          </a:r>
          <a:endParaRPr lang="ru-RU" sz="1600" dirty="0">
            <a:latin typeface="+mn-lt"/>
            <a:cs typeface="Times New Roman" pitchFamily="18" charset="0"/>
          </a:endParaRPr>
        </a:p>
      </dgm:t>
    </dgm:pt>
    <dgm:pt modelId="{C7AF2313-5C57-4968-B361-733D91E6A068}" type="parTrans" cxnId="{6AF70324-2D55-40B4-9BE2-41ED919C5B9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9E3E11-9429-4401-B313-74D115EBA657}" type="sibTrans" cxnId="{6AF70324-2D55-40B4-9BE2-41ED919C5B9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9C35366-F27C-48A5-8F37-BF39ADBBA77F}">
      <dgm:prSet phldrT="[Текст]" custT="1"/>
      <dgm:spPr/>
      <dgm:t>
        <a:bodyPr lIns="0" tIns="0" rIns="0" bIns="0"/>
        <a:lstStyle/>
        <a:p>
          <a:r>
            <a:rPr lang="ru-RU" sz="1600" i="0" dirty="0" smtClean="0">
              <a:latin typeface="+mn-lt"/>
              <a:cs typeface="Times New Roman" pitchFamily="18" charset="0"/>
            </a:rPr>
            <a:t>освобождение от налога на имущество </a:t>
          </a:r>
          <a:r>
            <a:rPr lang="ru-RU" sz="1600" dirty="0" smtClean="0">
              <a:latin typeface="+mn-lt"/>
              <a:cs typeface="Times New Roman" pitchFamily="18" charset="0"/>
            </a:rPr>
            <a:t> на </a:t>
          </a:r>
          <a:r>
            <a:rPr lang="ru-RU" sz="1600" b="1" dirty="0" smtClean="0">
              <a:latin typeface="+mn-lt"/>
              <a:cs typeface="Times New Roman" pitchFamily="18" charset="0"/>
            </a:rPr>
            <a:t>5 лет</a:t>
          </a:r>
          <a:endParaRPr lang="ru-RU" sz="1600" dirty="0">
            <a:latin typeface="+mn-lt"/>
            <a:cs typeface="Times New Roman" pitchFamily="18" charset="0"/>
          </a:endParaRPr>
        </a:p>
      </dgm:t>
    </dgm:pt>
    <dgm:pt modelId="{BB8FF310-1FF4-433F-B433-2B1E3C5A8FE2}" type="parTrans" cxnId="{588F8260-785A-43AB-980D-9B25724D83C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C108E55-2F12-45A3-91C1-0A3E87B69253}" type="sibTrans" cxnId="{588F8260-785A-43AB-980D-9B25724D83C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4B961C7-F451-4C59-8218-A69BA4037497}">
      <dgm:prSet phldrT="[Текст]" custT="1"/>
      <dgm:spPr/>
      <dgm:t>
        <a:bodyPr lIns="0" tIns="0" rIns="0" bIns="0"/>
        <a:lstStyle/>
        <a:p>
          <a:r>
            <a:rPr lang="ru-RU" sz="1700" dirty="0" smtClean="0">
              <a:latin typeface="+mn-lt"/>
              <a:cs typeface="Times New Roman" pitchFamily="18" charset="0"/>
            </a:rPr>
            <a:t>     в</a:t>
          </a:r>
          <a:r>
            <a:rPr lang="ru-RU" sz="1600" dirty="0" smtClean="0">
              <a:latin typeface="+mn-lt"/>
              <a:cs typeface="Times New Roman" pitchFamily="18" charset="0"/>
            </a:rPr>
            <a:t>озможность выкупа земельного   участка в частную </a:t>
          </a:r>
          <a:br>
            <a:rPr lang="ru-RU" sz="1600" dirty="0" smtClean="0">
              <a:latin typeface="+mn-lt"/>
              <a:cs typeface="Times New Roman" pitchFamily="18" charset="0"/>
            </a:rPr>
          </a:br>
          <a:r>
            <a:rPr lang="ru-RU" sz="1600" dirty="0" smtClean="0">
              <a:latin typeface="+mn-lt"/>
              <a:cs typeface="Times New Roman" pitchFamily="18" charset="0"/>
            </a:rPr>
            <a:t>собственность.</a:t>
          </a:r>
          <a:endParaRPr lang="ru-RU" sz="1600" dirty="0">
            <a:latin typeface="+mn-lt"/>
            <a:cs typeface="Times New Roman" pitchFamily="18" charset="0"/>
          </a:endParaRPr>
        </a:p>
      </dgm:t>
    </dgm:pt>
    <dgm:pt modelId="{AF35FCF7-9DF1-47AB-8155-3669BF7E5157}" type="parTrans" cxnId="{44BDC501-F0C4-48E3-9BCF-9EF56E9AF42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0B72B0C-FD31-4140-B4EC-093D219F4B46}" type="sibTrans" cxnId="{44BDC501-F0C4-48E3-9BCF-9EF56E9AF42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329439-2961-4C20-8FA1-50535C4F3C16}">
      <dgm:prSet phldrT="[Текст]" custT="1"/>
      <dgm:spPr/>
      <dgm:t>
        <a:bodyPr/>
        <a:lstStyle/>
        <a:p>
          <a:r>
            <a:rPr lang="ru-RU" sz="1600" i="0" dirty="0" smtClean="0">
              <a:latin typeface="+mn-lt"/>
              <a:cs typeface="Times New Roman" pitchFamily="18" charset="0"/>
            </a:rPr>
            <a:t>освобождение от земельного налога на </a:t>
          </a:r>
          <a:br>
            <a:rPr lang="ru-RU" sz="1600" i="0" dirty="0" smtClean="0">
              <a:latin typeface="+mn-lt"/>
              <a:cs typeface="Times New Roman" pitchFamily="18" charset="0"/>
            </a:rPr>
          </a:br>
          <a:r>
            <a:rPr lang="ru-RU" sz="1600" b="1" i="0" dirty="0" smtClean="0">
              <a:latin typeface="+mn-lt"/>
              <a:cs typeface="Times New Roman" pitchFamily="18" charset="0"/>
            </a:rPr>
            <a:t>5</a:t>
          </a:r>
          <a:r>
            <a:rPr lang="ru-RU" sz="1600" b="1" dirty="0" smtClean="0">
              <a:latin typeface="+mn-lt"/>
              <a:cs typeface="Times New Roman" pitchFamily="18" charset="0"/>
            </a:rPr>
            <a:t> лет</a:t>
          </a:r>
          <a:endParaRPr lang="ru-RU" sz="1600" dirty="0">
            <a:latin typeface="+mn-lt"/>
            <a:cs typeface="Times New Roman" pitchFamily="18" charset="0"/>
          </a:endParaRPr>
        </a:p>
      </dgm:t>
    </dgm:pt>
    <dgm:pt modelId="{962BEB10-97C8-4C17-A8EF-0F9D3247970E}" type="parTrans" cxnId="{2AE56C05-3FDC-48E2-A8AA-DB9BFA3B34D8}">
      <dgm:prSet/>
      <dgm:spPr/>
      <dgm:t>
        <a:bodyPr/>
        <a:lstStyle/>
        <a:p>
          <a:endParaRPr lang="ru-RU"/>
        </a:p>
      </dgm:t>
    </dgm:pt>
    <dgm:pt modelId="{036980E4-99A4-47A7-BCB1-EF47ED6F18FB}" type="sibTrans" cxnId="{2AE56C05-3FDC-48E2-A8AA-DB9BFA3B34D8}">
      <dgm:prSet/>
      <dgm:spPr/>
      <dgm:t>
        <a:bodyPr/>
        <a:lstStyle/>
        <a:p>
          <a:endParaRPr lang="ru-RU"/>
        </a:p>
      </dgm:t>
    </dgm:pt>
    <dgm:pt modelId="{0CC35505-E796-4371-9162-617567F9E6B3}" type="pres">
      <dgm:prSet presAssocID="{186E3065-451E-408E-8724-DD4E0D9C66D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0BB67D-B287-4CF2-AE3B-709C185ABB74}" type="pres">
      <dgm:prSet presAssocID="{A9C35366-F27C-48A5-8F37-BF39ADBBA77F}" presName="composite" presStyleCnt="0"/>
      <dgm:spPr/>
    </dgm:pt>
    <dgm:pt modelId="{3A364B51-2728-402B-8BCF-6B9E65536C5E}" type="pres">
      <dgm:prSet presAssocID="{A9C35366-F27C-48A5-8F37-BF39ADBBA77F}" presName="imgShp" presStyleLbl="fgImgPlace1" presStyleIdx="0" presStyleCnt="5" custScaleX="115014" custScaleY="126747" custLinFactNeighborX="-26668" custLinFactNeighborY="-46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959BFA2-EA68-4225-810B-B079EC51D974}" type="pres">
      <dgm:prSet presAssocID="{A9C35366-F27C-48A5-8F37-BF39ADBBA77F}" presName="txShp" presStyleLbl="node1" presStyleIdx="0" presStyleCnt="5" custScaleX="96618" custScaleY="93899" custLinFactNeighborX="-1561" custLinFactNeighborY="-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0EB0A-B9CA-4E2E-8081-C2F899CDCABC}" type="pres">
      <dgm:prSet presAssocID="{4C108E55-2F12-45A3-91C1-0A3E87B69253}" presName="spacing" presStyleCnt="0"/>
      <dgm:spPr/>
    </dgm:pt>
    <dgm:pt modelId="{52E6E6FB-43C8-4040-A225-31864088FE4A}" type="pres">
      <dgm:prSet presAssocID="{6F617FCF-5B6F-4DD9-8023-E362741D1C08}" presName="composite" presStyleCnt="0"/>
      <dgm:spPr/>
    </dgm:pt>
    <dgm:pt modelId="{81F0B236-4B56-41CF-AAD2-0A17C6EAA269}" type="pres">
      <dgm:prSet presAssocID="{6F617FCF-5B6F-4DD9-8023-E362741D1C08}" presName="imgShp" presStyleLbl="fgImgPlace1" presStyleIdx="1" presStyleCnt="5" custLinFactNeighborX="-3182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0D5D271-99A2-484C-B2AB-D9DF34E1DE1C}" type="pres">
      <dgm:prSet presAssocID="{6F617FCF-5B6F-4DD9-8023-E362741D1C08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9328E-E106-44EE-A8C0-E4D70AF469A8}" type="pres">
      <dgm:prSet presAssocID="{0C07CAFC-73EA-41D4-9B87-C67F0C6929B6}" presName="spacing" presStyleCnt="0"/>
      <dgm:spPr/>
    </dgm:pt>
    <dgm:pt modelId="{C572BEF5-67C6-4FC7-AB6D-047E4E3E0E40}" type="pres">
      <dgm:prSet presAssocID="{DE329439-2961-4C20-8FA1-50535C4F3C16}" presName="composite" presStyleCnt="0"/>
      <dgm:spPr/>
    </dgm:pt>
    <dgm:pt modelId="{FF54D929-1E88-44C3-AB03-AD30256996BF}" type="pres">
      <dgm:prSet presAssocID="{DE329439-2961-4C20-8FA1-50535C4F3C16}" presName="imgShp" presStyleLbl="fgImgPlace1" presStyleIdx="2" presStyleCnt="5" custLinFactNeighborX="-3182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E3604D4-1425-4009-83AB-F6D6AD679CF1}" type="pres">
      <dgm:prSet presAssocID="{DE329439-2961-4C20-8FA1-50535C4F3C1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91DF3-FC86-477E-9BA1-FF2BBFA2BF62}" type="pres">
      <dgm:prSet presAssocID="{036980E4-99A4-47A7-BCB1-EF47ED6F18FB}" presName="spacing" presStyleCnt="0"/>
      <dgm:spPr/>
    </dgm:pt>
    <dgm:pt modelId="{E68B496C-A5B4-477A-AC57-B8CA263DCEC7}" type="pres">
      <dgm:prSet presAssocID="{757D5F4E-DC8B-491F-BA3B-63F5BAA4B41C}" presName="composite" presStyleCnt="0"/>
      <dgm:spPr/>
    </dgm:pt>
    <dgm:pt modelId="{495E7C6D-44A9-461A-9B7B-3E80AF0B3308}" type="pres">
      <dgm:prSet presAssocID="{757D5F4E-DC8B-491F-BA3B-63F5BAA4B41C}" presName="imgShp" presStyleLbl="fgImgPlace1" presStyleIdx="3" presStyleCnt="5" custLinFactNeighborX="-31825" custLinFactNeighborY="-598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CCE80FB-981B-45F9-ADB3-1E8FCFC919F5}" type="pres">
      <dgm:prSet presAssocID="{757D5F4E-DC8B-491F-BA3B-63F5BAA4B41C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6A4CD-095B-4FC9-A053-D829020F03BE}" type="pres">
      <dgm:prSet presAssocID="{759E3E11-9429-4401-B313-74D115EBA657}" presName="spacing" presStyleCnt="0"/>
      <dgm:spPr/>
    </dgm:pt>
    <dgm:pt modelId="{A2E7FBC6-1CEB-45FB-BBB1-873E09929654}" type="pres">
      <dgm:prSet presAssocID="{D4B961C7-F451-4C59-8218-A69BA4037497}" presName="composite" presStyleCnt="0"/>
      <dgm:spPr/>
    </dgm:pt>
    <dgm:pt modelId="{F0253A3E-D757-4131-97E7-85B492EA83A7}" type="pres">
      <dgm:prSet presAssocID="{D4B961C7-F451-4C59-8218-A69BA4037497}" presName="imgShp" presStyleLbl="fgImgPlace1" presStyleIdx="4" presStyleCnt="5" custScaleX="99739" custScaleY="97287" custLinFactNeighborX="-36204" custLinFactNeighborY="-695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6C0B612-0C0D-4056-B9D4-F11C1166C36F}" type="pres">
      <dgm:prSet presAssocID="{D4B961C7-F451-4C59-8218-A69BA4037497}" presName="txShp" presStyleLbl="node1" presStyleIdx="4" presStyleCnt="5" custScaleX="104233" custScaleY="933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D4C076-2F19-4D28-9532-B14284FB7B53}" srcId="{186E3065-451E-408E-8724-DD4E0D9C66D6}" destId="{6F617FCF-5B6F-4DD9-8023-E362741D1C08}" srcOrd="1" destOrd="0" parTransId="{84D9FF71-E40E-497F-9EAB-E44CFA849618}" sibTransId="{0C07CAFC-73EA-41D4-9B87-C67F0C6929B6}"/>
    <dgm:cxn modelId="{588F8260-785A-43AB-980D-9B25724D83C3}" srcId="{186E3065-451E-408E-8724-DD4E0D9C66D6}" destId="{A9C35366-F27C-48A5-8F37-BF39ADBBA77F}" srcOrd="0" destOrd="0" parTransId="{BB8FF310-1FF4-433F-B433-2B1E3C5A8FE2}" sibTransId="{4C108E55-2F12-45A3-91C1-0A3E87B69253}"/>
    <dgm:cxn modelId="{2AE56C05-3FDC-48E2-A8AA-DB9BFA3B34D8}" srcId="{186E3065-451E-408E-8724-DD4E0D9C66D6}" destId="{DE329439-2961-4C20-8FA1-50535C4F3C16}" srcOrd="2" destOrd="0" parTransId="{962BEB10-97C8-4C17-A8EF-0F9D3247970E}" sibTransId="{036980E4-99A4-47A7-BCB1-EF47ED6F18FB}"/>
    <dgm:cxn modelId="{6AF70324-2D55-40B4-9BE2-41ED919C5B9E}" srcId="{186E3065-451E-408E-8724-DD4E0D9C66D6}" destId="{757D5F4E-DC8B-491F-BA3B-63F5BAA4B41C}" srcOrd="3" destOrd="0" parTransId="{C7AF2313-5C57-4968-B361-733D91E6A068}" sibTransId="{759E3E11-9429-4401-B313-74D115EBA657}"/>
    <dgm:cxn modelId="{D304A905-045A-466C-AEE4-444733379C72}" type="presOf" srcId="{6F617FCF-5B6F-4DD9-8023-E362741D1C08}" destId="{90D5D271-99A2-484C-B2AB-D9DF34E1DE1C}" srcOrd="0" destOrd="0" presId="urn:microsoft.com/office/officeart/2005/8/layout/vList3"/>
    <dgm:cxn modelId="{7D784B71-A241-418D-A083-2BFA2DE5C6D6}" type="presOf" srcId="{DE329439-2961-4C20-8FA1-50535C4F3C16}" destId="{CE3604D4-1425-4009-83AB-F6D6AD679CF1}" srcOrd="0" destOrd="0" presId="urn:microsoft.com/office/officeart/2005/8/layout/vList3"/>
    <dgm:cxn modelId="{44BDC501-F0C4-48E3-9BCF-9EF56E9AF42F}" srcId="{186E3065-451E-408E-8724-DD4E0D9C66D6}" destId="{D4B961C7-F451-4C59-8218-A69BA4037497}" srcOrd="4" destOrd="0" parTransId="{AF35FCF7-9DF1-47AB-8155-3669BF7E5157}" sibTransId="{70B72B0C-FD31-4140-B4EC-093D219F4B46}"/>
    <dgm:cxn modelId="{9AF9D961-585A-48B4-80AF-C77E30F6E16F}" type="presOf" srcId="{757D5F4E-DC8B-491F-BA3B-63F5BAA4B41C}" destId="{CCCE80FB-981B-45F9-ADB3-1E8FCFC919F5}" srcOrd="0" destOrd="0" presId="urn:microsoft.com/office/officeart/2005/8/layout/vList3"/>
    <dgm:cxn modelId="{99E3D965-05C4-4858-B3BE-58D246778755}" type="presOf" srcId="{D4B961C7-F451-4C59-8218-A69BA4037497}" destId="{D6C0B612-0C0D-4056-B9D4-F11C1166C36F}" srcOrd="0" destOrd="0" presId="urn:microsoft.com/office/officeart/2005/8/layout/vList3"/>
    <dgm:cxn modelId="{A30CFCBA-E719-43C2-BF42-244F5717D214}" type="presOf" srcId="{A9C35366-F27C-48A5-8F37-BF39ADBBA77F}" destId="{D959BFA2-EA68-4225-810B-B079EC51D974}" srcOrd="0" destOrd="0" presId="urn:microsoft.com/office/officeart/2005/8/layout/vList3"/>
    <dgm:cxn modelId="{1F335D72-91A9-407E-B0C1-CD98CC460454}" type="presOf" srcId="{186E3065-451E-408E-8724-DD4E0D9C66D6}" destId="{0CC35505-E796-4371-9162-617567F9E6B3}" srcOrd="0" destOrd="0" presId="urn:microsoft.com/office/officeart/2005/8/layout/vList3"/>
    <dgm:cxn modelId="{D29FDA1B-631E-4A57-B5F8-0AE0425A9875}" type="presParOf" srcId="{0CC35505-E796-4371-9162-617567F9E6B3}" destId="{3A0BB67D-B287-4CF2-AE3B-709C185ABB74}" srcOrd="0" destOrd="0" presId="urn:microsoft.com/office/officeart/2005/8/layout/vList3"/>
    <dgm:cxn modelId="{C0BBD593-F9F1-46D2-BD4B-58E8D62373C7}" type="presParOf" srcId="{3A0BB67D-B287-4CF2-AE3B-709C185ABB74}" destId="{3A364B51-2728-402B-8BCF-6B9E65536C5E}" srcOrd="0" destOrd="0" presId="urn:microsoft.com/office/officeart/2005/8/layout/vList3"/>
    <dgm:cxn modelId="{59AAB768-C320-42E9-B7A6-D1E86FFFE7CF}" type="presParOf" srcId="{3A0BB67D-B287-4CF2-AE3B-709C185ABB74}" destId="{D959BFA2-EA68-4225-810B-B079EC51D974}" srcOrd="1" destOrd="0" presId="urn:microsoft.com/office/officeart/2005/8/layout/vList3"/>
    <dgm:cxn modelId="{D20D9664-170E-47F1-A01E-9C0AA474DFAD}" type="presParOf" srcId="{0CC35505-E796-4371-9162-617567F9E6B3}" destId="{7A80EB0A-B9CA-4E2E-8081-C2F899CDCABC}" srcOrd="1" destOrd="0" presId="urn:microsoft.com/office/officeart/2005/8/layout/vList3"/>
    <dgm:cxn modelId="{323E81A6-2393-4CC4-BD93-E8A8891C3280}" type="presParOf" srcId="{0CC35505-E796-4371-9162-617567F9E6B3}" destId="{52E6E6FB-43C8-4040-A225-31864088FE4A}" srcOrd="2" destOrd="0" presId="urn:microsoft.com/office/officeart/2005/8/layout/vList3"/>
    <dgm:cxn modelId="{EFF94114-AE82-40F7-A57B-925D7697DB35}" type="presParOf" srcId="{52E6E6FB-43C8-4040-A225-31864088FE4A}" destId="{81F0B236-4B56-41CF-AAD2-0A17C6EAA269}" srcOrd="0" destOrd="0" presId="urn:microsoft.com/office/officeart/2005/8/layout/vList3"/>
    <dgm:cxn modelId="{6241B5D3-0DEF-41E0-BA1C-75513B7FD777}" type="presParOf" srcId="{52E6E6FB-43C8-4040-A225-31864088FE4A}" destId="{90D5D271-99A2-484C-B2AB-D9DF34E1DE1C}" srcOrd="1" destOrd="0" presId="urn:microsoft.com/office/officeart/2005/8/layout/vList3"/>
    <dgm:cxn modelId="{78167C42-9383-48B0-AE83-5F5AE4B1C70C}" type="presParOf" srcId="{0CC35505-E796-4371-9162-617567F9E6B3}" destId="{FF09328E-E106-44EE-A8C0-E4D70AF469A8}" srcOrd="3" destOrd="0" presId="urn:microsoft.com/office/officeart/2005/8/layout/vList3"/>
    <dgm:cxn modelId="{82141EAD-A4D5-4CDB-8710-C0615323B890}" type="presParOf" srcId="{0CC35505-E796-4371-9162-617567F9E6B3}" destId="{C572BEF5-67C6-4FC7-AB6D-047E4E3E0E40}" srcOrd="4" destOrd="0" presId="urn:microsoft.com/office/officeart/2005/8/layout/vList3"/>
    <dgm:cxn modelId="{F74BF847-1069-437E-BF44-EB177A0122F9}" type="presParOf" srcId="{C572BEF5-67C6-4FC7-AB6D-047E4E3E0E40}" destId="{FF54D929-1E88-44C3-AB03-AD30256996BF}" srcOrd="0" destOrd="0" presId="urn:microsoft.com/office/officeart/2005/8/layout/vList3"/>
    <dgm:cxn modelId="{928C04E7-712A-4B2C-999D-B4436AA10EA2}" type="presParOf" srcId="{C572BEF5-67C6-4FC7-AB6D-047E4E3E0E40}" destId="{CE3604D4-1425-4009-83AB-F6D6AD679CF1}" srcOrd="1" destOrd="0" presId="urn:microsoft.com/office/officeart/2005/8/layout/vList3"/>
    <dgm:cxn modelId="{3663559F-843D-47BC-95C8-FDC32B6DEDAA}" type="presParOf" srcId="{0CC35505-E796-4371-9162-617567F9E6B3}" destId="{47891DF3-FC86-477E-9BA1-FF2BBFA2BF62}" srcOrd="5" destOrd="0" presId="urn:microsoft.com/office/officeart/2005/8/layout/vList3"/>
    <dgm:cxn modelId="{1DFDB425-659A-46A3-949F-7449DED0D285}" type="presParOf" srcId="{0CC35505-E796-4371-9162-617567F9E6B3}" destId="{E68B496C-A5B4-477A-AC57-B8CA263DCEC7}" srcOrd="6" destOrd="0" presId="urn:microsoft.com/office/officeart/2005/8/layout/vList3"/>
    <dgm:cxn modelId="{3F89605A-0587-4CE7-9A01-BE786A6DB3FF}" type="presParOf" srcId="{E68B496C-A5B4-477A-AC57-B8CA263DCEC7}" destId="{495E7C6D-44A9-461A-9B7B-3E80AF0B3308}" srcOrd="0" destOrd="0" presId="urn:microsoft.com/office/officeart/2005/8/layout/vList3"/>
    <dgm:cxn modelId="{A76AEC4E-66ED-49BD-9069-FB3C85C48179}" type="presParOf" srcId="{E68B496C-A5B4-477A-AC57-B8CA263DCEC7}" destId="{CCCE80FB-981B-45F9-ADB3-1E8FCFC919F5}" srcOrd="1" destOrd="0" presId="urn:microsoft.com/office/officeart/2005/8/layout/vList3"/>
    <dgm:cxn modelId="{F59A3571-1595-456A-B3B8-609B04E2E8AC}" type="presParOf" srcId="{0CC35505-E796-4371-9162-617567F9E6B3}" destId="{B6C6A4CD-095B-4FC9-A053-D829020F03BE}" srcOrd="7" destOrd="0" presId="urn:microsoft.com/office/officeart/2005/8/layout/vList3"/>
    <dgm:cxn modelId="{32378D09-2B2A-4C84-89DC-FA1DA554A1B7}" type="presParOf" srcId="{0CC35505-E796-4371-9162-617567F9E6B3}" destId="{A2E7FBC6-1CEB-45FB-BBB1-873E09929654}" srcOrd="8" destOrd="0" presId="urn:microsoft.com/office/officeart/2005/8/layout/vList3"/>
    <dgm:cxn modelId="{9BB4D278-B343-4D04-872F-CDFA338F02F1}" type="presParOf" srcId="{A2E7FBC6-1CEB-45FB-BBB1-873E09929654}" destId="{F0253A3E-D757-4131-97E7-85B492EA83A7}" srcOrd="0" destOrd="0" presId="urn:microsoft.com/office/officeart/2005/8/layout/vList3"/>
    <dgm:cxn modelId="{AF220424-A87F-4EE7-860C-617427FD069F}" type="presParOf" srcId="{A2E7FBC6-1CEB-45FB-BBB1-873E09929654}" destId="{D6C0B612-0C0D-4056-B9D4-F11C1166C36F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50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50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B6A060C-F8B8-42B2-8AFF-2502AA0475F9}" type="datetimeFigureOut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613900"/>
            <a:ext cx="2911475" cy="506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5238" y="9613900"/>
            <a:ext cx="2911475" cy="506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0DCB687-FD86-4034-BA03-A700D165D3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238" y="0"/>
            <a:ext cx="29114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8675" y="758825"/>
            <a:ext cx="5060950" cy="379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808538"/>
            <a:ext cx="5375275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13900"/>
            <a:ext cx="29114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238" y="9613900"/>
            <a:ext cx="29114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6C8D93F-A05A-4BCB-B73E-71FC3E62FF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28675" y="758825"/>
            <a:ext cx="5060950" cy="37957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C8D93F-A05A-4BCB-B73E-71FC3E62FFA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0263" y="758825"/>
            <a:ext cx="5060950" cy="3795713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805238" y="9613900"/>
            <a:ext cx="29114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74" tIns="45537" rIns="91074" bIns="45537" anchor="b"/>
          <a:lstStyle/>
          <a:p>
            <a:pPr algn="r"/>
            <a:fld id="{83EB6449-79BD-4EBC-915F-2A248A70286F}" type="slidenum">
              <a:rPr lang="ru-RU" sz="1200"/>
              <a:pPr algn="r"/>
              <a:t>8</a:t>
            </a:fld>
            <a:endParaRPr lang="ru-RU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758825"/>
            <a:ext cx="5060950" cy="3795713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28675" y="758825"/>
            <a:ext cx="5060950" cy="37957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C8D93F-A05A-4BCB-B73E-71FC3E62FFA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1" y="4853417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1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838" y="6473825"/>
            <a:ext cx="758231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B993B-8F82-4114-B075-C613979E9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658" y="76203"/>
            <a:ext cx="2894846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838" y="6473825"/>
            <a:ext cx="758231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6603D-8444-466B-B6E7-D0797F184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1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08C45-CECA-4729-91C7-BA86AC348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3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1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F6757-D67C-4177-BF41-4F22F9F27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4"/>
            <a:ext cx="8610600" cy="88265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3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7" y="666750"/>
            <a:ext cx="4292241" cy="639763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41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41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839" y="6477000"/>
            <a:ext cx="761802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C4BC9-0DFB-4864-8FEF-8E285CC400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3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A1C7C-E4A8-462C-BD19-F030D21D9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DEE62-100C-4A03-8743-EEC8D966F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2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1" y="5486401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4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D4A8E-7CAC-4276-8188-606174E7D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5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1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1" y="5533222"/>
            <a:ext cx="5867400" cy="768351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67161-530F-489D-841A-4EE16AA3C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0F401-FD72-42EA-854A-79A13BD6B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1" y="549279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9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0806E-E308-4B80-B513-664D7FAF0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577" y="6248400"/>
            <a:ext cx="2894846" cy="45720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2686" y="6248400"/>
            <a:ext cx="2134234" cy="45720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fld id="{971ED5DE-0A75-4022-BDEA-F4E0F9F68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081" y="6245225"/>
            <a:ext cx="2134235" cy="47625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903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3" name="Текст 7"/>
          <p:cNvSpPr>
            <a:spLocks noGrp="1"/>
          </p:cNvSpPr>
          <p:nvPr>
            <p:ph type="body" idx="1"/>
          </p:nvPr>
        </p:nvSpPr>
        <p:spPr bwMode="auto">
          <a:xfrm>
            <a:off x="304721" y="1554163"/>
            <a:ext cx="868691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6506" y="76203"/>
            <a:ext cx="2515135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577" y="76203"/>
            <a:ext cx="3351927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839" y="6477003"/>
            <a:ext cx="761802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9CE56E2-B8BE-4BA9-9E31-9A67BDA31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721" y="457200"/>
            <a:ext cx="8686919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903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3" r:id="rId4"/>
    <p:sldLayoutId id="2147483919" r:id="rId5"/>
    <p:sldLayoutId id="2147483914" r:id="rId6"/>
    <p:sldLayoutId id="2147483920" r:id="rId7"/>
    <p:sldLayoutId id="2147483921" r:id="rId8"/>
    <p:sldLayoutId id="2147483922" r:id="rId9"/>
    <p:sldLayoutId id="2147483915" r:id="rId10"/>
    <p:sldLayoutId id="2147483923" r:id="rId11"/>
    <p:sldLayoutId id="2147483924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P10403451_res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5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71472" y="1857364"/>
            <a:ext cx="7929618" cy="341632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«Особая экономическая зона </a:t>
            </a:r>
            <a:b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туристско-рекреационного типа</a:t>
            </a:r>
            <a:b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«Бирюзовая Катунь»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Карта зоны маленькая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643063"/>
            <a:ext cx="2786063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928938" y="5072063"/>
            <a:ext cx="6215062" cy="1270000"/>
          </a:xfrm>
          <a:prstGeom prst="roundRect">
            <a:avLst>
              <a:gd name="adj" fmla="val 10604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Создана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 Постановлением Правительства России от 03.02.2007 №69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Стоимость проекта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– около 30 млрд. рублей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Период реализации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entury Gothic" pitchFamily="34" charset="0"/>
              </a:rPr>
              <a:t>– 2007 – 2027 гг. 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071813" y="3500438"/>
            <a:ext cx="5786437" cy="15494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1525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i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Крупный </a:t>
            </a:r>
            <a:r>
              <a:rPr lang="ru-RU" sz="1700" b="1" i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единый туристско-рекреационный комплекс природного и экстремального туризма в горах, в основе строительства которого лежит принцип государственно-частного партнерства</a:t>
            </a:r>
            <a:r>
              <a:rPr lang="en-US" sz="1700" b="1" i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.</a:t>
            </a:r>
            <a:endParaRPr lang="ru-RU" sz="1700" b="1" i="1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" name="Прямоугольная выноска 4"/>
          <p:cNvSpPr>
            <a:spLocks noChangeArrowheads="1"/>
          </p:cNvSpPr>
          <p:nvPr/>
        </p:nvSpPr>
        <p:spPr bwMode="auto">
          <a:xfrm>
            <a:off x="0" y="5429250"/>
            <a:ext cx="2428875" cy="857250"/>
          </a:xfrm>
          <a:prstGeom prst="wedgeRectCallout">
            <a:avLst>
              <a:gd name="adj1" fmla="val 11968"/>
              <a:gd name="adj2" fmla="val -313861"/>
            </a:avLst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ru-RU" dirty="0"/>
              <a:t>Игорная зона «Сибирская монета»</a:t>
            </a:r>
          </a:p>
        </p:txBody>
      </p:sp>
      <p:sp>
        <p:nvSpPr>
          <p:cNvPr id="6" name="Прямоугольная выноска 5"/>
          <p:cNvSpPr>
            <a:spLocks noChangeArrowheads="1"/>
          </p:cNvSpPr>
          <p:nvPr/>
        </p:nvSpPr>
        <p:spPr bwMode="auto">
          <a:xfrm>
            <a:off x="500063" y="0"/>
            <a:ext cx="8215312" cy="714375"/>
          </a:xfrm>
          <a:prstGeom prst="wedgeRectCallout">
            <a:avLst>
              <a:gd name="adj1" fmla="val -30615"/>
              <a:gd name="adj2" fmla="val 390934"/>
            </a:avLst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Особая экономическая зона туристско-рекреационного «Бирюзовая Катунь»</a:t>
            </a:r>
          </a:p>
        </p:txBody>
      </p:sp>
      <p:pic>
        <p:nvPicPr>
          <p:cNvPr id="7" name="Рисунок 6" descr="0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54413" y="1000125"/>
            <a:ext cx="5589587" cy="2259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2CA14-B331-472B-8132-3AAFCB3C4436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98867-9BC6-436B-8974-70A1DE4C4D78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79515" y="714356"/>
            <a:ext cx="2715108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Объекты внешней  инфраструктуры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(около 4,4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млрд. рублей)</a:t>
            </a:r>
          </a:p>
        </p:txBody>
      </p:sp>
      <p:sp>
        <p:nvSpPr>
          <p:cNvPr id="6" name="Овал 5"/>
          <p:cNvSpPr/>
          <p:nvPr/>
        </p:nvSpPr>
        <p:spPr>
          <a:xfrm>
            <a:off x="2429434" y="2643191"/>
            <a:ext cx="1928310" cy="12144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Частные инвестиции </a:t>
            </a:r>
          </a:p>
        </p:txBody>
      </p:sp>
      <p:sp>
        <p:nvSpPr>
          <p:cNvPr id="9" name="Овал 8"/>
          <p:cNvSpPr/>
          <p:nvPr/>
        </p:nvSpPr>
        <p:spPr>
          <a:xfrm>
            <a:off x="6839550" y="2571750"/>
            <a:ext cx="2071148" cy="12144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Средства Алтайского края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45693" y="642938"/>
            <a:ext cx="2715108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Объекты внутренней инфраструктуры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(более 8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млрд. рублей)</a:t>
            </a:r>
          </a:p>
        </p:txBody>
      </p:sp>
      <p:sp>
        <p:nvSpPr>
          <p:cNvPr id="10" name="Прямоугольник 16"/>
          <p:cNvSpPr>
            <a:spLocks noChangeArrowheads="1"/>
          </p:cNvSpPr>
          <p:nvPr/>
        </p:nvSpPr>
        <p:spPr bwMode="auto">
          <a:xfrm>
            <a:off x="1" y="17145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Источники финансирования объектов ОЭЗ ТРТ «Бирюзовая Катунь»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572001" y="2571750"/>
            <a:ext cx="2213986" cy="12144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Средства федерального  бюджета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285676" y="2643191"/>
            <a:ext cx="2072339" cy="12144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Средства Алтайского края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72204" y="4000500"/>
            <a:ext cx="2713918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Туристические объекты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(более 15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млрд. рублей)</a:t>
            </a:r>
          </a:p>
        </p:txBody>
      </p:sp>
      <p:sp>
        <p:nvSpPr>
          <p:cNvPr id="15" name="Овал 14"/>
          <p:cNvSpPr/>
          <p:nvPr/>
        </p:nvSpPr>
        <p:spPr>
          <a:xfrm>
            <a:off x="1071284" y="5429250"/>
            <a:ext cx="1929501" cy="12144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Частные инвестиции </a:t>
            </a:r>
          </a:p>
        </p:txBody>
      </p:sp>
      <p:sp>
        <p:nvSpPr>
          <p:cNvPr id="16" name="Овал 15"/>
          <p:cNvSpPr/>
          <p:nvPr/>
        </p:nvSpPr>
        <p:spPr>
          <a:xfrm>
            <a:off x="3429298" y="5572128"/>
            <a:ext cx="1928310" cy="10715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Частные инвестиции </a:t>
            </a:r>
          </a:p>
        </p:txBody>
      </p:sp>
      <p:sp>
        <p:nvSpPr>
          <p:cNvPr id="17" name="Овал 16"/>
          <p:cNvSpPr/>
          <p:nvPr/>
        </p:nvSpPr>
        <p:spPr>
          <a:xfrm>
            <a:off x="6000380" y="5429250"/>
            <a:ext cx="1929500" cy="12144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Частные инвестиции </a:t>
            </a:r>
          </a:p>
        </p:txBody>
      </p:sp>
      <p:sp>
        <p:nvSpPr>
          <p:cNvPr id="22" name="Стрелка вверх 21"/>
          <p:cNvSpPr/>
          <p:nvPr/>
        </p:nvSpPr>
        <p:spPr>
          <a:xfrm rot="2367983">
            <a:off x="1330773" y="1812928"/>
            <a:ext cx="441607" cy="773113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>
            <a:off x="4143487" y="5214938"/>
            <a:ext cx="571351" cy="285750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21427513" flipH="1">
            <a:off x="3047037" y="1930464"/>
            <a:ext cx="441607" cy="655503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2367983">
            <a:off x="5724225" y="1741488"/>
            <a:ext cx="440417" cy="77311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 rot="19232017" flipH="1">
            <a:off x="5884918" y="4741863"/>
            <a:ext cx="440417" cy="77311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 rot="2367983">
            <a:off x="2562749" y="4670428"/>
            <a:ext cx="441606" cy="773113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трелка вверх 29"/>
          <p:cNvSpPr/>
          <p:nvPr/>
        </p:nvSpPr>
        <p:spPr>
          <a:xfrm rot="19232017" flipH="1">
            <a:off x="7491843" y="1741488"/>
            <a:ext cx="440417" cy="77311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18494575" flipH="1">
            <a:off x="4463363" y="1876743"/>
            <a:ext cx="613714" cy="551829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Блок-схема: процесс 21"/>
          <p:cNvGrpSpPr>
            <a:grpSpLocks/>
          </p:cNvGrpSpPr>
          <p:nvPr/>
        </p:nvGrpSpPr>
        <p:grpSpPr bwMode="auto">
          <a:xfrm>
            <a:off x="428596" y="1500174"/>
            <a:ext cx="4176815" cy="457200"/>
            <a:chOff x="257" y="933"/>
            <a:chExt cx="2631" cy="288"/>
          </a:xfrm>
        </p:grpSpPr>
        <p:pic>
          <p:nvPicPr>
            <p:cNvPr id="14360" name="Блок-схема: процесс 2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7" y="933"/>
              <a:ext cx="263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1" name="Text Box 4"/>
            <p:cNvSpPr txBox="1">
              <a:spLocks noChangeArrowheads="1"/>
            </p:cNvSpPr>
            <p:nvPr/>
          </p:nvSpPr>
          <p:spPr bwMode="auto">
            <a:xfrm>
              <a:off x="270" y="945"/>
              <a:ext cx="261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1600" b="1" dirty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Итого инвестировано – </a:t>
              </a:r>
              <a:r>
                <a:rPr lang="en-US" sz="1600" b="1" dirty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600" b="1" dirty="0" smtClean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,67 млрд</a:t>
              </a:r>
              <a:r>
                <a:rPr lang="ru-RU" sz="1600" b="1" dirty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. руб.</a:t>
              </a:r>
            </a:p>
          </p:txBody>
        </p:sp>
      </p:grpSp>
      <p:sp>
        <p:nvSpPr>
          <p:cNvPr id="14342" name="Прямоугольник 11"/>
          <p:cNvSpPr>
            <a:spLocks noChangeArrowheads="1"/>
          </p:cNvSpPr>
          <p:nvPr/>
        </p:nvSpPr>
        <p:spPr bwMode="auto">
          <a:xfrm>
            <a:off x="6785986" y="857232"/>
            <a:ext cx="2358014" cy="213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Административно-деловой комплекс;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внутриплощадочные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объекты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инфраструктуры;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водозабор;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энергоцентр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пожарное депо;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торой подвесной мост</a:t>
            </a:r>
          </a:p>
          <a:p>
            <a:pPr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340" name="Блок-схема: процесс 20"/>
          <p:cNvGrpSpPr>
            <a:grpSpLocks/>
          </p:cNvGrpSpPr>
          <p:nvPr/>
        </p:nvGrpSpPr>
        <p:grpSpPr bwMode="auto">
          <a:xfrm>
            <a:off x="4552955" y="1481139"/>
            <a:ext cx="1817611" cy="890587"/>
            <a:chOff x="2868" y="933"/>
            <a:chExt cx="1145" cy="561"/>
          </a:xfrm>
        </p:grpSpPr>
        <p:pic>
          <p:nvPicPr>
            <p:cNvPr id="14358" name="Блок-схема: процесс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8" y="933"/>
              <a:ext cx="1145" cy="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9" name="Text Box 8"/>
            <p:cNvSpPr txBox="1">
              <a:spLocks noChangeArrowheads="1"/>
            </p:cNvSpPr>
            <p:nvPr/>
          </p:nvSpPr>
          <p:spPr bwMode="auto">
            <a:xfrm>
              <a:off x="2880" y="945"/>
              <a:ext cx="1125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b="1" dirty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Подлежит освоению:</a:t>
              </a:r>
            </a:p>
            <a:p>
              <a:r>
                <a:rPr lang="en-US" sz="1600" b="1" dirty="0" smtClean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lang="ru-RU" sz="1600" b="1" dirty="0" smtClean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sz="1600" b="1" dirty="0" smtClean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5 </a:t>
              </a:r>
              <a:r>
                <a:rPr lang="ru-RU" sz="1600" dirty="0" smtClean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млрд. </a:t>
              </a:r>
              <a:r>
                <a:rPr lang="ru-RU" sz="1600" dirty="0">
                  <a:solidFill>
                    <a:srgbClr val="004E6D"/>
                  </a:solidFill>
                  <a:latin typeface="Times New Roman" pitchFamily="18" charset="0"/>
                  <a:cs typeface="Times New Roman" pitchFamily="18" charset="0"/>
                </a:rPr>
                <a:t>руб.</a:t>
              </a:r>
            </a:p>
          </p:txBody>
        </p:sp>
      </p:grpSp>
      <p:sp>
        <p:nvSpPr>
          <p:cNvPr id="23561" name="Прямоугольник 16"/>
          <p:cNvSpPr>
            <a:spLocks noChangeArrowheads="1"/>
          </p:cNvSpPr>
          <p:nvPr/>
        </p:nvSpPr>
        <p:spPr bwMode="auto">
          <a:xfrm>
            <a:off x="1" y="3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ОЭЗ ТРТ «Бирюзовая Катунь»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Внутренняя инфраструктура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142844" y="1928816"/>
            <a:ext cx="1571637" cy="207168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Проектирование объектов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1687868" y="1928816"/>
            <a:ext cx="1312496" cy="207168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Объекты текущего строительства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3143623" y="1928816"/>
            <a:ext cx="1285501" cy="207168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</a:rPr>
              <a:t>Действующие объекты </a:t>
            </a: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4572001" y="2357438"/>
            <a:ext cx="1428759" cy="164306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Объекты </a:t>
            </a:r>
            <a:r>
              <a:rPr lang="ru-RU" sz="1400" dirty="0" smtClean="0">
                <a:solidFill>
                  <a:schemeClr val="tx1"/>
                </a:solidFill>
              </a:rPr>
              <a:t>потенциального строительства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4346" name="Содержимое 7" descr="DSC_071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351" y="785816"/>
            <a:ext cx="928446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2" descr="\\Bk1\all\Кислицина\Photo\Совещания, встречи, поездки\2009.05.03\DSC_02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055" y="785816"/>
            <a:ext cx="892736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Рисунок 28" descr="DSC_3474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947" y="785816"/>
            <a:ext cx="928446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3" descr="\\Bk1\all\Кислицина\Photo\Объекты инфраструктуры\Аэропорт\P101009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72068" y="785816"/>
            <a:ext cx="85702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Рисунок 32" descr="DSC_3542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14771" y="785813"/>
            <a:ext cx="99986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ая прямоугольная выноска 14"/>
          <p:cNvSpPr>
            <a:spLocks noChangeArrowheads="1"/>
          </p:cNvSpPr>
          <p:nvPr/>
        </p:nvSpPr>
        <p:spPr bwMode="auto">
          <a:xfrm>
            <a:off x="142844" y="4500570"/>
            <a:ext cx="1643074" cy="2143140"/>
          </a:xfrm>
          <a:prstGeom prst="wedgeRoundRectCallout">
            <a:avLst>
              <a:gd name="adj1" fmla="val 2745"/>
              <a:gd name="adj2" fmla="val -117227"/>
              <a:gd name="adj3" fmla="val 16667"/>
            </a:avLst>
          </a:prstGeom>
          <a:noFill/>
          <a:ln w="25400" algn="ctr">
            <a:solidFill>
              <a:srgbClr val="002626"/>
            </a:solidFill>
            <a:miter lim="800000"/>
            <a:headEnd/>
            <a:tailEnd/>
          </a:ln>
        </p:spPr>
        <p:txBody>
          <a:bodyPr lIns="36000" anchor="ctr"/>
          <a:lstStyle/>
          <a:p>
            <a:pPr marL="71438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Завершено, кроме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энергоцентра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и второго подвесного моста.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71438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Получены заключения государственной экспертизы.</a:t>
            </a:r>
          </a:p>
        </p:txBody>
      </p:sp>
      <p:sp>
        <p:nvSpPr>
          <p:cNvPr id="16" name="Скругленная прямоугольная выноска 15"/>
          <p:cNvSpPr>
            <a:spLocks noChangeArrowheads="1"/>
          </p:cNvSpPr>
          <p:nvPr/>
        </p:nvSpPr>
        <p:spPr bwMode="auto">
          <a:xfrm>
            <a:off x="6429388" y="3286100"/>
            <a:ext cx="2481310" cy="3357610"/>
          </a:xfrm>
          <a:prstGeom prst="wedgeRoundRectCallout">
            <a:avLst>
              <a:gd name="adj1" fmla="val -134687"/>
              <a:gd name="adj2" fmla="val -42175"/>
              <a:gd name="adj3" fmla="val 16667"/>
            </a:avLst>
          </a:prstGeom>
          <a:noFill/>
          <a:ln w="25400" algn="ctr">
            <a:solidFill>
              <a:srgbClr val="002626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Подвесной мост;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искусственное озеро;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пруд для рыбалки;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внутриплощадочные сети инженерной инфраструктуры;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служебная гостиница;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общежитие для персонала;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столовая;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полигон утилизации твердых бытовых </a:t>
            </a:r>
            <a:r>
              <a:rPr lang="ru-RU" sz="1400" dirty="0" smtClean="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отходов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граждение с контрольно-пропускными пунктами</a:t>
            </a:r>
            <a:endParaRPr lang="ru-RU" sz="1400" dirty="0">
              <a:solidFill>
                <a:srgbClr val="17171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1928794" y="4357694"/>
            <a:ext cx="4000528" cy="2286016"/>
          </a:xfrm>
          <a:prstGeom prst="wedgeRoundRectCallout">
            <a:avLst>
              <a:gd name="adj1" fmla="val -38833"/>
              <a:gd name="adj2" fmla="val -89829"/>
              <a:gd name="adj3" fmla="val 16667"/>
            </a:avLst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spcCol="7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500" dirty="0">
              <a:solidFill>
                <a:schemeClr val="tx1">
                  <a:lumMod val="1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6786577" y="785794"/>
            <a:ext cx="2214579" cy="2214578"/>
          </a:xfrm>
          <a:prstGeom prst="wedgeRoundRectCallout">
            <a:avLst>
              <a:gd name="adj1" fmla="val -90257"/>
              <a:gd name="adj2" fmla="val 44242"/>
              <a:gd name="adj3" fmla="val 16667"/>
            </a:avLst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40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28794" y="4429132"/>
            <a:ext cx="3929090" cy="2246769"/>
          </a:xfrm>
          <a:prstGeom prst="rect">
            <a:avLst/>
          </a:prstGeom>
          <a:noFill/>
        </p:spPr>
        <p:txBody>
          <a:bodyPr wrap="square" numCol="2" spcCol="18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Внутриплощадочные сети: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водоснабжения,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теплоснабжения,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электроснабжения,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хозяйственно-бытовой канализации с КНС,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телекоммуникаций,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информационно-вычислительной связи,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газопровода;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Трансформаторные подстанции;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1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Внутриплощадочные </a:t>
            </a:r>
            <a:r>
              <a:rPr lang="ru-RU" sz="1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дороги;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роизводственно-эксплуатационная база.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600" dirty="0"/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>
            <a:off x="1" y="709613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198" y="6613528"/>
            <a:ext cx="761802" cy="244475"/>
          </a:xfrm>
        </p:spPr>
        <p:txBody>
          <a:bodyPr/>
          <a:lstStyle/>
          <a:p>
            <a:pPr>
              <a:defRPr/>
            </a:pPr>
            <a:fld id="{DF205B61-5089-4903-AA5E-F87167189041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5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7DCCC-AB65-4E50-8689-F35B03B73FD5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608252" y="1285878"/>
            <a:ext cx="791083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u="sng" dirty="0"/>
              <a:t>Заключены контракты на 1,1 млрд.руб. на следующие объекты:</a:t>
            </a:r>
          </a:p>
          <a:p>
            <a:endParaRPr lang="ru-RU" dirty="0"/>
          </a:p>
          <a:p>
            <a:r>
              <a:rPr lang="ru-RU" u="sng" dirty="0"/>
              <a:t>Подрядчик - СПП ОАО «СТРОЙГАЗ»: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производственно-эксплуатационная база, автостоянка (1-я очередь);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внутриплощадочные сети водоснабжения для производственных нужд;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внутриплощадочные дороги с ливневой канализацией, сети наружного освещения </a:t>
            </a:r>
            <a:br>
              <a:rPr lang="ru-RU" dirty="0"/>
            </a:br>
            <a:r>
              <a:rPr lang="ru-RU" dirty="0"/>
              <a:t>и стоянки (2 очередь).</a:t>
            </a:r>
          </a:p>
          <a:p>
            <a:endParaRPr lang="ru-RU" dirty="0"/>
          </a:p>
          <a:p>
            <a:r>
              <a:rPr lang="ru-RU" u="sng" dirty="0"/>
              <a:t>Подрядчик – ООО «СЕЛФ»: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трансформаторные подстанции и внутриплощадочные сети электроснабжения ;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внутриплощадочные сети водоснабжения для хозяйственно-бытовых нужд, внутриплощадочные сети телекоммуникаций, информационно-вычислительной связи</a:t>
            </a:r>
            <a:br>
              <a:rPr lang="ru-RU" dirty="0"/>
            </a:br>
            <a:r>
              <a:rPr lang="ru-RU" dirty="0"/>
              <a:t>(2-я очередь) и сети газопровода (2-й этап).</a:t>
            </a: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-1191" y="261941"/>
            <a:ext cx="9144001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rgbClr val="006666"/>
                </a:solidFill>
                <a:latin typeface="Times New Roman" pitchFamily="18" charset="0"/>
              </a:rPr>
              <a:t>Строительство внутренней инфраструктуры </a:t>
            </a:r>
            <a:br>
              <a:rPr lang="ru-RU" sz="2400" b="1">
                <a:solidFill>
                  <a:srgbClr val="006666"/>
                </a:solidFill>
                <a:latin typeface="Times New Roman" pitchFamily="18" charset="0"/>
              </a:rPr>
            </a:br>
            <a:r>
              <a:rPr lang="ru-RU" sz="2400" b="1">
                <a:solidFill>
                  <a:srgbClr val="006666"/>
                </a:solidFill>
                <a:latin typeface="Times New Roman" pitchFamily="18" charset="0"/>
              </a:rPr>
              <a:t>ОЭЗ ТРТ «Бирюзовая Катунь»  (2 этап)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Свод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188"/>
            <a:ext cx="6381279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8797620" y="7938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/>
          </a:p>
        </p:txBody>
      </p:sp>
      <p:sp>
        <p:nvSpPr>
          <p:cNvPr id="165896" name="AutoShape 8"/>
          <p:cNvSpPr>
            <a:spLocks noChangeArrowheads="1"/>
          </p:cNvSpPr>
          <p:nvPr/>
        </p:nvSpPr>
        <p:spPr bwMode="auto">
          <a:xfrm>
            <a:off x="2643690" y="5786438"/>
            <a:ext cx="1260543" cy="792162"/>
          </a:xfrm>
          <a:prstGeom prst="wedgeRectCallout">
            <a:avLst>
              <a:gd name="adj1" fmla="val 105462"/>
              <a:gd name="adj2" fmla="val -40721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1400" b="1"/>
              <a:t>ИЗ</a:t>
            </a:r>
          </a:p>
          <a:p>
            <a:pPr algn="ctr">
              <a:defRPr/>
            </a:pPr>
            <a:r>
              <a:rPr lang="ru-RU" sz="1400" b="1"/>
              <a:t>«Сибирская монета»</a:t>
            </a:r>
          </a:p>
        </p:txBody>
      </p:sp>
      <p:sp>
        <p:nvSpPr>
          <p:cNvPr id="165897" name="AutoShape 9"/>
          <p:cNvSpPr>
            <a:spLocks noChangeArrowheads="1"/>
          </p:cNvSpPr>
          <p:nvPr/>
        </p:nvSpPr>
        <p:spPr bwMode="auto">
          <a:xfrm>
            <a:off x="5268336" y="5786438"/>
            <a:ext cx="1368862" cy="792162"/>
          </a:xfrm>
          <a:prstGeom prst="wedgeRectCallout">
            <a:avLst>
              <a:gd name="adj1" fmla="val -74986"/>
              <a:gd name="adj2" fmla="val -26329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1400" b="1" dirty="0"/>
              <a:t>ОЭЗ</a:t>
            </a:r>
          </a:p>
          <a:p>
            <a:pPr algn="ctr">
              <a:defRPr/>
            </a:pPr>
            <a:r>
              <a:rPr lang="ru-RU" sz="1400" b="1" dirty="0"/>
              <a:t>«Бирюзовая Катунь»</a:t>
            </a:r>
          </a:p>
        </p:txBody>
      </p:sp>
      <p:sp>
        <p:nvSpPr>
          <p:cNvPr id="17414" name="AutoShape 13"/>
          <p:cNvSpPr>
            <a:spLocks noChangeArrowheads="1"/>
          </p:cNvSpPr>
          <p:nvPr/>
        </p:nvSpPr>
        <p:spPr bwMode="auto">
          <a:xfrm>
            <a:off x="1893793" y="5000625"/>
            <a:ext cx="1725957" cy="642938"/>
          </a:xfrm>
          <a:prstGeom prst="wedgeRectCallout">
            <a:avLst>
              <a:gd name="adj1" fmla="val 126287"/>
              <a:gd name="adj2" fmla="val -79486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1200" b="1">
                <a:solidFill>
                  <a:schemeClr val="bg1"/>
                </a:solidFill>
              </a:rPr>
              <a:t>Планируемая ЛЭП </a:t>
            </a:r>
            <a:r>
              <a:rPr lang="en-US" sz="1200" b="1">
                <a:solidFill>
                  <a:schemeClr val="bg1"/>
                </a:solidFill>
              </a:rPr>
              <a:t/>
            </a:r>
            <a:br>
              <a:rPr lang="en-US" sz="1200" b="1">
                <a:solidFill>
                  <a:schemeClr val="bg1"/>
                </a:solidFill>
              </a:rPr>
            </a:br>
            <a:r>
              <a:rPr lang="ru-RU" sz="1200" b="1">
                <a:solidFill>
                  <a:schemeClr val="bg1"/>
                </a:solidFill>
              </a:rPr>
              <a:t>с трансформаторными подстанциями</a:t>
            </a:r>
          </a:p>
        </p:txBody>
      </p:sp>
      <p:sp>
        <p:nvSpPr>
          <p:cNvPr id="17415" name="AutoShape 12"/>
          <p:cNvSpPr>
            <a:spLocks noChangeArrowheads="1"/>
          </p:cNvSpPr>
          <p:nvPr/>
        </p:nvSpPr>
        <p:spPr bwMode="auto">
          <a:xfrm>
            <a:off x="1304585" y="2286000"/>
            <a:ext cx="1714054" cy="973138"/>
          </a:xfrm>
          <a:prstGeom prst="wedgeRectCallout">
            <a:avLst>
              <a:gd name="adj1" fmla="val 100069"/>
              <a:gd name="adj2" fmla="val 159676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1200" b="1"/>
              <a:t>Проектируемый газопровод </a:t>
            </a:r>
            <a:r>
              <a:rPr lang="en-US" sz="1200" b="1"/>
              <a:t/>
            </a:r>
            <a:br>
              <a:rPr lang="en-US" sz="1200" b="1"/>
            </a:br>
            <a:r>
              <a:rPr lang="ru-RU" sz="1200" b="1"/>
              <a:t>с газораспределительной станцией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" y="1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Внешняя инфраструктура ОЭЗ ТРТ «Бирюзовая Катунь» </a:t>
            </a:r>
            <a:b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6714568" y="5214938"/>
            <a:ext cx="2249695" cy="914400"/>
          </a:xfrm>
          <a:prstGeom prst="wedgeRectCallout">
            <a:avLst>
              <a:gd name="adj1" fmla="val -121509"/>
              <a:gd name="adj2" fmla="val -40847"/>
            </a:avLst>
          </a:prstGeom>
          <a:solidFill>
            <a:srgbClr val="FF717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Строящаяся дорога  </a:t>
            </a:r>
            <a:r>
              <a:rPr lang="en-US" sz="1400" b="1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b="1">
                <a:latin typeface="Times New Roman" pitchFamily="18" charset="0"/>
                <a:cs typeface="Times New Roman" pitchFamily="18" charset="0"/>
              </a:rPr>
            </a:b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«Алтайское-Ая – Нижнекаянча -  ОЭЗ ТРТ «Бирюзовая Катунь»</a:t>
            </a: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6714568" y="4143375"/>
            <a:ext cx="2249695" cy="928688"/>
          </a:xfrm>
          <a:prstGeom prst="wedgeRectCallout">
            <a:avLst>
              <a:gd name="adj1" fmla="val -113184"/>
              <a:gd name="adj2" fmla="val 8793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Строительство двухполосного  моста через р. Катунь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районе с.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1"/>
          <p:cNvSpPr txBox="1">
            <a:spLocks/>
          </p:cNvSpPr>
          <p:nvPr/>
        </p:nvSpPr>
        <p:spPr>
          <a:xfrm>
            <a:off x="8229839" y="6477003"/>
            <a:ext cx="761802" cy="24447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3CC58BF3-0489-477B-8BC5-947AEFE6A7F5}" type="slidenum">
              <a:rPr lang="ru-R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6</a:t>
            </a:fld>
            <a:endParaRPr lang="ru-RU" sz="1200" dirty="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17420" name="Группа 21"/>
          <p:cNvGrpSpPr>
            <a:grpSpLocks/>
          </p:cNvGrpSpPr>
          <p:nvPr/>
        </p:nvGrpSpPr>
        <p:grpSpPr bwMode="auto">
          <a:xfrm>
            <a:off x="2710348" y="1116016"/>
            <a:ext cx="322575" cy="428625"/>
            <a:chOff x="4597389" y="1857364"/>
            <a:chExt cx="480126" cy="478800"/>
          </a:xfrm>
        </p:grpSpPr>
        <p:sp>
          <p:nvSpPr>
            <p:cNvPr id="17425" name="Овал 20"/>
            <p:cNvSpPr>
              <a:spLocks noChangeArrowheads="1"/>
            </p:cNvSpPr>
            <p:nvPr/>
          </p:nvSpPr>
          <p:spPr bwMode="auto">
            <a:xfrm>
              <a:off x="4616439" y="1876414"/>
              <a:ext cx="428628" cy="42862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sz="1200" b="1"/>
            </a:p>
          </p:txBody>
        </p:sp>
        <p:sp>
          <p:nvSpPr>
            <p:cNvPr id="17426" name="Freeform 6"/>
            <p:cNvSpPr>
              <a:spLocks/>
            </p:cNvSpPr>
            <p:nvPr/>
          </p:nvSpPr>
          <p:spPr bwMode="auto">
            <a:xfrm>
              <a:off x="4597389" y="1857364"/>
              <a:ext cx="480126" cy="478800"/>
            </a:xfrm>
            <a:custGeom>
              <a:avLst/>
              <a:gdLst>
                <a:gd name="T0" fmla="*/ 2147483647 w 4803"/>
                <a:gd name="T1" fmla="*/ 2147483647 h 4808"/>
                <a:gd name="T2" fmla="*/ 2147483647 w 4803"/>
                <a:gd name="T3" fmla="*/ 2147483647 h 4808"/>
                <a:gd name="T4" fmla="*/ 2147483647 w 4803"/>
                <a:gd name="T5" fmla="*/ 2147483647 h 4808"/>
                <a:gd name="T6" fmla="*/ 2147483647 w 4803"/>
                <a:gd name="T7" fmla="*/ 2147483647 h 4808"/>
                <a:gd name="T8" fmla="*/ 2147483647 w 4803"/>
                <a:gd name="T9" fmla="*/ 2147483647 h 4808"/>
                <a:gd name="T10" fmla="*/ 2147483647 w 4803"/>
                <a:gd name="T11" fmla="*/ 2147483647 h 4808"/>
                <a:gd name="T12" fmla="*/ 2147483647 w 4803"/>
                <a:gd name="T13" fmla="*/ 2147483647 h 4808"/>
                <a:gd name="T14" fmla="*/ 2147483647 w 4803"/>
                <a:gd name="T15" fmla="*/ 2147483647 h 4808"/>
                <a:gd name="T16" fmla="*/ 2147483647 w 4803"/>
                <a:gd name="T17" fmla="*/ 2147483647 h 4808"/>
                <a:gd name="T18" fmla="*/ 2147483647 w 4803"/>
                <a:gd name="T19" fmla="*/ 2147483647 h 4808"/>
                <a:gd name="T20" fmla="*/ 2147483647 w 4803"/>
                <a:gd name="T21" fmla="*/ 2147483647 h 4808"/>
                <a:gd name="T22" fmla="*/ 2147483647 w 4803"/>
                <a:gd name="T23" fmla="*/ 2147483647 h 4808"/>
                <a:gd name="T24" fmla="*/ 2147483647 w 4803"/>
                <a:gd name="T25" fmla="*/ 2147483647 h 4808"/>
                <a:gd name="T26" fmla="*/ 2147483647 w 4803"/>
                <a:gd name="T27" fmla="*/ 2147483647 h 4808"/>
                <a:gd name="T28" fmla="*/ 2147483647 w 4803"/>
                <a:gd name="T29" fmla="*/ 2147483647 h 4808"/>
                <a:gd name="T30" fmla="*/ 2147483647 w 4803"/>
                <a:gd name="T31" fmla="*/ 2147483647 h 4808"/>
                <a:gd name="T32" fmla="*/ 2147483647 w 4803"/>
                <a:gd name="T33" fmla="*/ 2147483647 h 4808"/>
                <a:gd name="T34" fmla="*/ 2147483647 w 4803"/>
                <a:gd name="T35" fmla="*/ 2147483647 h 4808"/>
                <a:gd name="T36" fmla="*/ 2147483647 w 4803"/>
                <a:gd name="T37" fmla="*/ 2147483647 h 4808"/>
                <a:gd name="T38" fmla="*/ 2147483647 w 4803"/>
                <a:gd name="T39" fmla="*/ 2147483647 h 4808"/>
                <a:gd name="T40" fmla="*/ 2147483647 w 4803"/>
                <a:gd name="T41" fmla="*/ 2147483647 h 4808"/>
                <a:gd name="T42" fmla="*/ 2147483647 w 4803"/>
                <a:gd name="T43" fmla="*/ 0 h 4808"/>
                <a:gd name="T44" fmla="*/ 2147483647 w 4803"/>
                <a:gd name="T45" fmla="*/ 2147483647 h 4808"/>
                <a:gd name="T46" fmla="*/ 2147483647 w 4803"/>
                <a:gd name="T47" fmla="*/ 2147483647 h 4808"/>
                <a:gd name="T48" fmla="*/ 2147483647 w 4803"/>
                <a:gd name="T49" fmla="*/ 2147483647 h 4808"/>
                <a:gd name="T50" fmla="*/ 2147483647 w 4803"/>
                <a:gd name="T51" fmla="*/ 2147483647 h 4808"/>
                <a:gd name="T52" fmla="*/ 2147483647 w 4803"/>
                <a:gd name="T53" fmla="*/ 2147483647 h 4808"/>
                <a:gd name="T54" fmla="*/ 2147483647 w 4803"/>
                <a:gd name="T55" fmla="*/ 2147483647 h 4808"/>
                <a:gd name="T56" fmla="*/ 2147483647 w 4803"/>
                <a:gd name="T57" fmla="*/ 2147483647 h 4808"/>
                <a:gd name="T58" fmla="*/ 2147483647 w 4803"/>
                <a:gd name="T59" fmla="*/ 2147483647 h 4808"/>
                <a:gd name="T60" fmla="*/ 2147483647 w 4803"/>
                <a:gd name="T61" fmla="*/ 2147483647 h 4808"/>
                <a:gd name="T62" fmla="*/ 2147483647 w 4803"/>
                <a:gd name="T63" fmla="*/ 2147483647 h 4808"/>
                <a:gd name="T64" fmla="*/ 2147483647 w 4803"/>
                <a:gd name="T65" fmla="*/ 2147483647 h 4808"/>
                <a:gd name="T66" fmla="*/ 2147483647 w 4803"/>
                <a:gd name="T67" fmla="*/ 2147483647 h 4808"/>
                <a:gd name="T68" fmla="*/ 2147483647 w 4803"/>
                <a:gd name="T69" fmla="*/ 2147483647 h 4808"/>
                <a:gd name="T70" fmla="*/ 2147483647 w 4803"/>
                <a:gd name="T71" fmla="*/ 2147483647 h 4808"/>
                <a:gd name="T72" fmla="*/ 2147483647 w 4803"/>
                <a:gd name="T73" fmla="*/ 2147483647 h 4808"/>
                <a:gd name="T74" fmla="*/ 2147483647 w 4803"/>
                <a:gd name="T75" fmla="*/ 2147483647 h 4808"/>
                <a:gd name="T76" fmla="*/ 2147483647 w 4803"/>
                <a:gd name="T77" fmla="*/ 2147483647 h 4808"/>
                <a:gd name="T78" fmla="*/ 2147483647 w 4803"/>
                <a:gd name="T79" fmla="*/ 2147483647 h 4808"/>
                <a:gd name="T80" fmla="*/ 2147483647 w 4803"/>
                <a:gd name="T81" fmla="*/ 2147483647 h 4808"/>
                <a:gd name="T82" fmla="*/ 2147483647 w 4803"/>
                <a:gd name="T83" fmla="*/ 2147483647 h 4808"/>
                <a:gd name="T84" fmla="*/ 2147483647 w 4803"/>
                <a:gd name="T85" fmla="*/ 2147483647 h 4808"/>
                <a:gd name="T86" fmla="*/ 2147483647 w 4803"/>
                <a:gd name="T87" fmla="*/ 2147483647 h 48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803"/>
                <a:gd name="T133" fmla="*/ 0 h 4808"/>
                <a:gd name="T134" fmla="*/ 4803 w 4803"/>
                <a:gd name="T135" fmla="*/ 4808 h 48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803" h="4808">
                  <a:moveTo>
                    <a:pt x="2593" y="1044"/>
                  </a:moveTo>
                  <a:lnTo>
                    <a:pt x="2593" y="1863"/>
                  </a:lnTo>
                  <a:lnTo>
                    <a:pt x="2915" y="2065"/>
                  </a:lnTo>
                  <a:lnTo>
                    <a:pt x="2915" y="1754"/>
                  </a:lnTo>
                  <a:lnTo>
                    <a:pt x="3095" y="1754"/>
                  </a:lnTo>
                  <a:lnTo>
                    <a:pt x="3095" y="2174"/>
                  </a:lnTo>
                  <a:lnTo>
                    <a:pt x="3499" y="2426"/>
                  </a:lnTo>
                  <a:lnTo>
                    <a:pt x="3499" y="2202"/>
                  </a:lnTo>
                  <a:lnTo>
                    <a:pt x="3673" y="2202"/>
                  </a:lnTo>
                  <a:lnTo>
                    <a:pt x="3673" y="2535"/>
                  </a:lnTo>
                  <a:lnTo>
                    <a:pt x="4137" y="2814"/>
                  </a:lnTo>
                  <a:lnTo>
                    <a:pt x="4137" y="3202"/>
                  </a:lnTo>
                  <a:lnTo>
                    <a:pt x="2593" y="2650"/>
                  </a:lnTo>
                  <a:lnTo>
                    <a:pt x="2593" y="3622"/>
                  </a:lnTo>
                  <a:lnTo>
                    <a:pt x="2942" y="3901"/>
                  </a:lnTo>
                  <a:lnTo>
                    <a:pt x="2942" y="4218"/>
                  </a:lnTo>
                  <a:lnTo>
                    <a:pt x="2407" y="3977"/>
                  </a:lnTo>
                  <a:lnTo>
                    <a:pt x="1872" y="4218"/>
                  </a:lnTo>
                  <a:lnTo>
                    <a:pt x="1872" y="3906"/>
                  </a:lnTo>
                  <a:lnTo>
                    <a:pt x="2221" y="3628"/>
                  </a:lnTo>
                  <a:lnTo>
                    <a:pt x="2221" y="2650"/>
                  </a:lnTo>
                  <a:lnTo>
                    <a:pt x="682" y="3202"/>
                  </a:lnTo>
                  <a:lnTo>
                    <a:pt x="682" y="2814"/>
                  </a:lnTo>
                  <a:lnTo>
                    <a:pt x="1152" y="2530"/>
                  </a:lnTo>
                  <a:lnTo>
                    <a:pt x="1152" y="2202"/>
                  </a:lnTo>
                  <a:lnTo>
                    <a:pt x="1326" y="2202"/>
                  </a:lnTo>
                  <a:lnTo>
                    <a:pt x="1326" y="2420"/>
                  </a:lnTo>
                  <a:lnTo>
                    <a:pt x="1681" y="2196"/>
                  </a:lnTo>
                  <a:lnTo>
                    <a:pt x="1681" y="1754"/>
                  </a:lnTo>
                  <a:lnTo>
                    <a:pt x="1856" y="1754"/>
                  </a:lnTo>
                  <a:lnTo>
                    <a:pt x="1856" y="2087"/>
                  </a:lnTo>
                  <a:lnTo>
                    <a:pt x="2221" y="1863"/>
                  </a:lnTo>
                  <a:lnTo>
                    <a:pt x="2221" y="585"/>
                  </a:lnTo>
                  <a:lnTo>
                    <a:pt x="2227" y="541"/>
                  </a:lnTo>
                  <a:lnTo>
                    <a:pt x="2238" y="503"/>
                  </a:lnTo>
                  <a:lnTo>
                    <a:pt x="2260" y="470"/>
                  </a:lnTo>
                  <a:lnTo>
                    <a:pt x="2287" y="448"/>
                  </a:lnTo>
                  <a:lnTo>
                    <a:pt x="2314" y="432"/>
                  </a:lnTo>
                  <a:lnTo>
                    <a:pt x="2347" y="421"/>
                  </a:lnTo>
                  <a:lnTo>
                    <a:pt x="2380" y="410"/>
                  </a:lnTo>
                  <a:lnTo>
                    <a:pt x="2407" y="410"/>
                  </a:lnTo>
                  <a:lnTo>
                    <a:pt x="2434" y="410"/>
                  </a:lnTo>
                  <a:lnTo>
                    <a:pt x="2467" y="421"/>
                  </a:lnTo>
                  <a:lnTo>
                    <a:pt x="2500" y="432"/>
                  </a:lnTo>
                  <a:lnTo>
                    <a:pt x="2527" y="448"/>
                  </a:lnTo>
                  <a:lnTo>
                    <a:pt x="2554" y="470"/>
                  </a:lnTo>
                  <a:lnTo>
                    <a:pt x="2576" y="503"/>
                  </a:lnTo>
                  <a:lnTo>
                    <a:pt x="2587" y="541"/>
                  </a:lnTo>
                  <a:lnTo>
                    <a:pt x="2593" y="585"/>
                  </a:lnTo>
                  <a:lnTo>
                    <a:pt x="2593" y="1044"/>
                  </a:lnTo>
                  <a:lnTo>
                    <a:pt x="3783" y="437"/>
                  </a:lnTo>
                  <a:lnTo>
                    <a:pt x="3706" y="388"/>
                  </a:lnTo>
                  <a:lnTo>
                    <a:pt x="3630" y="339"/>
                  </a:lnTo>
                  <a:lnTo>
                    <a:pt x="3553" y="295"/>
                  </a:lnTo>
                  <a:lnTo>
                    <a:pt x="3471" y="251"/>
                  </a:lnTo>
                  <a:lnTo>
                    <a:pt x="3390" y="213"/>
                  </a:lnTo>
                  <a:lnTo>
                    <a:pt x="3308" y="180"/>
                  </a:lnTo>
                  <a:lnTo>
                    <a:pt x="3220" y="148"/>
                  </a:lnTo>
                  <a:lnTo>
                    <a:pt x="3138" y="115"/>
                  </a:lnTo>
                  <a:lnTo>
                    <a:pt x="3051" y="87"/>
                  </a:lnTo>
                  <a:lnTo>
                    <a:pt x="2958" y="66"/>
                  </a:lnTo>
                  <a:lnTo>
                    <a:pt x="2871" y="44"/>
                  </a:lnTo>
                  <a:lnTo>
                    <a:pt x="2778" y="27"/>
                  </a:lnTo>
                  <a:lnTo>
                    <a:pt x="2685" y="16"/>
                  </a:lnTo>
                  <a:lnTo>
                    <a:pt x="2587" y="6"/>
                  </a:lnTo>
                  <a:lnTo>
                    <a:pt x="2494" y="0"/>
                  </a:lnTo>
                  <a:lnTo>
                    <a:pt x="2396" y="0"/>
                  </a:lnTo>
                  <a:lnTo>
                    <a:pt x="2150" y="11"/>
                  </a:lnTo>
                  <a:lnTo>
                    <a:pt x="1916" y="49"/>
                  </a:lnTo>
                  <a:lnTo>
                    <a:pt x="1687" y="109"/>
                  </a:lnTo>
                  <a:lnTo>
                    <a:pt x="1463" y="191"/>
                  </a:lnTo>
                  <a:lnTo>
                    <a:pt x="1255" y="290"/>
                  </a:lnTo>
                  <a:lnTo>
                    <a:pt x="1059" y="410"/>
                  </a:lnTo>
                  <a:lnTo>
                    <a:pt x="873" y="552"/>
                  </a:lnTo>
                  <a:lnTo>
                    <a:pt x="704" y="705"/>
                  </a:lnTo>
                  <a:lnTo>
                    <a:pt x="546" y="880"/>
                  </a:lnTo>
                  <a:lnTo>
                    <a:pt x="409" y="1065"/>
                  </a:lnTo>
                  <a:lnTo>
                    <a:pt x="289" y="1262"/>
                  </a:lnTo>
                  <a:lnTo>
                    <a:pt x="191" y="1475"/>
                  </a:lnTo>
                  <a:lnTo>
                    <a:pt x="109" y="1694"/>
                  </a:lnTo>
                  <a:lnTo>
                    <a:pt x="49" y="1923"/>
                  </a:lnTo>
                  <a:lnTo>
                    <a:pt x="11" y="2164"/>
                  </a:lnTo>
                  <a:lnTo>
                    <a:pt x="0" y="2409"/>
                  </a:lnTo>
                  <a:lnTo>
                    <a:pt x="11" y="2655"/>
                  </a:lnTo>
                  <a:lnTo>
                    <a:pt x="49" y="2890"/>
                  </a:lnTo>
                  <a:lnTo>
                    <a:pt x="109" y="3120"/>
                  </a:lnTo>
                  <a:lnTo>
                    <a:pt x="191" y="3344"/>
                  </a:lnTo>
                  <a:lnTo>
                    <a:pt x="289" y="3551"/>
                  </a:lnTo>
                  <a:lnTo>
                    <a:pt x="409" y="3748"/>
                  </a:lnTo>
                  <a:lnTo>
                    <a:pt x="546" y="3934"/>
                  </a:lnTo>
                  <a:lnTo>
                    <a:pt x="704" y="4103"/>
                  </a:lnTo>
                  <a:lnTo>
                    <a:pt x="873" y="4261"/>
                  </a:lnTo>
                  <a:lnTo>
                    <a:pt x="1059" y="4398"/>
                  </a:lnTo>
                  <a:lnTo>
                    <a:pt x="1255" y="4518"/>
                  </a:lnTo>
                  <a:lnTo>
                    <a:pt x="1463" y="4616"/>
                  </a:lnTo>
                  <a:lnTo>
                    <a:pt x="1687" y="4698"/>
                  </a:lnTo>
                  <a:lnTo>
                    <a:pt x="1916" y="4759"/>
                  </a:lnTo>
                  <a:lnTo>
                    <a:pt x="2150" y="4797"/>
                  </a:lnTo>
                  <a:lnTo>
                    <a:pt x="2396" y="4808"/>
                  </a:lnTo>
                  <a:lnTo>
                    <a:pt x="2642" y="4797"/>
                  </a:lnTo>
                  <a:lnTo>
                    <a:pt x="2882" y="4759"/>
                  </a:lnTo>
                  <a:lnTo>
                    <a:pt x="3111" y="4698"/>
                  </a:lnTo>
                  <a:lnTo>
                    <a:pt x="3335" y="4616"/>
                  </a:lnTo>
                  <a:lnTo>
                    <a:pt x="3542" y="4518"/>
                  </a:lnTo>
                  <a:lnTo>
                    <a:pt x="3744" y="4398"/>
                  </a:lnTo>
                  <a:lnTo>
                    <a:pt x="3930" y="4261"/>
                  </a:lnTo>
                  <a:lnTo>
                    <a:pt x="4099" y="4103"/>
                  </a:lnTo>
                  <a:lnTo>
                    <a:pt x="4252" y="3934"/>
                  </a:lnTo>
                  <a:lnTo>
                    <a:pt x="4394" y="3748"/>
                  </a:lnTo>
                  <a:lnTo>
                    <a:pt x="4514" y="3551"/>
                  </a:lnTo>
                  <a:lnTo>
                    <a:pt x="4612" y="3344"/>
                  </a:lnTo>
                  <a:lnTo>
                    <a:pt x="4694" y="3120"/>
                  </a:lnTo>
                  <a:lnTo>
                    <a:pt x="4754" y="2890"/>
                  </a:lnTo>
                  <a:lnTo>
                    <a:pt x="4792" y="2655"/>
                  </a:lnTo>
                  <a:lnTo>
                    <a:pt x="4803" y="2409"/>
                  </a:lnTo>
                  <a:lnTo>
                    <a:pt x="4798" y="2256"/>
                  </a:lnTo>
                  <a:lnTo>
                    <a:pt x="4787" y="2109"/>
                  </a:lnTo>
                  <a:lnTo>
                    <a:pt x="4760" y="1961"/>
                  </a:lnTo>
                  <a:lnTo>
                    <a:pt x="4732" y="1819"/>
                  </a:lnTo>
                  <a:lnTo>
                    <a:pt x="4689" y="1677"/>
                  </a:lnTo>
                  <a:lnTo>
                    <a:pt x="4645" y="1541"/>
                  </a:lnTo>
                  <a:lnTo>
                    <a:pt x="4585" y="1410"/>
                  </a:lnTo>
                  <a:lnTo>
                    <a:pt x="4525" y="1284"/>
                  </a:lnTo>
                  <a:lnTo>
                    <a:pt x="4454" y="1158"/>
                  </a:lnTo>
                  <a:lnTo>
                    <a:pt x="4378" y="1038"/>
                  </a:lnTo>
                  <a:lnTo>
                    <a:pt x="4290" y="923"/>
                  </a:lnTo>
                  <a:lnTo>
                    <a:pt x="4203" y="814"/>
                  </a:lnTo>
                  <a:lnTo>
                    <a:pt x="4105" y="710"/>
                  </a:lnTo>
                  <a:lnTo>
                    <a:pt x="4001" y="612"/>
                  </a:lnTo>
                  <a:lnTo>
                    <a:pt x="3897" y="525"/>
                  </a:lnTo>
                  <a:lnTo>
                    <a:pt x="3783" y="437"/>
                  </a:lnTo>
                  <a:lnTo>
                    <a:pt x="2593" y="1044"/>
                  </a:lnTo>
                  <a:close/>
                </a:path>
              </a:pathLst>
            </a:custGeom>
            <a:solidFill>
              <a:srgbClr val="0099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6602678" y="642939"/>
            <a:ext cx="2361585" cy="714375"/>
          </a:xfrm>
          <a:prstGeom prst="wedgeRectCallout">
            <a:avLst>
              <a:gd name="adj1" fmla="val -201036"/>
              <a:gd name="adj2" fmla="val 3968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Реконструкция аэропортового комплекса г. Бийска</a:t>
            </a:r>
          </a:p>
        </p:txBody>
      </p:sp>
      <p:grpSp>
        <p:nvGrpSpPr>
          <p:cNvPr id="17422" name="Группа 22"/>
          <p:cNvGrpSpPr>
            <a:grpSpLocks/>
          </p:cNvGrpSpPr>
          <p:nvPr/>
        </p:nvGrpSpPr>
        <p:grpSpPr bwMode="auto">
          <a:xfrm>
            <a:off x="5776600" y="3857625"/>
            <a:ext cx="244014" cy="323850"/>
            <a:chOff x="4597389" y="1857364"/>
            <a:chExt cx="480126" cy="478800"/>
          </a:xfrm>
        </p:grpSpPr>
        <p:sp>
          <p:nvSpPr>
            <p:cNvPr id="17423" name="Овал 23"/>
            <p:cNvSpPr>
              <a:spLocks noChangeArrowheads="1"/>
            </p:cNvSpPr>
            <p:nvPr/>
          </p:nvSpPr>
          <p:spPr bwMode="auto">
            <a:xfrm>
              <a:off x="4616439" y="1876414"/>
              <a:ext cx="428628" cy="42862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sz="1200" b="1"/>
            </a:p>
          </p:txBody>
        </p:sp>
        <p:sp>
          <p:nvSpPr>
            <p:cNvPr id="17424" name="Freeform 6"/>
            <p:cNvSpPr>
              <a:spLocks/>
            </p:cNvSpPr>
            <p:nvPr/>
          </p:nvSpPr>
          <p:spPr bwMode="auto">
            <a:xfrm>
              <a:off x="4597389" y="1857364"/>
              <a:ext cx="480126" cy="478800"/>
            </a:xfrm>
            <a:custGeom>
              <a:avLst/>
              <a:gdLst>
                <a:gd name="T0" fmla="*/ 2147483647 w 4803"/>
                <a:gd name="T1" fmla="*/ 2147483647 h 4808"/>
                <a:gd name="T2" fmla="*/ 2147483647 w 4803"/>
                <a:gd name="T3" fmla="*/ 2147483647 h 4808"/>
                <a:gd name="T4" fmla="*/ 2147483647 w 4803"/>
                <a:gd name="T5" fmla="*/ 2147483647 h 4808"/>
                <a:gd name="T6" fmla="*/ 2147483647 w 4803"/>
                <a:gd name="T7" fmla="*/ 2147483647 h 4808"/>
                <a:gd name="T8" fmla="*/ 2147483647 w 4803"/>
                <a:gd name="T9" fmla="*/ 2147483647 h 4808"/>
                <a:gd name="T10" fmla="*/ 2147483647 w 4803"/>
                <a:gd name="T11" fmla="*/ 2147483647 h 4808"/>
                <a:gd name="T12" fmla="*/ 2147483647 w 4803"/>
                <a:gd name="T13" fmla="*/ 2147483647 h 4808"/>
                <a:gd name="T14" fmla="*/ 2147483647 w 4803"/>
                <a:gd name="T15" fmla="*/ 2147483647 h 4808"/>
                <a:gd name="T16" fmla="*/ 2147483647 w 4803"/>
                <a:gd name="T17" fmla="*/ 2147483647 h 4808"/>
                <a:gd name="T18" fmla="*/ 2147483647 w 4803"/>
                <a:gd name="T19" fmla="*/ 2147483647 h 4808"/>
                <a:gd name="T20" fmla="*/ 2147483647 w 4803"/>
                <a:gd name="T21" fmla="*/ 2147483647 h 4808"/>
                <a:gd name="T22" fmla="*/ 2147483647 w 4803"/>
                <a:gd name="T23" fmla="*/ 2147483647 h 4808"/>
                <a:gd name="T24" fmla="*/ 2147483647 w 4803"/>
                <a:gd name="T25" fmla="*/ 2147483647 h 4808"/>
                <a:gd name="T26" fmla="*/ 2147483647 w 4803"/>
                <a:gd name="T27" fmla="*/ 2147483647 h 4808"/>
                <a:gd name="T28" fmla="*/ 2147483647 w 4803"/>
                <a:gd name="T29" fmla="*/ 2147483647 h 4808"/>
                <a:gd name="T30" fmla="*/ 2147483647 w 4803"/>
                <a:gd name="T31" fmla="*/ 2147483647 h 4808"/>
                <a:gd name="T32" fmla="*/ 2147483647 w 4803"/>
                <a:gd name="T33" fmla="*/ 2147483647 h 4808"/>
                <a:gd name="T34" fmla="*/ 2147483647 w 4803"/>
                <a:gd name="T35" fmla="*/ 2147483647 h 4808"/>
                <a:gd name="T36" fmla="*/ 2147483647 w 4803"/>
                <a:gd name="T37" fmla="*/ 2147483647 h 4808"/>
                <a:gd name="T38" fmla="*/ 2147483647 w 4803"/>
                <a:gd name="T39" fmla="*/ 2147483647 h 4808"/>
                <a:gd name="T40" fmla="*/ 2147483647 w 4803"/>
                <a:gd name="T41" fmla="*/ 2147483647 h 4808"/>
                <a:gd name="T42" fmla="*/ 2147483647 w 4803"/>
                <a:gd name="T43" fmla="*/ 0 h 4808"/>
                <a:gd name="T44" fmla="*/ 2147483647 w 4803"/>
                <a:gd name="T45" fmla="*/ 2147483647 h 4808"/>
                <a:gd name="T46" fmla="*/ 2147483647 w 4803"/>
                <a:gd name="T47" fmla="*/ 2147483647 h 4808"/>
                <a:gd name="T48" fmla="*/ 2147483647 w 4803"/>
                <a:gd name="T49" fmla="*/ 2147483647 h 4808"/>
                <a:gd name="T50" fmla="*/ 2147483647 w 4803"/>
                <a:gd name="T51" fmla="*/ 2147483647 h 4808"/>
                <a:gd name="T52" fmla="*/ 2147483647 w 4803"/>
                <a:gd name="T53" fmla="*/ 2147483647 h 4808"/>
                <a:gd name="T54" fmla="*/ 2147483647 w 4803"/>
                <a:gd name="T55" fmla="*/ 2147483647 h 4808"/>
                <a:gd name="T56" fmla="*/ 2147483647 w 4803"/>
                <a:gd name="T57" fmla="*/ 2147483647 h 4808"/>
                <a:gd name="T58" fmla="*/ 2147483647 w 4803"/>
                <a:gd name="T59" fmla="*/ 2147483647 h 4808"/>
                <a:gd name="T60" fmla="*/ 2147483647 w 4803"/>
                <a:gd name="T61" fmla="*/ 2147483647 h 4808"/>
                <a:gd name="T62" fmla="*/ 2147483647 w 4803"/>
                <a:gd name="T63" fmla="*/ 2147483647 h 4808"/>
                <a:gd name="T64" fmla="*/ 2147483647 w 4803"/>
                <a:gd name="T65" fmla="*/ 2147483647 h 4808"/>
                <a:gd name="T66" fmla="*/ 2147483647 w 4803"/>
                <a:gd name="T67" fmla="*/ 2147483647 h 4808"/>
                <a:gd name="T68" fmla="*/ 2147483647 w 4803"/>
                <a:gd name="T69" fmla="*/ 2147483647 h 4808"/>
                <a:gd name="T70" fmla="*/ 2147483647 w 4803"/>
                <a:gd name="T71" fmla="*/ 2147483647 h 4808"/>
                <a:gd name="T72" fmla="*/ 2147483647 w 4803"/>
                <a:gd name="T73" fmla="*/ 2147483647 h 4808"/>
                <a:gd name="T74" fmla="*/ 2147483647 w 4803"/>
                <a:gd name="T75" fmla="*/ 2147483647 h 4808"/>
                <a:gd name="T76" fmla="*/ 2147483647 w 4803"/>
                <a:gd name="T77" fmla="*/ 2147483647 h 4808"/>
                <a:gd name="T78" fmla="*/ 2147483647 w 4803"/>
                <a:gd name="T79" fmla="*/ 2147483647 h 4808"/>
                <a:gd name="T80" fmla="*/ 2147483647 w 4803"/>
                <a:gd name="T81" fmla="*/ 2147483647 h 4808"/>
                <a:gd name="T82" fmla="*/ 2147483647 w 4803"/>
                <a:gd name="T83" fmla="*/ 2147483647 h 4808"/>
                <a:gd name="T84" fmla="*/ 2147483647 w 4803"/>
                <a:gd name="T85" fmla="*/ 2147483647 h 4808"/>
                <a:gd name="T86" fmla="*/ 2147483647 w 4803"/>
                <a:gd name="T87" fmla="*/ 2147483647 h 48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803"/>
                <a:gd name="T133" fmla="*/ 0 h 4808"/>
                <a:gd name="T134" fmla="*/ 4803 w 4803"/>
                <a:gd name="T135" fmla="*/ 4808 h 48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803" h="4808">
                  <a:moveTo>
                    <a:pt x="2593" y="1044"/>
                  </a:moveTo>
                  <a:lnTo>
                    <a:pt x="2593" y="1863"/>
                  </a:lnTo>
                  <a:lnTo>
                    <a:pt x="2915" y="2065"/>
                  </a:lnTo>
                  <a:lnTo>
                    <a:pt x="2915" y="1754"/>
                  </a:lnTo>
                  <a:lnTo>
                    <a:pt x="3095" y="1754"/>
                  </a:lnTo>
                  <a:lnTo>
                    <a:pt x="3095" y="2174"/>
                  </a:lnTo>
                  <a:lnTo>
                    <a:pt x="3499" y="2426"/>
                  </a:lnTo>
                  <a:lnTo>
                    <a:pt x="3499" y="2202"/>
                  </a:lnTo>
                  <a:lnTo>
                    <a:pt x="3673" y="2202"/>
                  </a:lnTo>
                  <a:lnTo>
                    <a:pt x="3673" y="2535"/>
                  </a:lnTo>
                  <a:lnTo>
                    <a:pt x="4137" y="2814"/>
                  </a:lnTo>
                  <a:lnTo>
                    <a:pt x="4137" y="3202"/>
                  </a:lnTo>
                  <a:lnTo>
                    <a:pt x="2593" y="2650"/>
                  </a:lnTo>
                  <a:lnTo>
                    <a:pt x="2593" y="3622"/>
                  </a:lnTo>
                  <a:lnTo>
                    <a:pt x="2942" y="3901"/>
                  </a:lnTo>
                  <a:lnTo>
                    <a:pt x="2942" y="4218"/>
                  </a:lnTo>
                  <a:lnTo>
                    <a:pt x="2407" y="3977"/>
                  </a:lnTo>
                  <a:lnTo>
                    <a:pt x="1872" y="4218"/>
                  </a:lnTo>
                  <a:lnTo>
                    <a:pt x="1872" y="3906"/>
                  </a:lnTo>
                  <a:lnTo>
                    <a:pt x="2221" y="3628"/>
                  </a:lnTo>
                  <a:lnTo>
                    <a:pt x="2221" y="2650"/>
                  </a:lnTo>
                  <a:lnTo>
                    <a:pt x="682" y="3202"/>
                  </a:lnTo>
                  <a:lnTo>
                    <a:pt x="682" y="2814"/>
                  </a:lnTo>
                  <a:lnTo>
                    <a:pt x="1152" y="2530"/>
                  </a:lnTo>
                  <a:lnTo>
                    <a:pt x="1152" y="2202"/>
                  </a:lnTo>
                  <a:lnTo>
                    <a:pt x="1326" y="2202"/>
                  </a:lnTo>
                  <a:lnTo>
                    <a:pt x="1326" y="2420"/>
                  </a:lnTo>
                  <a:lnTo>
                    <a:pt x="1681" y="2196"/>
                  </a:lnTo>
                  <a:lnTo>
                    <a:pt x="1681" y="1754"/>
                  </a:lnTo>
                  <a:lnTo>
                    <a:pt x="1856" y="1754"/>
                  </a:lnTo>
                  <a:lnTo>
                    <a:pt x="1856" y="2087"/>
                  </a:lnTo>
                  <a:lnTo>
                    <a:pt x="2221" y="1863"/>
                  </a:lnTo>
                  <a:lnTo>
                    <a:pt x="2221" y="585"/>
                  </a:lnTo>
                  <a:lnTo>
                    <a:pt x="2227" y="541"/>
                  </a:lnTo>
                  <a:lnTo>
                    <a:pt x="2238" y="503"/>
                  </a:lnTo>
                  <a:lnTo>
                    <a:pt x="2260" y="470"/>
                  </a:lnTo>
                  <a:lnTo>
                    <a:pt x="2287" y="448"/>
                  </a:lnTo>
                  <a:lnTo>
                    <a:pt x="2314" y="432"/>
                  </a:lnTo>
                  <a:lnTo>
                    <a:pt x="2347" y="421"/>
                  </a:lnTo>
                  <a:lnTo>
                    <a:pt x="2380" y="410"/>
                  </a:lnTo>
                  <a:lnTo>
                    <a:pt x="2407" y="410"/>
                  </a:lnTo>
                  <a:lnTo>
                    <a:pt x="2434" y="410"/>
                  </a:lnTo>
                  <a:lnTo>
                    <a:pt x="2467" y="421"/>
                  </a:lnTo>
                  <a:lnTo>
                    <a:pt x="2500" y="432"/>
                  </a:lnTo>
                  <a:lnTo>
                    <a:pt x="2527" y="448"/>
                  </a:lnTo>
                  <a:lnTo>
                    <a:pt x="2554" y="470"/>
                  </a:lnTo>
                  <a:lnTo>
                    <a:pt x="2576" y="503"/>
                  </a:lnTo>
                  <a:lnTo>
                    <a:pt x="2587" y="541"/>
                  </a:lnTo>
                  <a:lnTo>
                    <a:pt x="2593" y="585"/>
                  </a:lnTo>
                  <a:lnTo>
                    <a:pt x="2593" y="1044"/>
                  </a:lnTo>
                  <a:lnTo>
                    <a:pt x="3783" y="437"/>
                  </a:lnTo>
                  <a:lnTo>
                    <a:pt x="3706" y="388"/>
                  </a:lnTo>
                  <a:lnTo>
                    <a:pt x="3630" y="339"/>
                  </a:lnTo>
                  <a:lnTo>
                    <a:pt x="3553" y="295"/>
                  </a:lnTo>
                  <a:lnTo>
                    <a:pt x="3471" y="251"/>
                  </a:lnTo>
                  <a:lnTo>
                    <a:pt x="3390" y="213"/>
                  </a:lnTo>
                  <a:lnTo>
                    <a:pt x="3308" y="180"/>
                  </a:lnTo>
                  <a:lnTo>
                    <a:pt x="3220" y="148"/>
                  </a:lnTo>
                  <a:lnTo>
                    <a:pt x="3138" y="115"/>
                  </a:lnTo>
                  <a:lnTo>
                    <a:pt x="3051" y="87"/>
                  </a:lnTo>
                  <a:lnTo>
                    <a:pt x="2958" y="66"/>
                  </a:lnTo>
                  <a:lnTo>
                    <a:pt x="2871" y="44"/>
                  </a:lnTo>
                  <a:lnTo>
                    <a:pt x="2778" y="27"/>
                  </a:lnTo>
                  <a:lnTo>
                    <a:pt x="2685" y="16"/>
                  </a:lnTo>
                  <a:lnTo>
                    <a:pt x="2587" y="6"/>
                  </a:lnTo>
                  <a:lnTo>
                    <a:pt x="2494" y="0"/>
                  </a:lnTo>
                  <a:lnTo>
                    <a:pt x="2396" y="0"/>
                  </a:lnTo>
                  <a:lnTo>
                    <a:pt x="2150" y="11"/>
                  </a:lnTo>
                  <a:lnTo>
                    <a:pt x="1916" y="49"/>
                  </a:lnTo>
                  <a:lnTo>
                    <a:pt x="1687" y="109"/>
                  </a:lnTo>
                  <a:lnTo>
                    <a:pt x="1463" y="191"/>
                  </a:lnTo>
                  <a:lnTo>
                    <a:pt x="1255" y="290"/>
                  </a:lnTo>
                  <a:lnTo>
                    <a:pt x="1059" y="410"/>
                  </a:lnTo>
                  <a:lnTo>
                    <a:pt x="873" y="552"/>
                  </a:lnTo>
                  <a:lnTo>
                    <a:pt x="704" y="705"/>
                  </a:lnTo>
                  <a:lnTo>
                    <a:pt x="546" y="880"/>
                  </a:lnTo>
                  <a:lnTo>
                    <a:pt x="409" y="1065"/>
                  </a:lnTo>
                  <a:lnTo>
                    <a:pt x="289" y="1262"/>
                  </a:lnTo>
                  <a:lnTo>
                    <a:pt x="191" y="1475"/>
                  </a:lnTo>
                  <a:lnTo>
                    <a:pt x="109" y="1694"/>
                  </a:lnTo>
                  <a:lnTo>
                    <a:pt x="49" y="1923"/>
                  </a:lnTo>
                  <a:lnTo>
                    <a:pt x="11" y="2164"/>
                  </a:lnTo>
                  <a:lnTo>
                    <a:pt x="0" y="2409"/>
                  </a:lnTo>
                  <a:lnTo>
                    <a:pt x="11" y="2655"/>
                  </a:lnTo>
                  <a:lnTo>
                    <a:pt x="49" y="2890"/>
                  </a:lnTo>
                  <a:lnTo>
                    <a:pt x="109" y="3120"/>
                  </a:lnTo>
                  <a:lnTo>
                    <a:pt x="191" y="3344"/>
                  </a:lnTo>
                  <a:lnTo>
                    <a:pt x="289" y="3551"/>
                  </a:lnTo>
                  <a:lnTo>
                    <a:pt x="409" y="3748"/>
                  </a:lnTo>
                  <a:lnTo>
                    <a:pt x="546" y="3934"/>
                  </a:lnTo>
                  <a:lnTo>
                    <a:pt x="704" y="4103"/>
                  </a:lnTo>
                  <a:lnTo>
                    <a:pt x="873" y="4261"/>
                  </a:lnTo>
                  <a:lnTo>
                    <a:pt x="1059" y="4398"/>
                  </a:lnTo>
                  <a:lnTo>
                    <a:pt x="1255" y="4518"/>
                  </a:lnTo>
                  <a:lnTo>
                    <a:pt x="1463" y="4616"/>
                  </a:lnTo>
                  <a:lnTo>
                    <a:pt x="1687" y="4698"/>
                  </a:lnTo>
                  <a:lnTo>
                    <a:pt x="1916" y="4759"/>
                  </a:lnTo>
                  <a:lnTo>
                    <a:pt x="2150" y="4797"/>
                  </a:lnTo>
                  <a:lnTo>
                    <a:pt x="2396" y="4808"/>
                  </a:lnTo>
                  <a:lnTo>
                    <a:pt x="2642" y="4797"/>
                  </a:lnTo>
                  <a:lnTo>
                    <a:pt x="2882" y="4759"/>
                  </a:lnTo>
                  <a:lnTo>
                    <a:pt x="3111" y="4698"/>
                  </a:lnTo>
                  <a:lnTo>
                    <a:pt x="3335" y="4616"/>
                  </a:lnTo>
                  <a:lnTo>
                    <a:pt x="3542" y="4518"/>
                  </a:lnTo>
                  <a:lnTo>
                    <a:pt x="3744" y="4398"/>
                  </a:lnTo>
                  <a:lnTo>
                    <a:pt x="3930" y="4261"/>
                  </a:lnTo>
                  <a:lnTo>
                    <a:pt x="4099" y="4103"/>
                  </a:lnTo>
                  <a:lnTo>
                    <a:pt x="4252" y="3934"/>
                  </a:lnTo>
                  <a:lnTo>
                    <a:pt x="4394" y="3748"/>
                  </a:lnTo>
                  <a:lnTo>
                    <a:pt x="4514" y="3551"/>
                  </a:lnTo>
                  <a:lnTo>
                    <a:pt x="4612" y="3344"/>
                  </a:lnTo>
                  <a:lnTo>
                    <a:pt x="4694" y="3120"/>
                  </a:lnTo>
                  <a:lnTo>
                    <a:pt x="4754" y="2890"/>
                  </a:lnTo>
                  <a:lnTo>
                    <a:pt x="4792" y="2655"/>
                  </a:lnTo>
                  <a:lnTo>
                    <a:pt x="4803" y="2409"/>
                  </a:lnTo>
                  <a:lnTo>
                    <a:pt x="4798" y="2256"/>
                  </a:lnTo>
                  <a:lnTo>
                    <a:pt x="4787" y="2109"/>
                  </a:lnTo>
                  <a:lnTo>
                    <a:pt x="4760" y="1961"/>
                  </a:lnTo>
                  <a:lnTo>
                    <a:pt x="4732" y="1819"/>
                  </a:lnTo>
                  <a:lnTo>
                    <a:pt x="4689" y="1677"/>
                  </a:lnTo>
                  <a:lnTo>
                    <a:pt x="4645" y="1541"/>
                  </a:lnTo>
                  <a:lnTo>
                    <a:pt x="4585" y="1410"/>
                  </a:lnTo>
                  <a:lnTo>
                    <a:pt x="4525" y="1284"/>
                  </a:lnTo>
                  <a:lnTo>
                    <a:pt x="4454" y="1158"/>
                  </a:lnTo>
                  <a:lnTo>
                    <a:pt x="4378" y="1038"/>
                  </a:lnTo>
                  <a:lnTo>
                    <a:pt x="4290" y="923"/>
                  </a:lnTo>
                  <a:lnTo>
                    <a:pt x="4203" y="814"/>
                  </a:lnTo>
                  <a:lnTo>
                    <a:pt x="4105" y="710"/>
                  </a:lnTo>
                  <a:lnTo>
                    <a:pt x="4001" y="612"/>
                  </a:lnTo>
                  <a:lnTo>
                    <a:pt x="3897" y="525"/>
                  </a:lnTo>
                  <a:lnTo>
                    <a:pt x="3783" y="437"/>
                  </a:lnTo>
                  <a:lnTo>
                    <a:pt x="2593" y="1044"/>
                  </a:lnTo>
                  <a:close/>
                </a:path>
              </a:pathLst>
            </a:custGeom>
            <a:solidFill>
              <a:srgbClr val="0099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8D9AA-373C-48DE-ABCD-805D2A0C96EE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pic>
        <p:nvPicPr>
          <p:cNvPr id="18435" name="Picture 2" descr="H:\Partner\Бирюзовая Катунь\фото\640.IMGP64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6759" y="2881316"/>
            <a:ext cx="2410388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449263"/>
            <a:ext cx="45720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Автомобильная дорога</a:t>
            </a:r>
            <a:b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«Алтайское –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Нижнекаянча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b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«ОЭЗ ТРТ «Бирюзовая Катунь»</a:t>
            </a: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/>
          <a:srcRect t="20392"/>
          <a:stretch>
            <a:fillRect/>
          </a:stretch>
        </p:blipFill>
        <p:spPr bwMode="auto">
          <a:xfrm>
            <a:off x="851077" y="4546600"/>
            <a:ext cx="2838901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1132" y="4572003"/>
            <a:ext cx="2461571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86258" y="671513"/>
            <a:ext cx="42863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Мостовой переход через р.Катунь у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с.Ая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2322" y="2305053"/>
            <a:ext cx="2452049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 rot="5400000">
            <a:off x="1499357" y="3644107"/>
            <a:ext cx="6430963" cy="0"/>
          </a:xfrm>
          <a:prstGeom prst="line">
            <a:avLst/>
          </a:prstGeom>
          <a:ln w="22225" cmpd="dbl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5066" y="1279528"/>
            <a:ext cx="428632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протяженность – 198,5 п.м.</a:t>
            </a:r>
          </a:p>
          <a:p>
            <a:pPr algn="ctr"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подъездных путей – 965 п. м.</a:t>
            </a:r>
          </a:p>
          <a:p>
            <a:pPr algn="ctr"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Стоимость строительства – 608,9 млн.руб. ;</a:t>
            </a:r>
          </a:p>
          <a:p>
            <a:pPr algn="ctr"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Выполнено –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59,8%.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357313"/>
            <a:ext cx="4572000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Стоимость реконструкции участка, </a:t>
            </a:r>
            <a:b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протяженностью 11,2 км – 295 млн.руб. ;</a:t>
            </a:r>
          </a:p>
          <a:p>
            <a:pPr algn="ctr"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Выполнено –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100 %.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Стоимость строительства участка, </a:t>
            </a:r>
            <a:b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протяженностью 3,2 км –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150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млн.руб. ;</a:t>
            </a:r>
          </a:p>
          <a:p>
            <a:pPr algn="ctr"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Выполнено –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17,7%.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" y="0"/>
            <a:ext cx="8610739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Внешняя инфраструктура ОЭЗ ТРТ «Бирюзовая Катунь» </a:t>
            </a:r>
            <a:b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1" y="500066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rgbClr val="006666"/>
                </a:solidFill>
                <a:latin typeface="Times New Roman" pitchFamily="18" charset="0"/>
              </a:rPr>
              <a:t>Реконструкция аэропорта г. Бийска</a:t>
            </a:r>
          </a:p>
        </p:txBody>
      </p:sp>
      <p:pic>
        <p:nvPicPr>
          <p:cNvPr id="19459" name="Picture 9" descr="DSC_0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9076" y="885825"/>
            <a:ext cx="3195995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3836" y="3798888"/>
            <a:ext cx="3207899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428596" y="1428736"/>
            <a:ext cx="4319654" cy="298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7000"/>
              </a:lnSpc>
              <a:buFont typeface="Arial" charset="0"/>
              <a:buChar char="•"/>
            </a:pP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Удлинение взлетно-посадочной полосы до 2700 м. </a:t>
            </a:r>
            <a:endParaRPr lang="en-US" b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7000"/>
              </a:lnSpc>
              <a:buFont typeface="Arial" charset="0"/>
              <a:buNone/>
            </a:pPr>
            <a:endParaRPr lang="ru-RU" b="1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7000"/>
              </a:lnSpc>
              <a:buFont typeface="Arial" charset="0"/>
              <a:buChar char="•"/>
            </a:pPr>
            <a:r>
              <a:rPr lang="ru-RU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Обновление, радиолокационного, радионавигационного оборудования, подъездных путей, систем </a:t>
            </a:r>
            <a:r>
              <a:rPr lang="ru-RU" b="1" dirty="0" err="1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электро</a:t>
            </a:r>
            <a:r>
              <a:rPr lang="ru-RU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-, тепло- и водоснабжения. </a:t>
            </a:r>
            <a:endParaRPr lang="en-US" b="1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7000"/>
              </a:lnSpc>
              <a:buFont typeface="Arial" charset="0"/>
              <a:buNone/>
            </a:pPr>
            <a:endParaRPr lang="ru-RU" b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7000"/>
              </a:lnSpc>
              <a:buFont typeface="Arial" charset="0"/>
              <a:buChar char="•"/>
            </a:pP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Реконструкция аэровокзального комплекса</a:t>
            </a:r>
            <a:r>
              <a:rPr lang="en-US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с пропускной способностью 600 пассажиров в час.</a:t>
            </a:r>
          </a:p>
        </p:txBody>
      </p:sp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285720" y="1000108"/>
            <a:ext cx="44959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6666"/>
                </a:solidFill>
              </a:rPr>
              <a:t>Общая стоимость – </a:t>
            </a:r>
            <a:r>
              <a:rPr lang="ru-RU" sz="2000" b="1" dirty="0" smtClean="0">
                <a:solidFill>
                  <a:srgbClr val="006666"/>
                </a:solidFill>
              </a:rPr>
              <a:t>2439 </a:t>
            </a:r>
            <a:r>
              <a:rPr lang="ru-RU" sz="2000" b="1" dirty="0">
                <a:solidFill>
                  <a:srgbClr val="006666"/>
                </a:solidFill>
              </a:rPr>
              <a:t>млн.руб.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010955" y="6381750"/>
            <a:ext cx="2133045" cy="476250"/>
          </a:xfrm>
        </p:spPr>
        <p:txBody>
          <a:bodyPr/>
          <a:lstStyle/>
          <a:p>
            <a:pPr>
              <a:defRPr/>
            </a:pPr>
            <a:fld id="{F4B5D5DC-312E-47EC-894B-79B3A85826A2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" y="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Внешняя инфраструктура ОЭЗ ТРТ «Бирюзовая Катунь» </a:t>
            </a:r>
            <a:br>
              <a:rPr lang="ru-RU" sz="23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3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5" name="Рисунок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393" y="4365625"/>
            <a:ext cx="4388692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1" y="785813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4"/>
            <a:ext cx="8786842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hardEdg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Times New Roman" pitchFamily="18" charset="0"/>
              </a:rPr>
              <a:t>Основные результаты деятельности резидентов  </a:t>
            </a:r>
            <a:br>
              <a:rPr lang="ru-RU" sz="2400" b="1" spc="50" dirty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Times New Roman" pitchFamily="18" charset="0"/>
              </a:rPr>
              <a:t>ОЭЗ ТРТ «Бирюзовая Катунь</a:t>
            </a:r>
            <a:r>
              <a:rPr lang="ru-RU" sz="2400" b="1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Times New Roman" pitchFamily="18" charset="0"/>
              </a:rPr>
              <a:t>» на 01.01.2011</a:t>
            </a:r>
            <a:endParaRPr lang="ru-RU" sz="2400" b="1" spc="50" dirty="0">
              <a:ln w="11430"/>
              <a:solidFill>
                <a:srgbClr val="0066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6073" y="1106491"/>
            <a:ext cx="4849343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1600" b="1" u="sng" dirty="0"/>
              <a:t>Резидентов – 14 компаний</a:t>
            </a:r>
            <a:r>
              <a:rPr lang="ru-RU" sz="1600" b="1" u="sng" dirty="0" smtClean="0"/>
              <a:t>;</a:t>
            </a:r>
            <a:endParaRPr lang="ru-RU" sz="1600" b="1" dirty="0" smtClean="0"/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1600" b="1" dirty="0" smtClean="0"/>
              <a:t>Введено </a:t>
            </a:r>
            <a:r>
              <a:rPr lang="ru-RU" sz="1600" b="1" dirty="0"/>
              <a:t>в эксплуатацию резидентами  – 12 объектов</a:t>
            </a:r>
            <a:r>
              <a:rPr lang="ru-RU" sz="1600" b="1" dirty="0" smtClean="0"/>
              <a:t>;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1600" b="1" dirty="0" smtClean="0"/>
              <a:t>Количество </a:t>
            </a:r>
            <a:r>
              <a:rPr lang="ru-RU" sz="1600" b="1" dirty="0"/>
              <a:t>посетителей  в 2010 г. – </a:t>
            </a:r>
            <a:r>
              <a:rPr lang="ru-RU" sz="1600" b="1" dirty="0" smtClean="0"/>
              <a:t>200 </a:t>
            </a:r>
            <a:r>
              <a:rPr lang="ru-RU" sz="1600" b="1" dirty="0"/>
              <a:t>тыс.чел</a:t>
            </a:r>
            <a:r>
              <a:rPr lang="ru-RU" sz="1600" b="1" dirty="0" smtClean="0"/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1600" b="1" dirty="0" smtClean="0"/>
              <a:t>Общий </a:t>
            </a:r>
            <a:r>
              <a:rPr lang="ru-RU" sz="1600" b="1" dirty="0"/>
              <a:t>объем заявленных инвестиций – 9,04 млрд.руб.,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1600" b="1" dirty="0"/>
              <a:t>Объем вложенных инвестиций – </a:t>
            </a:r>
            <a:r>
              <a:rPr lang="ru-RU" sz="1600" b="1" dirty="0" smtClean="0"/>
              <a:t>117,5 </a:t>
            </a:r>
            <a:r>
              <a:rPr lang="ru-RU" sz="1600" b="1" dirty="0"/>
              <a:t>млн. рублей.</a:t>
            </a:r>
          </a:p>
          <a:p>
            <a:pPr>
              <a:lnSpc>
                <a:spcPct val="150000"/>
              </a:lnSpc>
              <a:defRPr/>
            </a:pPr>
            <a:endParaRPr lang="ru-RU" sz="1600" b="1" u="sng" dirty="0"/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5500447" y="3214688"/>
            <a:ext cx="3643554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</p:txBody>
      </p:sp>
      <p:pic>
        <p:nvPicPr>
          <p:cNvPr id="20486" name="Picture 16" descr="P10006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055" y="928688"/>
            <a:ext cx="2857945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6" descr="DSC006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055" y="2949578"/>
            <a:ext cx="285794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омер слайда 1"/>
          <p:cNvSpPr txBox="1">
            <a:spLocks/>
          </p:cNvSpPr>
          <p:nvPr/>
        </p:nvSpPr>
        <p:spPr>
          <a:xfrm>
            <a:off x="8382198" y="6613528"/>
            <a:ext cx="761802" cy="24447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FFA78E2D-62D2-4E4E-839A-6F02D94D549A}" type="slidenum">
              <a:rPr lang="ru-R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9</a:t>
            </a:fld>
            <a:endParaRPr lang="ru-RU" sz="1200" dirty="0">
              <a:solidFill>
                <a:schemeClr val="accent1">
                  <a:shade val="75000"/>
                </a:schemeClr>
              </a:solidFill>
            </a:endParaRPr>
          </a:p>
        </p:txBody>
      </p:sp>
      <p:pic>
        <p:nvPicPr>
          <p:cNvPr id="12" name="Рисунок 6" descr="экстримальный отдых на озере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4071942"/>
            <a:ext cx="3133499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Содержимое 4" descr="DSC_026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149819" y="4071942"/>
            <a:ext cx="3121156" cy="2786058"/>
          </a:xfrm>
          <a:prstGeom prst="rect">
            <a:avLst/>
          </a:prstGeom>
        </p:spPr>
      </p:pic>
      <p:pic>
        <p:nvPicPr>
          <p:cNvPr id="14" name="Picture 14" descr="H:\Partner\Бирюзовая Катунь\Photo\фото ко дню туризма\Алтай экстремальный\Сузик Г.И._серия фото_Только смелым покоряется вода\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239454" y="4857760"/>
            <a:ext cx="2904546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0" y="642938"/>
            <a:ext cx="3546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u="sng">
                <a:latin typeface="Century Gothic" pitchFamily="34" charset="0"/>
              </a:rPr>
              <a:t>Функционирующие объекты:</a:t>
            </a: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5572125" y="714375"/>
            <a:ext cx="3151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u="sng">
                <a:latin typeface="Century Gothic" pitchFamily="34" charset="0"/>
              </a:rPr>
              <a:t>Перспективное развитие: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5572125" y="1214438"/>
            <a:ext cx="3571875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Проживание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3500 мест размещения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15 гостиничных комплексов</a:t>
            </a:r>
          </a:p>
          <a:p>
            <a:pPr lvl="1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Караванинг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Кемпинг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Питание</a:t>
            </a:r>
          </a:p>
          <a:p>
            <a:pPr lvl="1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Фуд-центры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Сервис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Аквапарк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Центр экстремальных водных видов спорта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Горнолыжный комплекс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(12 горнолыжных трасс)</a:t>
            </a:r>
          </a:p>
          <a:p>
            <a:pPr lvl="1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Скалодром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Многопрофильный молодежный лагерь</a:t>
            </a:r>
          </a:p>
          <a:p>
            <a:pPr lvl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Туристско-информационный центр</a:t>
            </a:r>
          </a:p>
          <a:p>
            <a:pPr lvl="1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Термаль-центры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и т.д.</a:t>
            </a:r>
          </a:p>
        </p:txBody>
      </p:sp>
      <p:pic>
        <p:nvPicPr>
          <p:cNvPr id="26631" name="Picture 11" descr="DSC_3846_resiz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43313" y="5638800"/>
            <a:ext cx="183356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5" descr="DSC_0488"/>
          <p:cNvPicPr>
            <a:picLocks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85938" y="5638800"/>
            <a:ext cx="17621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3" descr="E:\ОРР\Резиденты\Новый мир плюс\Фото к БП НМ\веревочный парк_новый размер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5665788"/>
            <a:ext cx="17145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2" descr="E:\ОРР\Резиденты\Перекресток миров\ФОТО к бизнес-плану\Рисунок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72125" y="5600700"/>
            <a:ext cx="17145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Рисунок 15" descr="0000foto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480300" y="5610225"/>
            <a:ext cx="16637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85750" y="0"/>
            <a:ext cx="8286750" cy="800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Особая экономическая зона туристско-рекреационного «Бирюзовая Катунь»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074B7-08C7-43D5-AFDD-AB2427BC8D1D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0" y="857250"/>
            <a:ext cx="3643313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Проживание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Гостиница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Гостиничный комплекс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Комплекс гостевых домиков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Кемпинг </a:t>
            </a:r>
          </a:p>
          <a:p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Питание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Ресторан русской кухни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Ресторан европейской кухни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Летние кафе</a:t>
            </a:r>
          </a:p>
          <a:p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Развлечения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Катание на горных лыжах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(3 горнолыжных трассы)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Пляжный отдых</a:t>
            </a:r>
          </a:p>
          <a:p>
            <a:pPr marL="0" lvl="1" indent="176213"/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Рафтинг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моторафтинг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каякинг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Катание на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квадроциклах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Веревочный парк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Скалолазание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Катание на лошадях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Наблюдение за животными (оленями, маралами)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Рыбная ловля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Посещение пасеки</a:t>
            </a:r>
          </a:p>
          <a:p>
            <a:pPr marL="0" lvl="1" indent="176213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Посещение пещер, археологического парка</a:t>
            </a:r>
          </a:p>
        </p:txBody>
      </p:sp>
      <p:pic>
        <p:nvPicPr>
          <p:cNvPr id="19" name="Picture 11" descr="C:\Documents and Settings\kislicina\Мои документы\Кислицина\БК флеш\Photo\Совещания, встречи, поездки\2009.06 Фото от Данила\с горы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1000108"/>
            <a:ext cx="2704366" cy="181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Содержимое 4" descr="катание на квадроциклах 2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2928926" y="3143248"/>
            <a:ext cx="2858928" cy="207168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000"/>
                            </p:stCondLst>
                            <p:childTnLst>
                              <p:par>
                                <p:cTn id="1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5123" grpId="0"/>
      <p:bldP spid="5125" grpId="0" build="p"/>
      <p:bldP spid="18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DEE62-100C-4A03-8743-EEC8D966F3A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14348" y="714356"/>
          <a:ext cx="800105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14480" y="0"/>
            <a:ext cx="4500562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Льготы для резидентов ОЭЗ ТРТ «Бирюзовая Катунь»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A364B51-2728-402B-8BCF-6B9E65536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graphicEl>
                                              <a:dgm id="{3A364B51-2728-402B-8BCF-6B9E65536C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59BFA2-EA68-4225-810B-B079EC51D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3">
                                            <p:graphicEl>
                                              <a:dgm id="{D959BFA2-EA68-4225-810B-B079EC51D9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F0B236-4B56-41CF-AAD2-0A17C6EAA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81F0B236-4B56-41CF-AAD2-0A17C6EAA2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0D5D271-99A2-484C-B2AB-D9DF34E1D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3">
                                            <p:graphicEl>
                                              <a:dgm id="{90D5D271-99A2-484C-B2AB-D9DF34E1D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F54D929-1E88-44C3-AB03-AD3025699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FF54D929-1E88-44C3-AB03-AD30256996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3604D4-1425-4009-83AB-F6D6AD679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CE3604D4-1425-4009-83AB-F6D6AD679C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5E7C6D-44A9-461A-9B7B-3E80AF0B33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">
                                            <p:graphicEl>
                                              <a:dgm id="{495E7C6D-44A9-461A-9B7B-3E80AF0B33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CE80FB-981B-45F9-ADB3-1E8FCFC91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">
                                            <p:graphicEl>
                                              <a:dgm id="{CCCE80FB-981B-45F9-ADB3-1E8FCFC919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0253A3E-D757-4131-97E7-85B492EA83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F0253A3E-D757-4131-97E7-85B492EA83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C0B612-0C0D-4056-B9D4-F11C1166C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3">
                                            <p:graphicEl>
                                              <a:dgm id="{D6C0B612-0C0D-4056-B9D4-F11C1166C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2" descr="DSC_071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708" y="708025"/>
            <a:ext cx="76799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2482997" y="71439"/>
            <a:ext cx="585205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Спасибо за внимание!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2886E-B056-4B08-AE1E-BCB723D16F11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 bwMode="auto">
        <a:solidFill>
          <a:srgbClr val="00FFFF"/>
        </a:solidFill>
        <a:ln w="9525">
          <a:solidFill>
            <a:schemeClr val="tx1"/>
          </a:solidFill>
          <a:miter lim="800000"/>
          <a:headEnd/>
          <a:tailEnd/>
        </a:ln>
        <a:effectLst>
          <a:outerShdw dist="107763" dir="2700000" algn="ctr" rotWithShape="0">
            <a:schemeClr val="bg2">
              <a:alpha val="50000"/>
            </a:schemeClr>
          </a:outerShdw>
        </a:effectLst>
      </a:spPr>
      <a:bodyPr/>
      <a:lstStyle>
        <a:defPPr algn="ctr">
          <a:defRPr sz="1200" b="1">
            <a:latin typeface="Arial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2176</TotalTime>
  <Words>623</Words>
  <Application>Microsoft Office PowerPoint</Application>
  <PresentationFormat>Экран (4:3)</PresentationFormat>
  <Paragraphs>168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Главэкономики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kislicina</dc:creator>
  <cp:lastModifiedBy>tribunskiy</cp:lastModifiedBy>
  <cp:revision>194</cp:revision>
  <dcterms:created xsi:type="dcterms:W3CDTF">2010-03-18T05:40:39Z</dcterms:created>
  <dcterms:modified xsi:type="dcterms:W3CDTF">2011-02-14T12:07:28Z</dcterms:modified>
</cp:coreProperties>
</file>