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63" r:id="rId4"/>
    <p:sldId id="283" r:id="rId5"/>
    <p:sldId id="276" r:id="rId6"/>
    <p:sldId id="265" r:id="rId7"/>
    <p:sldId id="266" r:id="rId8"/>
    <p:sldId id="285" r:id="rId9"/>
    <p:sldId id="284" r:id="rId10"/>
    <p:sldId id="296" r:id="rId11"/>
    <p:sldId id="260" r:id="rId12"/>
    <p:sldId id="305" r:id="rId13"/>
  </p:sldIdLst>
  <p:sldSz cx="9144000" cy="6858000" type="screen4x3"/>
  <p:notesSz cx="9869488" cy="673576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B19B"/>
    <a:srgbClr val="F2F2F2"/>
    <a:srgbClr val="009900"/>
    <a:srgbClr val="006600"/>
    <a:srgbClr val="33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745" autoAdjust="0"/>
    <p:restoredTop sz="93651" autoAdjust="0"/>
  </p:normalViewPr>
  <p:slideViewPr>
    <p:cSldViewPr>
      <p:cViewPr>
        <p:scale>
          <a:sx n="64" d="100"/>
          <a:sy n="64" d="100"/>
        </p:scale>
        <p:origin x="-1188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gif"/><Relationship Id="rId1" Type="http://schemas.openxmlformats.org/officeDocument/2006/relationships/image" Target="../media/image3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118ACB-2006-48F3-ABA4-F0DB12C364CD}" type="doc">
      <dgm:prSet loTypeId="urn:microsoft.com/office/officeart/2005/8/layout/vList4" loCatId="list" qsTypeId="urn:microsoft.com/office/officeart/2005/8/quickstyle/3d4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8CA7B8B8-5373-4B06-861C-80573B7A63B5}">
      <dgm:prSet phldrT="[Текст]"/>
      <dgm:spPr/>
      <dgm:t>
        <a:bodyPr/>
        <a:lstStyle/>
        <a:p>
          <a:r>
            <a:rPr kumimoji="0" lang="ru-RU" b="0" dirty="0" smtClean="0">
              <a:cs typeface="Times New Roman" pitchFamily="18" charset="0"/>
            </a:rPr>
            <a:t>выгодное географическое положение – в центре России, </a:t>
          </a:r>
          <a:r>
            <a:rPr lang="ru-RU" dirty="0" smtClean="0"/>
            <a:t>рядом с Казахстаном и в непосредственной близости к Китаю и Монголии;</a:t>
          </a:r>
          <a:endParaRPr lang="ru-RU" b="0" dirty="0"/>
        </a:p>
      </dgm:t>
    </dgm:pt>
    <dgm:pt modelId="{3B48DF80-C838-45EC-989E-41C517FEC84A}" type="parTrans" cxnId="{65E37B9D-21BC-4054-B6AE-6D858376BE8F}">
      <dgm:prSet/>
      <dgm:spPr/>
      <dgm:t>
        <a:bodyPr/>
        <a:lstStyle/>
        <a:p>
          <a:endParaRPr lang="ru-RU">
            <a:solidFill>
              <a:schemeClr val="bg2">
                <a:lumMod val="10000"/>
              </a:schemeClr>
            </a:solidFill>
          </a:endParaRPr>
        </a:p>
      </dgm:t>
    </dgm:pt>
    <dgm:pt modelId="{C51CFB2A-1FE7-4B71-8793-AD507F659873}" type="sibTrans" cxnId="{65E37B9D-21BC-4054-B6AE-6D858376BE8F}">
      <dgm:prSet/>
      <dgm:spPr/>
      <dgm:t>
        <a:bodyPr/>
        <a:lstStyle/>
        <a:p>
          <a:endParaRPr lang="ru-RU">
            <a:solidFill>
              <a:schemeClr val="bg2">
                <a:lumMod val="10000"/>
              </a:schemeClr>
            </a:solidFill>
          </a:endParaRPr>
        </a:p>
      </dgm:t>
    </dgm:pt>
    <dgm:pt modelId="{7C1C996A-F13A-44C8-B541-2FEB7375F75E}">
      <dgm:prSet/>
      <dgm:spPr/>
      <dgm:t>
        <a:bodyPr/>
        <a:lstStyle/>
        <a:p>
          <a:r>
            <a:rPr kumimoji="0" lang="ru-RU" b="0" dirty="0" smtClean="0">
              <a:cs typeface="Times New Roman" pitchFamily="18" charset="0"/>
            </a:rPr>
            <a:t>статус</a:t>
          </a:r>
          <a:r>
            <a:rPr kumimoji="0" lang="en-US" b="0" dirty="0" smtClean="0">
              <a:cs typeface="Times New Roman" pitchFamily="18" charset="0"/>
            </a:rPr>
            <a:t> </a:t>
          </a:r>
          <a:r>
            <a:rPr kumimoji="0" lang="ru-RU" b="0" dirty="0" smtClean="0">
              <a:cs typeface="Times New Roman" pitchFamily="18" charset="0"/>
            </a:rPr>
            <a:t>единственного в Сибири комплекса, где законодательно разрешено ведение игорного бизнеса; </a:t>
          </a:r>
        </a:p>
      </dgm:t>
    </dgm:pt>
    <dgm:pt modelId="{38E93505-03AF-4A78-9C7B-212DD8B8F74A}" type="parTrans" cxnId="{82DA12D3-4012-4FD1-A644-AFB861B9D05D}">
      <dgm:prSet/>
      <dgm:spPr/>
      <dgm:t>
        <a:bodyPr/>
        <a:lstStyle/>
        <a:p>
          <a:endParaRPr lang="ru-RU">
            <a:solidFill>
              <a:schemeClr val="bg2">
                <a:lumMod val="10000"/>
              </a:schemeClr>
            </a:solidFill>
          </a:endParaRPr>
        </a:p>
      </dgm:t>
    </dgm:pt>
    <dgm:pt modelId="{26268093-C088-4422-A3EF-480B2C27BC1E}" type="sibTrans" cxnId="{82DA12D3-4012-4FD1-A644-AFB861B9D05D}">
      <dgm:prSet/>
      <dgm:spPr/>
      <dgm:t>
        <a:bodyPr/>
        <a:lstStyle/>
        <a:p>
          <a:endParaRPr lang="ru-RU">
            <a:solidFill>
              <a:schemeClr val="bg2">
                <a:lumMod val="10000"/>
              </a:schemeClr>
            </a:solidFill>
          </a:endParaRPr>
        </a:p>
      </dgm:t>
    </dgm:pt>
    <dgm:pt modelId="{725DB9E1-6A18-4739-86D3-0C013FFB0D36}">
      <dgm:prSet/>
      <dgm:spPr/>
      <dgm:t>
        <a:bodyPr/>
        <a:lstStyle/>
        <a:p>
          <a:r>
            <a:rPr kumimoji="0" lang="ru-RU" b="0" dirty="0" smtClean="0">
              <a:cs typeface="Times New Roman" pitchFamily="18" charset="0"/>
            </a:rPr>
            <a:t>расположение в популярном туристическом районе Сибири;</a:t>
          </a:r>
          <a:endParaRPr kumimoji="0" lang="ru-RU" b="0" dirty="0">
            <a:cs typeface="Times New Roman" pitchFamily="18" charset="0"/>
          </a:endParaRPr>
        </a:p>
      </dgm:t>
    </dgm:pt>
    <dgm:pt modelId="{A951E1EA-40A1-447C-9A0A-1A5B2E0FE00D}" type="parTrans" cxnId="{A8E894A9-61FA-43A1-91C8-7A51ED8B7D57}">
      <dgm:prSet/>
      <dgm:spPr/>
      <dgm:t>
        <a:bodyPr/>
        <a:lstStyle/>
        <a:p>
          <a:endParaRPr lang="ru-RU">
            <a:solidFill>
              <a:schemeClr val="bg2">
                <a:lumMod val="10000"/>
              </a:schemeClr>
            </a:solidFill>
          </a:endParaRPr>
        </a:p>
      </dgm:t>
    </dgm:pt>
    <dgm:pt modelId="{0649A14B-70FD-4D48-AD85-8E8EEAE91482}" type="sibTrans" cxnId="{A8E894A9-61FA-43A1-91C8-7A51ED8B7D57}">
      <dgm:prSet/>
      <dgm:spPr/>
      <dgm:t>
        <a:bodyPr/>
        <a:lstStyle/>
        <a:p>
          <a:endParaRPr lang="ru-RU">
            <a:solidFill>
              <a:schemeClr val="bg2">
                <a:lumMod val="10000"/>
              </a:schemeClr>
            </a:solidFill>
          </a:endParaRPr>
        </a:p>
      </dgm:t>
    </dgm:pt>
    <dgm:pt modelId="{8F002C64-C610-40EB-9401-A55936F7158B}">
      <dgm:prSet/>
      <dgm:spPr/>
      <dgm:t>
        <a:bodyPr/>
        <a:lstStyle/>
        <a:p>
          <a:r>
            <a:rPr kumimoji="0" lang="ru-RU" b="0" dirty="0" smtClean="0">
              <a:cs typeface="Times New Roman" pitchFamily="18" charset="0"/>
            </a:rPr>
            <a:t>высокое качество и широкий спектр санаторных и медицинских услуг, оказываемых на прилегающих территориях;</a:t>
          </a:r>
          <a:endParaRPr kumimoji="0" lang="ru-RU" b="0" dirty="0">
            <a:cs typeface="Times New Roman" pitchFamily="18" charset="0"/>
          </a:endParaRPr>
        </a:p>
      </dgm:t>
    </dgm:pt>
    <dgm:pt modelId="{C4075B8E-A086-4CB8-B7A2-BDAEDFD83FCC}" type="parTrans" cxnId="{2B0652BF-B3DD-4582-850D-B4B7CA562C8C}">
      <dgm:prSet/>
      <dgm:spPr/>
      <dgm:t>
        <a:bodyPr/>
        <a:lstStyle/>
        <a:p>
          <a:endParaRPr lang="ru-RU">
            <a:solidFill>
              <a:schemeClr val="bg2">
                <a:lumMod val="10000"/>
              </a:schemeClr>
            </a:solidFill>
          </a:endParaRPr>
        </a:p>
      </dgm:t>
    </dgm:pt>
    <dgm:pt modelId="{87A3A052-E4D8-4B92-8F78-62CB004BC2E0}" type="sibTrans" cxnId="{2B0652BF-B3DD-4582-850D-B4B7CA562C8C}">
      <dgm:prSet/>
      <dgm:spPr/>
      <dgm:t>
        <a:bodyPr/>
        <a:lstStyle/>
        <a:p>
          <a:endParaRPr lang="ru-RU">
            <a:solidFill>
              <a:schemeClr val="bg2">
                <a:lumMod val="10000"/>
              </a:schemeClr>
            </a:solidFill>
          </a:endParaRPr>
        </a:p>
      </dgm:t>
    </dgm:pt>
    <dgm:pt modelId="{8EE5DA7D-CAC4-4C0A-BA4C-EE0E33301431}">
      <dgm:prSet/>
      <dgm:spPr/>
      <dgm:t>
        <a:bodyPr/>
        <a:lstStyle/>
        <a:p>
          <a:r>
            <a:rPr kumimoji="0" lang="ru-RU" b="0" dirty="0" smtClean="0">
              <a:cs typeface="Times New Roman" pitchFamily="18" charset="0"/>
            </a:rPr>
            <a:t>наличие свободных трудовых ресурсов;</a:t>
          </a:r>
          <a:endParaRPr kumimoji="0" lang="ru-RU" b="0" dirty="0">
            <a:cs typeface="Times New Roman" pitchFamily="18" charset="0"/>
          </a:endParaRPr>
        </a:p>
      </dgm:t>
    </dgm:pt>
    <dgm:pt modelId="{046C12EC-5977-4193-AA43-8F294A530F83}" type="parTrans" cxnId="{6E3D64AA-AE51-416D-837B-0997F0A3E392}">
      <dgm:prSet/>
      <dgm:spPr/>
      <dgm:t>
        <a:bodyPr/>
        <a:lstStyle/>
        <a:p>
          <a:endParaRPr lang="ru-RU">
            <a:solidFill>
              <a:schemeClr val="bg2">
                <a:lumMod val="10000"/>
              </a:schemeClr>
            </a:solidFill>
          </a:endParaRPr>
        </a:p>
      </dgm:t>
    </dgm:pt>
    <dgm:pt modelId="{38EB75E4-23FB-41B9-AA2F-F3B014D49B17}" type="sibTrans" cxnId="{6E3D64AA-AE51-416D-837B-0997F0A3E392}">
      <dgm:prSet/>
      <dgm:spPr/>
      <dgm:t>
        <a:bodyPr/>
        <a:lstStyle/>
        <a:p>
          <a:endParaRPr lang="ru-RU">
            <a:solidFill>
              <a:schemeClr val="bg2">
                <a:lumMod val="10000"/>
              </a:schemeClr>
            </a:solidFill>
          </a:endParaRPr>
        </a:p>
      </dgm:t>
    </dgm:pt>
    <dgm:pt modelId="{D4BDB62B-43AF-4952-8E1A-0DE3AD0D71DD}">
      <dgm:prSet/>
      <dgm:spPr/>
      <dgm:t>
        <a:bodyPr/>
        <a:lstStyle/>
        <a:p>
          <a:r>
            <a:rPr kumimoji="0" lang="ru-RU" b="0" dirty="0" smtClean="0">
              <a:cs typeface="Times New Roman" pitchFamily="18" charset="0"/>
            </a:rPr>
            <a:t>поддержка проекта Администрацией Алтайского края;</a:t>
          </a:r>
          <a:endParaRPr lang="ru-RU" b="0" dirty="0"/>
        </a:p>
      </dgm:t>
    </dgm:pt>
    <dgm:pt modelId="{C4FA4A6D-3CCA-497C-B31E-531E5754CF14}" type="parTrans" cxnId="{AA30BD70-4071-45FB-9E80-BEFB77A06110}">
      <dgm:prSet/>
      <dgm:spPr/>
      <dgm:t>
        <a:bodyPr/>
        <a:lstStyle/>
        <a:p>
          <a:endParaRPr lang="ru-RU">
            <a:solidFill>
              <a:schemeClr val="bg2">
                <a:lumMod val="10000"/>
              </a:schemeClr>
            </a:solidFill>
          </a:endParaRPr>
        </a:p>
      </dgm:t>
    </dgm:pt>
    <dgm:pt modelId="{EDFC67CB-D16D-4303-ADCB-E160D8E48B77}" type="sibTrans" cxnId="{AA30BD70-4071-45FB-9E80-BEFB77A06110}">
      <dgm:prSet/>
      <dgm:spPr/>
      <dgm:t>
        <a:bodyPr/>
        <a:lstStyle/>
        <a:p>
          <a:endParaRPr lang="ru-RU">
            <a:solidFill>
              <a:schemeClr val="bg2">
                <a:lumMod val="10000"/>
              </a:schemeClr>
            </a:solidFill>
          </a:endParaRPr>
        </a:p>
      </dgm:t>
    </dgm:pt>
    <dgm:pt modelId="{33578475-D18B-49FD-B57A-821D97DBEA9B}">
      <dgm:prSet/>
      <dgm:spPr/>
      <dgm:t>
        <a:bodyPr/>
        <a:lstStyle/>
        <a:p>
          <a:r>
            <a:rPr kumimoji="0" lang="ru-RU" b="0" dirty="0" smtClean="0">
              <a:cs typeface="Times New Roman" pitchFamily="18" charset="0"/>
            </a:rPr>
            <a:t>соседство с действующей особой экономической зоной туристско-рекреационного типа «Бирюзовая Катунь»;</a:t>
          </a:r>
          <a:endParaRPr kumimoji="0" lang="ru-RU" b="0" dirty="0">
            <a:cs typeface="Times New Roman" pitchFamily="18" charset="0"/>
          </a:endParaRPr>
        </a:p>
      </dgm:t>
    </dgm:pt>
    <dgm:pt modelId="{615DB1DD-6DDF-4277-BD24-46C46401FD94}" type="parTrans" cxnId="{9285CBDE-B264-42EB-8E7C-A80B1D810690}">
      <dgm:prSet/>
      <dgm:spPr/>
      <dgm:t>
        <a:bodyPr/>
        <a:lstStyle/>
        <a:p>
          <a:endParaRPr lang="ru-RU"/>
        </a:p>
      </dgm:t>
    </dgm:pt>
    <dgm:pt modelId="{BFEB6768-A7FE-4DF9-A981-6E2956198A2C}" type="sibTrans" cxnId="{9285CBDE-B264-42EB-8E7C-A80B1D810690}">
      <dgm:prSet/>
      <dgm:spPr/>
      <dgm:t>
        <a:bodyPr/>
        <a:lstStyle/>
        <a:p>
          <a:endParaRPr lang="ru-RU"/>
        </a:p>
      </dgm:t>
    </dgm:pt>
    <dgm:pt modelId="{494FEFA9-ED19-459F-9BD2-B3104E120192}">
      <dgm:prSet/>
      <dgm:spPr/>
      <dgm:t>
        <a:bodyPr/>
        <a:lstStyle/>
        <a:p>
          <a:r>
            <a:rPr kumimoji="0" lang="ru-RU" b="0" dirty="0" smtClean="0">
              <a:cs typeface="Times New Roman" pitchFamily="18" charset="0"/>
            </a:rPr>
            <a:t>начало строительства первого </a:t>
          </a:r>
          <a:r>
            <a:rPr kumimoji="0" lang="ru-RU" b="0" dirty="0" err="1" smtClean="0">
              <a:cs typeface="Times New Roman" pitchFamily="18" charset="0"/>
            </a:rPr>
            <a:t>игорно</a:t>
          </a:r>
          <a:r>
            <a:rPr kumimoji="0" lang="ru-RU" b="0" dirty="0" smtClean="0">
              <a:cs typeface="Times New Roman" pitchFamily="18" charset="0"/>
            </a:rPr>
            <a:t> -</a:t>
          </a:r>
          <a:r>
            <a:rPr kumimoji="0" lang="en-US" b="0" dirty="0" smtClean="0">
              <a:cs typeface="Times New Roman" pitchFamily="18" charset="0"/>
            </a:rPr>
            <a:t> </a:t>
          </a:r>
          <a:r>
            <a:rPr kumimoji="0" lang="ru-RU" b="0" dirty="0" smtClean="0">
              <a:cs typeface="Times New Roman" pitchFamily="18" charset="0"/>
            </a:rPr>
            <a:t>развлекательного комплекса в 2010 г.</a:t>
          </a:r>
          <a:endParaRPr lang="ru-RU" b="0" dirty="0"/>
        </a:p>
      </dgm:t>
    </dgm:pt>
    <dgm:pt modelId="{26314316-CCF7-4947-86C2-87BB9E2E67EA}" type="parTrans" cxnId="{8027CE7E-6D97-4D56-910C-F4494D1AB6CB}">
      <dgm:prSet/>
      <dgm:spPr/>
      <dgm:t>
        <a:bodyPr/>
        <a:lstStyle/>
        <a:p>
          <a:endParaRPr lang="ru-RU"/>
        </a:p>
      </dgm:t>
    </dgm:pt>
    <dgm:pt modelId="{4D3C4922-F58B-4101-903D-7E21ECCF58DF}" type="sibTrans" cxnId="{8027CE7E-6D97-4D56-910C-F4494D1AB6CB}">
      <dgm:prSet/>
      <dgm:spPr/>
      <dgm:t>
        <a:bodyPr/>
        <a:lstStyle/>
        <a:p>
          <a:endParaRPr lang="ru-RU"/>
        </a:p>
      </dgm:t>
    </dgm:pt>
    <dgm:pt modelId="{3E47E56D-30E8-4CFC-9BCB-23C494F3B117}" type="pres">
      <dgm:prSet presAssocID="{D5118ACB-2006-48F3-ABA4-F0DB12C364CD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0C35DE1-3A9D-429E-850D-E48ACB96ADD3}" type="pres">
      <dgm:prSet presAssocID="{8CA7B8B8-5373-4B06-861C-80573B7A63B5}" presName="comp" presStyleCnt="0"/>
      <dgm:spPr/>
    </dgm:pt>
    <dgm:pt modelId="{F394B5D1-EA42-4024-8A85-7977C182897D}" type="pres">
      <dgm:prSet presAssocID="{8CA7B8B8-5373-4B06-861C-80573B7A63B5}" presName="box" presStyleLbl="node1" presStyleIdx="0" presStyleCnt="8"/>
      <dgm:spPr/>
      <dgm:t>
        <a:bodyPr/>
        <a:lstStyle/>
        <a:p>
          <a:endParaRPr lang="ru-RU"/>
        </a:p>
      </dgm:t>
    </dgm:pt>
    <dgm:pt modelId="{5AB9E2BA-B3C3-4615-AE50-7A3D98679AB7}" type="pres">
      <dgm:prSet presAssocID="{8CA7B8B8-5373-4B06-861C-80573B7A63B5}" presName="img" presStyleLbl="fgImgPlace1" presStyleIdx="0" presStyleCnt="8" custScaleX="64599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B4F99454-1834-4D1A-ADF0-081B19FB8872}" type="pres">
      <dgm:prSet presAssocID="{8CA7B8B8-5373-4B06-861C-80573B7A63B5}" presName="text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EFB2C4-F846-4061-BCAB-2D767BC0D7C5}" type="pres">
      <dgm:prSet presAssocID="{C51CFB2A-1FE7-4B71-8793-AD507F659873}" presName="spacer" presStyleCnt="0"/>
      <dgm:spPr/>
    </dgm:pt>
    <dgm:pt modelId="{81B6B3AC-EB4C-428A-A0C0-CCDC62801532}" type="pres">
      <dgm:prSet presAssocID="{7C1C996A-F13A-44C8-B541-2FEB7375F75E}" presName="comp" presStyleCnt="0"/>
      <dgm:spPr/>
    </dgm:pt>
    <dgm:pt modelId="{73731FC0-5579-4CB5-B384-0661C3068609}" type="pres">
      <dgm:prSet presAssocID="{7C1C996A-F13A-44C8-B541-2FEB7375F75E}" presName="box" presStyleLbl="node1" presStyleIdx="1" presStyleCnt="8"/>
      <dgm:spPr/>
      <dgm:t>
        <a:bodyPr/>
        <a:lstStyle/>
        <a:p>
          <a:endParaRPr lang="ru-RU"/>
        </a:p>
      </dgm:t>
    </dgm:pt>
    <dgm:pt modelId="{E640A582-597C-4554-B55E-7D8125774E59}" type="pres">
      <dgm:prSet presAssocID="{7C1C996A-F13A-44C8-B541-2FEB7375F75E}" presName="img" presStyleLbl="fgImgPlace1" presStyleIdx="1" presStyleCnt="8" custScaleX="64599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30EEA49-0B75-47A6-936E-AD8833437370}" type="pres">
      <dgm:prSet presAssocID="{7C1C996A-F13A-44C8-B541-2FEB7375F75E}" presName="text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91F597-5090-4578-A0BA-9F5A8EF4504C}" type="pres">
      <dgm:prSet presAssocID="{26268093-C088-4422-A3EF-480B2C27BC1E}" presName="spacer" presStyleCnt="0"/>
      <dgm:spPr/>
    </dgm:pt>
    <dgm:pt modelId="{7F6681DE-698E-47BC-B040-66E54AA85605}" type="pres">
      <dgm:prSet presAssocID="{725DB9E1-6A18-4739-86D3-0C013FFB0D36}" presName="comp" presStyleCnt="0"/>
      <dgm:spPr/>
    </dgm:pt>
    <dgm:pt modelId="{B584DB56-C52E-4AB8-933A-58944CADBAC8}" type="pres">
      <dgm:prSet presAssocID="{725DB9E1-6A18-4739-86D3-0C013FFB0D36}" presName="box" presStyleLbl="node1" presStyleIdx="2" presStyleCnt="8"/>
      <dgm:spPr/>
      <dgm:t>
        <a:bodyPr/>
        <a:lstStyle/>
        <a:p>
          <a:endParaRPr lang="ru-RU"/>
        </a:p>
      </dgm:t>
    </dgm:pt>
    <dgm:pt modelId="{AA11E976-27A1-42B0-BCFD-117C9AB06FC2}" type="pres">
      <dgm:prSet presAssocID="{725DB9E1-6A18-4739-86D3-0C013FFB0D36}" presName="img" presStyleLbl="fgImgPlace1" presStyleIdx="2" presStyleCnt="8" custScaleX="64599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7515C3D5-D1A6-436D-AF73-71685E4C6AE4}" type="pres">
      <dgm:prSet presAssocID="{725DB9E1-6A18-4739-86D3-0C013FFB0D36}" presName="text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54A48D-1A8A-4568-83ED-B997ABDF6C05}" type="pres">
      <dgm:prSet presAssocID="{0649A14B-70FD-4D48-AD85-8E8EEAE91482}" presName="spacer" presStyleCnt="0"/>
      <dgm:spPr/>
    </dgm:pt>
    <dgm:pt modelId="{DD5583DA-5D24-4083-A25E-57B8F0EF93B1}" type="pres">
      <dgm:prSet presAssocID="{33578475-D18B-49FD-B57A-821D97DBEA9B}" presName="comp" presStyleCnt="0"/>
      <dgm:spPr/>
    </dgm:pt>
    <dgm:pt modelId="{ABF01A6A-8514-400F-BCBE-3492297CB9B0}" type="pres">
      <dgm:prSet presAssocID="{33578475-D18B-49FD-B57A-821D97DBEA9B}" presName="box" presStyleLbl="node1" presStyleIdx="3" presStyleCnt="8"/>
      <dgm:spPr/>
      <dgm:t>
        <a:bodyPr/>
        <a:lstStyle/>
        <a:p>
          <a:endParaRPr lang="ru-RU"/>
        </a:p>
      </dgm:t>
    </dgm:pt>
    <dgm:pt modelId="{6093A96E-56BA-4315-8263-F75DAA0D1DB1}" type="pres">
      <dgm:prSet presAssocID="{33578475-D18B-49FD-B57A-821D97DBEA9B}" presName="img" presStyleLbl="fgImgPlace1" presStyleIdx="3" presStyleCnt="8" custScaleX="64599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B92B8FED-1F22-4C39-919A-73635DACF744}" type="pres">
      <dgm:prSet presAssocID="{33578475-D18B-49FD-B57A-821D97DBEA9B}" presName="text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8CF96C-2098-4A18-8585-709991DCB767}" type="pres">
      <dgm:prSet presAssocID="{BFEB6768-A7FE-4DF9-A981-6E2956198A2C}" presName="spacer" presStyleCnt="0"/>
      <dgm:spPr/>
    </dgm:pt>
    <dgm:pt modelId="{48692FDE-4258-4EF8-85C0-0964038FFC07}" type="pres">
      <dgm:prSet presAssocID="{8F002C64-C610-40EB-9401-A55936F7158B}" presName="comp" presStyleCnt="0"/>
      <dgm:spPr/>
    </dgm:pt>
    <dgm:pt modelId="{61781C16-CE35-4AB6-BCFB-B42F6AF5D515}" type="pres">
      <dgm:prSet presAssocID="{8F002C64-C610-40EB-9401-A55936F7158B}" presName="box" presStyleLbl="node1" presStyleIdx="4" presStyleCnt="8"/>
      <dgm:spPr/>
      <dgm:t>
        <a:bodyPr/>
        <a:lstStyle/>
        <a:p>
          <a:endParaRPr lang="ru-RU"/>
        </a:p>
      </dgm:t>
    </dgm:pt>
    <dgm:pt modelId="{06BEF7F8-253D-436D-8DC4-F7AF515CE1E0}" type="pres">
      <dgm:prSet presAssocID="{8F002C64-C610-40EB-9401-A55936F7158B}" presName="img" presStyleLbl="fgImgPlace1" presStyleIdx="4" presStyleCnt="8" custScaleX="64599"/>
      <dgm:spPr>
        <a:blipFill rotWithShape="0">
          <a:blip xmlns:r="http://schemas.openxmlformats.org/officeDocument/2006/relationships" r:embed="rId5">
            <a:lum/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7F837DB2-FC53-449F-9E91-C1CFC7E48B40}" type="pres">
      <dgm:prSet presAssocID="{8F002C64-C610-40EB-9401-A55936F7158B}" presName="text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310866-608D-48DB-ACBA-3A29AA1E62D5}" type="pres">
      <dgm:prSet presAssocID="{87A3A052-E4D8-4B92-8F78-62CB004BC2E0}" presName="spacer" presStyleCnt="0"/>
      <dgm:spPr/>
    </dgm:pt>
    <dgm:pt modelId="{8EA636AD-3AFF-4A69-AEAC-3B726D2E4681}" type="pres">
      <dgm:prSet presAssocID="{8EE5DA7D-CAC4-4C0A-BA4C-EE0E33301431}" presName="comp" presStyleCnt="0"/>
      <dgm:spPr/>
    </dgm:pt>
    <dgm:pt modelId="{1159DECF-A787-471A-9D42-579F73FA59A9}" type="pres">
      <dgm:prSet presAssocID="{8EE5DA7D-CAC4-4C0A-BA4C-EE0E33301431}" presName="box" presStyleLbl="node1" presStyleIdx="5" presStyleCnt="8"/>
      <dgm:spPr/>
      <dgm:t>
        <a:bodyPr/>
        <a:lstStyle/>
        <a:p>
          <a:endParaRPr lang="ru-RU"/>
        </a:p>
      </dgm:t>
    </dgm:pt>
    <dgm:pt modelId="{48893B2B-0FA5-429E-8233-25D7BC7EA831}" type="pres">
      <dgm:prSet presAssocID="{8EE5DA7D-CAC4-4C0A-BA4C-EE0E33301431}" presName="img" presStyleLbl="fgImgPlace1" presStyleIdx="5" presStyleCnt="8" custScaleX="64599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1927960F-E155-4276-A61B-8E81F720E499}" type="pres">
      <dgm:prSet presAssocID="{8EE5DA7D-CAC4-4C0A-BA4C-EE0E33301431}" presName="text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2B3AFD-2B72-453E-BABC-C475AACA8A50}" type="pres">
      <dgm:prSet presAssocID="{38EB75E4-23FB-41B9-AA2F-F3B014D49B17}" presName="spacer" presStyleCnt="0"/>
      <dgm:spPr/>
    </dgm:pt>
    <dgm:pt modelId="{F34B6F72-4120-413C-95F5-69AEC56FBFB0}" type="pres">
      <dgm:prSet presAssocID="{D4BDB62B-43AF-4952-8E1A-0DE3AD0D71DD}" presName="comp" presStyleCnt="0"/>
      <dgm:spPr/>
    </dgm:pt>
    <dgm:pt modelId="{C93106C4-C08B-4596-8595-B2801B29BBD8}" type="pres">
      <dgm:prSet presAssocID="{D4BDB62B-43AF-4952-8E1A-0DE3AD0D71DD}" presName="box" presStyleLbl="node1" presStyleIdx="6" presStyleCnt="8"/>
      <dgm:spPr/>
      <dgm:t>
        <a:bodyPr/>
        <a:lstStyle/>
        <a:p>
          <a:endParaRPr lang="ru-RU"/>
        </a:p>
      </dgm:t>
    </dgm:pt>
    <dgm:pt modelId="{022A4363-1DA4-4609-ACDE-8A76E63D3FF0}" type="pres">
      <dgm:prSet presAssocID="{D4BDB62B-43AF-4952-8E1A-0DE3AD0D71DD}" presName="img" presStyleLbl="fgImgPlace1" presStyleIdx="6" presStyleCnt="8" custScaleX="56402"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22D74AF6-0369-48A7-8E6F-4500EE4AB9B0}" type="pres">
      <dgm:prSet presAssocID="{D4BDB62B-43AF-4952-8E1A-0DE3AD0D71DD}" presName="text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E07CD2-3354-4933-9581-95FA747F1CFA}" type="pres">
      <dgm:prSet presAssocID="{EDFC67CB-D16D-4303-ADCB-E160D8E48B77}" presName="spacer" presStyleCnt="0"/>
      <dgm:spPr/>
    </dgm:pt>
    <dgm:pt modelId="{082586EC-5C18-40EF-9B76-49B36854FD85}" type="pres">
      <dgm:prSet presAssocID="{494FEFA9-ED19-459F-9BD2-B3104E120192}" presName="comp" presStyleCnt="0"/>
      <dgm:spPr/>
    </dgm:pt>
    <dgm:pt modelId="{9DBA1AD7-C063-43AC-B3F2-5FEE0ABA1DFA}" type="pres">
      <dgm:prSet presAssocID="{494FEFA9-ED19-459F-9BD2-B3104E120192}" presName="box" presStyleLbl="node1" presStyleIdx="7" presStyleCnt="8"/>
      <dgm:spPr/>
      <dgm:t>
        <a:bodyPr/>
        <a:lstStyle/>
        <a:p>
          <a:endParaRPr lang="ru-RU"/>
        </a:p>
      </dgm:t>
    </dgm:pt>
    <dgm:pt modelId="{DCC61014-9980-450A-8E4E-AD960FD0A7E1}" type="pres">
      <dgm:prSet presAssocID="{494FEFA9-ED19-459F-9BD2-B3104E120192}" presName="img" presStyleLbl="fgImgPlace1" presStyleIdx="7" presStyleCnt="8" custScaleX="56402"/>
      <dgm:spPr>
        <a:blipFill rotWithShape="0">
          <a:blip xmlns:r="http://schemas.openxmlformats.org/officeDocument/2006/relationships" r:embed="rId8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2DB8BDF9-FB21-4212-A501-729E694330E5}" type="pres">
      <dgm:prSet presAssocID="{494FEFA9-ED19-459F-9BD2-B3104E120192}" presName="text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C63F86A-E00F-49AB-A5F6-BEB0A46DA7C8}" type="presOf" srcId="{7C1C996A-F13A-44C8-B541-2FEB7375F75E}" destId="{73731FC0-5579-4CB5-B384-0661C3068609}" srcOrd="0" destOrd="0" presId="urn:microsoft.com/office/officeart/2005/8/layout/vList4"/>
    <dgm:cxn modelId="{5663A3A2-C2BD-4E4E-95CE-10C8D2CE5848}" type="presOf" srcId="{33578475-D18B-49FD-B57A-821D97DBEA9B}" destId="{B92B8FED-1F22-4C39-919A-73635DACF744}" srcOrd="1" destOrd="0" presId="urn:microsoft.com/office/officeart/2005/8/layout/vList4"/>
    <dgm:cxn modelId="{2B0652BF-B3DD-4582-850D-B4B7CA562C8C}" srcId="{D5118ACB-2006-48F3-ABA4-F0DB12C364CD}" destId="{8F002C64-C610-40EB-9401-A55936F7158B}" srcOrd="4" destOrd="0" parTransId="{C4075B8E-A086-4CB8-B7A2-BDAEDFD83FCC}" sibTransId="{87A3A052-E4D8-4B92-8F78-62CB004BC2E0}"/>
    <dgm:cxn modelId="{AA30BD70-4071-45FB-9E80-BEFB77A06110}" srcId="{D5118ACB-2006-48F3-ABA4-F0DB12C364CD}" destId="{D4BDB62B-43AF-4952-8E1A-0DE3AD0D71DD}" srcOrd="6" destOrd="0" parTransId="{C4FA4A6D-3CCA-497C-B31E-531E5754CF14}" sibTransId="{EDFC67CB-D16D-4303-ADCB-E160D8E48B77}"/>
    <dgm:cxn modelId="{C97F8C20-2042-4BCE-85C5-1BBA309F0C51}" type="presOf" srcId="{725DB9E1-6A18-4739-86D3-0C013FFB0D36}" destId="{7515C3D5-D1A6-436D-AF73-71685E4C6AE4}" srcOrd="1" destOrd="0" presId="urn:microsoft.com/office/officeart/2005/8/layout/vList4"/>
    <dgm:cxn modelId="{65E37B9D-21BC-4054-B6AE-6D858376BE8F}" srcId="{D5118ACB-2006-48F3-ABA4-F0DB12C364CD}" destId="{8CA7B8B8-5373-4B06-861C-80573B7A63B5}" srcOrd="0" destOrd="0" parTransId="{3B48DF80-C838-45EC-989E-41C517FEC84A}" sibTransId="{C51CFB2A-1FE7-4B71-8793-AD507F659873}"/>
    <dgm:cxn modelId="{2FACFDCF-0A49-4CFA-97A4-1D58C9C0A7B9}" type="presOf" srcId="{33578475-D18B-49FD-B57A-821D97DBEA9B}" destId="{ABF01A6A-8514-400F-BCBE-3492297CB9B0}" srcOrd="0" destOrd="0" presId="urn:microsoft.com/office/officeart/2005/8/layout/vList4"/>
    <dgm:cxn modelId="{8027CE7E-6D97-4D56-910C-F4494D1AB6CB}" srcId="{D5118ACB-2006-48F3-ABA4-F0DB12C364CD}" destId="{494FEFA9-ED19-459F-9BD2-B3104E120192}" srcOrd="7" destOrd="0" parTransId="{26314316-CCF7-4947-86C2-87BB9E2E67EA}" sibTransId="{4D3C4922-F58B-4101-903D-7E21ECCF58DF}"/>
    <dgm:cxn modelId="{37E61A20-468E-4B5F-ACC3-D3064AC6650A}" type="presOf" srcId="{494FEFA9-ED19-459F-9BD2-B3104E120192}" destId="{9DBA1AD7-C063-43AC-B3F2-5FEE0ABA1DFA}" srcOrd="0" destOrd="0" presId="urn:microsoft.com/office/officeart/2005/8/layout/vList4"/>
    <dgm:cxn modelId="{06BD9024-056A-4619-AA3B-2E0EB88DFFF9}" type="presOf" srcId="{D5118ACB-2006-48F3-ABA4-F0DB12C364CD}" destId="{3E47E56D-30E8-4CFC-9BCB-23C494F3B117}" srcOrd="0" destOrd="0" presId="urn:microsoft.com/office/officeart/2005/8/layout/vList4"/>
    <dgm:cxn modelId="{517DA70F-BFD8-493E-A8C2-42924D55CE80}" type="presOf" srcId="{8EE5DA7D-CAC4-4C0A-BA4C-EE0E33301431}" destId="{1927960F-E155-4276-A61B-8E81F720E499}" srcOrd="1" destOrd="0" presId="urn:microsoft.com/office/officeart/2005/8/layout/vList4"/>
    <dgm:cxn modelId="{EF69FC52-1F77-46C3-9551-F57969D885BE}" type="presOf" srcId="{D4BDB62B-43AF-4952-8E1A-0DE3AD0D71DD}" destId="{22D74AF6-0369-48A7-8E6F-4500EE4AB9B0}" srcOrd="1" destOrd="0" presId="urn:microsoft.com/office/officeart/2005/8/layout/vList4"/>
    <dgm:cxn modelId="{C706C625-23B2-4F25-BB0E-CC43E37B0707}" type="presOf" srcId="{8F002C64-C610-40EB-9401-A55936F7158B}" destId="{7F837DB2-FC53-449F-9E91-C1CFC7E48B40}" srcOrd="1" destOrd="0" presId="urn:microsoft.com/office/officeart/2005/8/layout/vList4"/>
    <dgm:cxn modelId="{BD7283BA-F746-4467-AB42-32DE86D338B3}" type="presOf" srcId="{8CA7B8B8-5373-4B06-861C-80573B7A63B5}" destId="{F394B5D1-EA42-4024-8A85-7977C182897D}" srcOrd="0" destOrd="0" presId="urn:microsoft.com/office/officeart/2005/8/layout/vList4"/>
    <dgm:cxn modelId="{1DEE29E7-E0B6-419D-B2BF-C781D3AD11F2}" type="presOf" srcId="{8F002C64-C610-40EB-9401-A55936F7158B}" destId="{61781C16-CE35-4AB6-BCFB-B42F6AF5D515}" srcOrd="0" destOrd="0" presId="urn:microsoft.com/office/officeart/2005/8/layout/vList4"/>
    <dgm:cxn modelId="{A8E894A9-61FA-43A1-91C8-7A51ED8B7D57}" srcId="{D5118ACB-2006-48F3-ABA4-F0DB12C364CD}" destId="{725DB9E1-6A18-4739-86D3-0C013FFB0D36}" srcOrd="2" destOrd="0" parTransId="{A951E1EA-40A1-447C-9A0A-1A5B2E0FE00D}" sibTransId="{0649A14B-70FD-4D48-AD85-8E8EEAE91482}"/>
    <dgm:cxn modelId="{6E3D64AA-AE51-416D-837B-0997F0A3E392}" srcId="{D5118ACB-2006-48F3-ABA4-F0DB12C364CD}" destId="{8EE5DA7D-CAC4-4C0A-BA4C-EE0E33301431}" srcOrd="5" destOrd="0" parTransId="{046C12EC-5977-4193-AA43-8F294A530F83}" sibTransId="{38EB75E4-23FB-41B9-AA2F-F3B014D49B17}"/>
    <dgm:cxn modelId="{00231EBA-FA71-42B3-938F-DEE5BE19FFDB}" type="presOf" srcId="{D4BDB62B-43AF-4952-8E1A-0DE3AD0D71DD}" destId="{C93106C4-C08B-4596-8595-B2801B29BBD8}" srcOrd="0" destOrd="0" presId="urn:microsoft.com/office/officeart/2005/8/layout/vList4"/>
    <dgm:cxn modelId="{B4ED07DA-CCF1-48BB-993B-C7BDF7365D42}" type="presOf" srcId="{725DB9E1-6A18-4739-86D3-0C013FFB0D36}" destId="{B584DB56-C52E-4AB8-933A-58944CADBAC8}" srcOrd="0" destOrd="0" presId="urn:microsoft.com/office/officeart/2005/8/layout/vList4"/>
    <dgm:cxn modelId="{82DA12D3-4012-4FD1-A644-AFB861B9D05D}" srcId="{D5118ACB-2006-48F3-ABA4-F0DB12C364CD}" destId="{7C1C996A-F13A-44C8-B541-2FEB7375F75E}" srcOrd="1" destOrd="0" parTransId="{38E93505-03AF-4A78-9C7B-212DD8B8F74A}" sibTransId="{26268093-C088-4422-A3EF-480B2C27BC1E}"/>
    <dgm:cxn modelId="{F9DE5FDF-D8FC-4342-95EC-B9E7FE354953}" type="presOf" srcId="{494FEFA9-ED19-459F-9BD2-B3104E120192}" destId="{2DB8BDF9-FB21-4212-A501-729E694330E5}" srcOrd="1" destOrd="0" presId="urn:microsoft.com/office/officeart/2005/8/layout/vList4"/>
    <dgm:cxn modelId="{29F42016-633A-460D-ADDA-E3A929F5670B}" type="presOf" srcId="{7C1C996A-F13A-44C8-B541-2FEB7375F75E}" destId="{830EEA49-0B75-47A6-936E-AD8833437370}" srcOrd="1" destOrd="0" presId="urn:microsoft.com/office/officeart/2005/8/layout/vList4"/>
    <dgm:cxn modelId="{438C6103-1C0B-4D04-822E-4C61346617FB}" type="presOf" srcId="{8CA7B8B8-5373-4B06-861C-80573B7A63B5}" destId="{B4F99454-1834-4D1A-ADF0-081B19FB8872}" srcOrd="1" destOrd="0" presId="urn:microsoft.com/office/officeart/2005/8/layout/vList4"/>
    <dgm:cxn modelId="{9285CBDE-B264-42EB-8E7C-A80B1D810690}" srcId="{D5118ACB-2006-48F3-ABA4-F0DB12C364CD}" destId="{33578475-D18B-49FD-B57A-821D97DBEA9B}" srcOrd="3" destOrd="0" parTransId="{615DB1DD-6DDF-4277-BD24-46C46401FD94}" sibTransId="{BFEB6768-A7FE-4DF9-A981-6E2956198A2C}"/>
    <dgm:cxn modelId="{65750C69-16A6-4519-95F0-31831D8AD384}" type="presOf" srcId="{8EE5DA7D-CAC4-4C0A-BA4C-EE0E33301431}" destId="{1159DECF-A787-471A-9D42-579F73FA59A9}" srcOrd="0" destOrd="0" presId="urn:microsoft.com/office/officeart/2005/8/layout/vList4"/>
    <dgm:cxn modelId="{26C4F88E-790D-4198-AE20-B3091DE2A420}" type="presParOf" srcId="{3E47E56D-30E8-4CFC-9BCB-23C494F3B117}" destId="{90C35DE1-3A9D-429E-850D-E48ACB96ADD3}" srcOrd="0" destOrd="0" presId="urn:microsoft.com/office/officeart/2005/8/layout/vList4"/>
    <dgm:cxn modelId="{C6E9DBC0-342E-4331-B2E8-D6EE4194C8E0}" type="presParOf" srcId="{90C35DE1-3A9D-429E-850D-E48ACB96ADD3}" destId="{F394B5D1-EA42-4024-8A85-7977C182897D}" srcOrd="0" destOrd="0" presId="urn:microsoft.com/office/officeart/2005/8/layout/vList4"/>
    <dgm:cxn modelId="{3BDC0F3F-9B18-42FD-826C-67C428AD0359}" type="presParOf" srcId="{90C35DE1-3A9D-429E-850D-E48ACB96ADD3}" destId="{5AB9E2BA-B3C3-4615-AE50-7A3D98679AB7}" srcOrd="1" destOrd="0" presId="urn:microsoft.com/office/officeart/2005/8/layout/vList4"/>
    <dgm:cxn modelId="{30BD11A2-5CDF-42A8-83D1-33D9FC43932B}" type="presParOf" srcId="{90C35DE1-3A9D-429E-850D-E48ACB96ADD3}" destId="{B4F99454-1834-4D1A-ADF0-081B19FB8872}" srcOrd="2" destOrd="0" presId="urn:microsoft.com/office/officeart/2005/8/layout/vList4"/>
    <dgm:cxn modelId="{F0F0043E-4F20-4B3B-91D6-D93FD5694288}" type="presParOf" srcId="{3E47E56D-30E8-4CFC-9BCB-23C494F3B117}" destId="{71EFB2C4-F846-4061-BCAB-2D767BC0D7C5}" srcOrd="1" destOrd="0" presId="urn:microsoft.com/office/officeart/2005/8/layout/vList4"/>
    <dgm:cxn modelId="{6B6817AB-566A-496A-8E58-5A247564BB77}" type="presParOf" srcId="{3E47E56D-30E8-4CFC-9BCB-23C494F3B117}" destId="{81B6B3AC-EB4C-428A-A0C0-CCDC62801532}" srcOrd="2" destOrd="0" presId="urn:microsoft.com/office/officeart/2005/8/layout/vList4"/>
    <dgm:cxn modelId="{A3EAE2D7-FDF4-4EC1-BE19-046263B54D8A}" type="presParOf" srcId="{81B6B3AC-EB4C-428A-A0C0-CCDC62801532}" destId="{73731FC0-5579-4CB5-B384-0661C3068609}" srcOrd="0" destOrd="0" presId="urn:microsoft.com/office/officeart/2005/8/layout/vList4"/>
    <dgm:cxn modelId="{92B07A31-FE65-497E-AF38-0E31E5F86761}" type="presParOf" srcId="{81B6B3AC-EB4C-428A-A0C0-CCDC62801532}" destId="{E640A582-597C-4554-B55E-7D8125774E59}" srcOrd="1" destOrd="0" presId="urn:microsoft.com/office/officeart/2005/8/layout/vList4"/>
    <dgm:cxn modelId="{667EDA14-D7EE-443C-9548-186FA5A41E1E}" type="presParOf" srcId="{81B6B3AC-EB4C-428A-A0C0-CCDC62801532}" destId="{830EEA49-0B75-47A6-936E-AD8833437370}" srcOrd="2" destOrd="0" presId="urn:microsoft.com/office/officeart/2005/8/layout/vList4"/>
    <dgm:cxn modelId="{6CCE4F45-1EB5-4AE8-84AB-D601BE3753F1}" type="presParOf" srcId="{3E47E56D-30E8-4CFC-9BCB-23C494F3B117}" destId="{9191F597-5090-4578-A0BA-9F5A8EF4504C}" srcOrd="3" destOrd="0" presId="urn:microsoft.com/office/officeart/2005/8/layout/vList4"/>
    <dgm:cxn modelId="{EAF1FAE1-5519-468C-B187-6DF0EFDD0277}" type="presParOf" srcId="{3E47E56D-30E8-4CFC-9BCB-23C494F3B117}" destId="{7F6681DE-698E-47BC-B040-66E54AA85605}" srcOrd="4" destOrd="0" presId="urn:microsoft.com/office/officeart/2005/8/layout/vList4"/>
    <dgm:cxn modelId="{9E8235E9-CFAD-4C42-81A3-21A7FE71293A}" type="presParOf" srcId="{7F6681DE-698E-47BC-B040-66E54AA85605}" destId="{B584DB56-C52E-4AB8-933A-58944CADBAC8}" srcOrd="0" destOrd="0" presId="urn:microsoft.com/office/officeart/2005/8/layout/vList4"/>
    <dgm:cxn modelId="{94C447C9-208B-4706-ABB1-04314B676804}" type="presParOf" srcId="{7F6681DE-698E-47BC-B040-66E54AA85605}" destId="{AA11E976-27A1-42B0-BCFD-117C9AB06FC2}" srcOrd="1" destOrd="0" presId="urn:microsoft.com/office/officeart/2005/8/layout/vList4"/>
    <dgm:cxn modelId="{649E4EBB-EC15-437E-B020-50745E8B976B}" type="presParOf" srcId="{7F6681DE-698E-47BC-B040-66E54AA85605}" destId="{7515C3D5-D1A6-436D-AF73-71685E4C6AE4}" srcOrd="2" destOrd="0" presId="urn:microsoft.com/office/officeart/2005/8/layout/vList4"/>
    <dgm:cxn modelId="{B2159CB1-3A2C-468C-86EA-976BF9CF4893}" type="presParOf" srcId="{3E47E56D-30E8-4CFC-9BCB-23C494F3B117}" destId="{B554A48D-1A8A-4568-83ED-B997ABDF6C05}" srcOrd="5" destOrd="0" presId="urn:microsoft.com/office/officeart/2005/8/layout/vList4"/>
    <dgm:cxn modelId="{69F5BF05-2895-4EE6-9168-C38CC257FFDD}" type="presParOf" srcId="{3E47E56D-30E8-4CFC-9BCB-23C494F3B117}" destId="{DD5583DA-5D24-4083-A25E-57B8F0EF93B1}" srcOrd="6" destOrd="0" presId="urn:microsoft.com/office/officeart/2005/8/layout/vList4"/>
    <dgm:cxn modelId="{91A0FE82-A546-4BCD-8672-E4A7D1989426}" type="presParOf" srcId="{DD5583DA-5D24-4083-A25E-57B8F0EF93B1}" destId="{ABF01A6A-8514-400F-BCBE-3492297CB9B0}" srcOrd="0" destOrd="0" presId="urn:microsoft.com/office/officeart/2005/8/layout/vList4"/>
    <dgm:cxn modelId="{F2C408E5-676D-4FEC-ACEF-25C553DE07B7}" type="presParOf" srcId="{DD5583DA-5D24-4083-A25E-57B8F0EF93B1}" destId="{6093A96E-56BA-4315-8263-F75DAA0D1DB1}" srcOrd="1" destOrd="0" presId="urn:microsoft.com/office/officeart/2005/8/layout/vList4"/>
    <dgm:cxn modelId="{7704BF27-E3EB-48F6-9C44-2975DB2A4C3B}" type="presParOf" srcId="{DD5583DA-5D24-4083-A25E-57B8F0EF93B1}" destId="{B92B8FED-1F22-4C39-919A-73635DACF744}" srcOrd="2" destOrd="0" presId="urn:microsoft.com/office/officeart/2005/8/layout/vList4"/>
    <dgm:cxn modelId="{4FA127C7-470D-43CF-8E85-17DCB5998A38}" type="presParOf" srcId="{3E47E56D-30E8-4CFC-9BCB-23C494F3B117}" destId="{588CF96C-2098-4A18-8585-709991DCB767}" srcOrd="7" destOrd="0" presId="urn:microsoft.com/office/officeart/2005/8/layout/vList4"/>
    <dgm:cxn modelId="{15E44211-9FC5-4821-B565-A397FCFE00B2}" type="presParOf" srcId="{3E47E56D-30E8-4CFC-9BCB-23C494F3B117}" destId="{48692FDE-4258-4EF8-85C0-0964038FFC07}" srcOrd="8" destOrd="0" presId="urn:microsoft.com/office/officeart/2005/8/layout/vList4"/>
    <dgm:cxn modelId="{349C790D-049E-474A-837E-554DDE1BBD21}" type="presParOf" srcId="{48692FDE-4258-4EF8-85C0-0964038FFC07}" destId="{61781C16-CE35-4AB6-BCFB-B42F6AF5D515}" srcOrd="0" destOrd="0" presId="urn:microsoft.com/office/officeart/2005/8/layout/vList4"/>
    <dgm:cxn modelId="{B28D63E3-E13C-4D08-824F-2FA1D982206D}" type="presParOf" srcId="{48692FDE-4258-4EF8-85C0-0964038FFC07}" destId="{06BEF7F8-253D-436D-8DC4-F7AF515CE1E0}" srcOrd="1" destOrd="0" presId="urn:microsoft.com/office/officeart/2005/8/layout/vList4"/>
    <dgm:cxn modelId="{6B0D4A62-93D5-44F7-90F0-B00B5A936AC5}" type="presParOf" srcId="{48692FDE-4258-4EF8-85C0-0964038FFC07}" destId="{7F837DB2-FC53-449F-9E91-C1CFC7E48B40}" srcOrd="2" destOrd="0" presId="urn:microsoft.com/office/officeart/2005/8/layout/vList4"/>
    <dgm:cxn modelId="{24EE2611-EB48-4BA1-82B9-964DB7AC65C2}" type="presParOf" srcId="{3E47E56D-30E8-4CFC-9BCB-23C494F3B117}" destId="{32310866-608D-48DB-ACBA-3A29AA1E62D5}" srcOrd="9" destOrd="0" presId="urn:microsoft.com/office/officeart/2005/8/layout/vList4"/>
    <dgm:cxn modelId="{BEB36A47-CDC9-4419-9655-192605792D27}" type="presParOf" srcId="{3E47E56D-30E8-4CFC-9BCB-23C494F3B117}" destId="{8EA636AD-3AFF-4A69-AEAC-3B726D2E4681}" srcOrd="10" destOrd="0" presId="urn:microsoft.com/office/officeart/2005/8/layout/vList4"/>
    <dgm:cxn modelId="{C8CA6E3B-FD45-449A-B4F5-4C96BA64FAD9}" type="presParOf" srcId="{8EA636AD-3AFF-4A69-AEAC-3B726D2E4681}" destId="{1159DECF-A787-471A-9D42-579F73FA59A9}" srcOrd="0" destOrd="0" presId="urn:microsoft.com/office/officeart/2005/8/layout/vList4"/>
    <dgm:cxn modelId="{BCD2689A-933F-445B-8177-9A136101ED7D}" type="presParOf" srcId="{8EA636AD-3AFF-4A69-AEAC-3B726D2E4681}" destId="{48893B2B-0FA5-429E-8233-25D7BC7EA831}" srcOrd="1" destOrd="0" presId="urn:microsoft.com/office/officeart/2005/8/layout/vList4"/>
    <dgm:cxn modelId="{F511F7E3-4BFE-409C-9C70-79B060FCD587}" type="presParOf" srcId="{8EA636AD-3AFF-4A69-AEAC-3B726D2E4681}" destId="{1927960F-E155-4276-A61B-8E81F720E499}" srcOrd="2" destOrd="0" presId="urn:microsoft.com/office/officeart/2005/8/layout/vList4"/>
    <dgm:cxn modelId="{FE74E2BC-F2AE-41D8-8E35-F005605C630B}" type="presParOf" srcId="{3E47E56D-30E8-4CFC-9BCB-23C494F3B117}" destId="{9A2B3AFD-2B72-453E-BABC-C475AACA8A50}" srcOrd="11" destOrd="0" presId="urn:microsoft.com/office/officeart/2005/8/layout/vList4"/>
    <dgm:cxn modelId="{E49A74EF-3038-4FD6-AE94-AFE18C0A01F5}" type="presParOf" srcId="{3E47E56D-30E8-4CFC-9BCB-23C494F3B117}" destId="{F34B6F72-4120-413C-95F5-69AEC56FBFB0}" srcOrd="12" destOrd="0" presId="urn:microsoft.com/office/officeart/2005/8/layout/vList4"/>
    <dgm:cxn modelId="{655F24C6-D306-43EA-8AF4-16E7CB6266A8}" type="presParOf" srcId="{F34B6F72-4120-413C-95F5-69AEC56FBFB0}" destId="{C93106C4-C08B-4596-8595-B2801B29BBD8}" srcOrd="0" destOrd="0" presId="urn:microsoft.com/office/officeart/2005/8/layout/vList4"/>
    <dgm:cxn modelId="{88E48006-3A9B-4D77-8D91-DCBEDD3BD5CE}" type="presParOf" srcId="{F34B6F72-4120-413C-95F5-69AEC56FBFB0}" destId="{022A4363-1DA4-4609-ACDE-8A76E63D3FF0}" srcOrd="1" destOrd="0" presId="urn:microsoft.com/office/officeart/2005/8/layout/vList4"/>
    <dgm:cxn modelId="{235C12EB-DE13-48D8-87BC-DE440AF5C56A}" type="presParOf" srcId="{F34B6F72-4120-413C-95F5-69AEC56FBFB0}" destId="{22D74AF6-0369-48A7-8E6F-4500EE4AB9B0}" srcOrd="2" destOrd="0" presId="urn:microsoft.com/office/officeart/2005/8/layout/vList4"/>
    <dgm:cxn modelId="{701F297D-5FF1-4C26-9B8C-F6BB923FD697}" type="presParOf" srcId="{3E47E56D-30E8-4CFC-9BCB-23C494F3B117}" destId="{34E07CD2-3354-4933-9581-95FA747F1CFA}" srcOrd="13" destOrd="0" presId="urn:microsoft.com/office/officeart/2005/8/layout/vList4"/>
    <dgm:cxn modelId="{8A9F8EBD-960D-4859-BA41-8D06B92CF4C9}" type="presParOf" srcId="{3E47E56D-30E8-4CFC-9BCB-23C494F3B117}" destId="{082586EC-5C18-40EF-9B76-49B36854FD85}" srcOrd="14" destOrd="0" presId="urn:microsoft.com/office/officeart/2005/8/layout/vList4"/>
    <dgm:cxn modelId="{28A47049-56C5-4D90-825E-7D515D5976FA}" type="presParOf" srcId="{082586EC-5C18-40EF-9B76-49B36854FD85}" destId="{9DBA1AD7-C063-43AC-B3F2-5FEE0ABA1DFA}" srcOrd="0" destOrd="0" presId="urn:microsoft.com/office/officeart/2005/8/layout/vList4"/>
    <dgm:cxn modelId="{CEB53803-1D43-42A4-A107-1E52065F85A6}" type="presParOf" srcId="{082586EC-5C18-40EF-9B76-49B36854FD85}" destId="{DCC61014-9980-450A-8E4E-AD960FD0A7E1}" srcOrd="1" destOrd="0" presId="urn:microsoft.com/office/officeart/2005/8/layout/vList4"/>
    <dgm:cxn modelId="{E46E5BA3-8BCB-44F9-B9DD-69BEDCB31C44}" type="presParOf" srcId="{082586EC-5C18-40EF-9B76-49B36854FD85}" destId="{2DB8BDF9-FB21-4212-A501-729E694330E5}" srcOrd="2" destOrd="0" presId="urn:microsoft.com/office/officeart/2005/8/layout/vList4"/>
  </dgm:cxnLst>
  <dgm:bg>
    <a:effectLst>
      <a:outerShdw blurRad="50800" dist="50800" dir="5400000" algn="ctr" rotWithShape="0">
        <a:srgbClr val="000000">
          <a:alpha val="22000"/>
        </a:srgbClr>
      </a:outerShdw>
    </a:effectLst>
  </dgm:bg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AC5634-BF71-414C-A5A7-64907368BA17}" type="doc">
      <dgm:prSet loTypeId="urn:microsoft.com/office/officeart/2005/8/layout/list1" loCatId="list" qsTypeId="urn:microsoft.com/office/officeart/2005/8/quickstyle/3d3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670C7CFB-9D69-400F-B338-96B1FB42B5DB}">
      <dgm:prSet phldrT="[Текст]" custT="1"/>
      <dgm:spPr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 prst="convex"/>
          <a:bevelB w="165100" h="254000"/>
        </a:sp3d>
      </dgm:spPr>
      <dgm:t>
        <a:bodyPr/>
        <a:lstStyle/>
        <a:p>
          <a:pPr rtl="0"/>
          <a:r>
            <a:rPr kumimoji="0" lang="ru-RU" sz="1700" b="0" i="0" u="none" strike="noStrike" cap="none" normalizeH="0" baseline="0" dirty="0" smtClean="0">
              <a:ln/>
              <a:effectLst/>
              <a:latin typeface="Arial" pitchFamily="34" charset="0"/>
              <a:ea typeface="Times New Roman" pitchFamily="18" charset="0"/>
            </a:rPr>
            <a:t>Предоставление в аренду земельных участков с возможностью дальнейшего выкупа участка</a:t>
          </a:r>
          <a:endParaRPr lang="ru-RU" sz="1700" dirty="0"/>
        </a:p>
      </dgm:t>
    </dgm:pt>
    <dgm:pt modelId="{6138785B-2E2A-4592-A03E-C3CCC2713B4A}" type="parTrans" cxnId="{4B6D6288-BEE6-4D05-9627-7BB268A17648}">
      <dgm:prSet/>
      <dgm:spPr/>
      <dgm:t>
        <a:bodyPr/>
        <a:lstStyle/>
        <a:p>
          <a:endParaRPr lang="ru-RU" sz="1700"/>
        </a:p>
      </dgm:t>
    </dgm:pt>
    <dgm:pt modelId="{8E4AA3AF-2B14-4CF0-B600-39A253913197}" type="sibTrans" cxnId="{4B6D6288-BEE6-4D05-9627-7BB268A17648}">
      <dgm:prSet/>
      <dgm:spPr/>
      <dgm:t>
        <a:bodyPr/>
        <a:lstStyle/>
        <a:p>
          <a:endParaRPr lang="ru-RU" sz="1700"/>
        </a:p>
      </dgm:t>
    </dgm:pt>
    <dgm:pt modelId="{A7571B25-60FA-4C11-9713-F8F7719254F6}">
      <dgm:prSet custT="1"/>
      <dgm:spPr/>
      <dgm:t>
        <a:bodyPr/>
        <a:lstStyle/>
        <a:p>
          <a:pPr rtl="0"/>
          <a:r>
            <a:rPr kumimoji="0" lang="ru-RU" sz="1700" b="0" i="0" u="none" strike="noStrike" cap="none" normalizeH="0" baseline="0" dirty="0" smtClean="0">
              <a:ln/>
              <a:effectLst/>
              <a:latin typeface="Arial" pitchFamily="34" charset="0"/>
              <a:ea typeface="Times New Roman" pitchFamily="18" charset="0"/>
            </a:rPr>
            <a:t>Создание за счет бюджетных средств внешней инфраструктуры зоны</a:t>
          </a:r>
          <a:endParaRPr kumimoji="0" lang="ru-RU" sz="1700" b="0" i="0" u="none" strike="noStrike" cap="none" normalizeH="0" baseline="0" dirty="0" smtClean="0">
            <a:ln/>
            <a:effectLst/>
            <a:latin typeface="Arial" pitchFamily="34" charset="0"/>
          </a:endParaRPr>
        </a:p>
      </dgm:t>
    </dgm:pt>
    <dgm:pt modelId="{D11BEC98-ADCD-43B0-AB9F-7A490AAE1B56}" type="parTrans" cxnId="{BED0A247-7844-4348-ABB1-C82D60BFFAB7}">
      <dgm:prSet/>
      <dgm:spPr/>
      <dgm:t>
        <a:bodyPr/>
        <a:lstStyle/>
        <a:p>
          <a:endParaRPr lang="ru-RU" sz="1700"/>
        </a:p>
      </dgm:t>
    </dgm:pt>
    <dgm:pt modelId="{9162E51E-A6ED-498E-8E1F-73299D12BCF4}" type="sibTrans" cxnId="{BED0A247-7844-4348-ABB1-C82D60BFFAB7}">
      <dgm:prSet/>
      <dgm:spPr/>
      <dgm:t>
        <a:bodyPr/>
        <a:lstStyle/>
        <a:p>
          <a:endParaRPr lang="ru-RU" sz="1700"/>
        </a:p>
      </dgm:t>
    </dgm:pt>
    <dgm:pt modelId="{D2A2E0F0-70DF-4CE6-A4DA-8EB874056194}">
      <dgm:prSet custT="1"/>
      <dgm:spPr/>
      <dgm:t>
        <a:bodyPr/>
        <a:lstStyle/>
        <a:p>
          <a:pPr rtl="0"/>
          <a:r>
            <a:rPr kumimoji="0" lang="ru-RU" sz="1700" b="0" i="0" u="none" strike="noStrike" cap="none" normalizeH="0" baseline="0" dirty="0" smtClean="0">
              <a:ln/>
              <a:effectLst/>
              <a:latin typeface="Arial" pitchFamily="34" charset="0"/>
              <a:ea typeface="Times New Roman" pitchFamily="18" charset="0"/>
            </a:rPr>
            <a:t>Продвижение</a:t>
          </a:r>
          <a:r>
            <a:rPr kumimoji="0" lang="ru-RU" sz="1700" b="0" i="0" u="none" strike="noStrike" cap="none" normalizeH="0" dirty="0" smtClean="0">
              <a:ln/>
              <a:effectLst/>
              <a:latin typeface="Arial" pitchFamily="34" charset="0"/>
              <a:ea typeface="Times New Roman" pitchFamily="18" charset="0"/>
            </a:rPr>
            <a:t> </a:t>
          </a:r>
          <a:r>
            <a:rPr kumimoji="0" lang="ru-RU" sz="1700" b="0" i="0" u="none" strike="noStrike" cap="none" normalizeH="0" baseline="0" dirty="0" smtClean="0">
              <a:ln/>
              <a:effectLst/>
              <a:latin typeface="Arial" pitchFamily="34" charset="0"/>
              <a:ea typeface="Times New Roman" pitchFamily="18" charset="0"/>
            </a:rPr>
            <a:t>проекта на российском и международном уровне (презентации, выставки и форумы)</a:t>
          </a:r>
          <a:endParaRPr kumimoji="0" lang="en-US" sz="1700" b="0" i="0" u="none" strike="noStrike" cap="none" normalizeH="0" baseline="0" dirty="0" smtClean="0">
            <a:ln/>
            <a:effectLst/>
            <a:latin typeface="Arial" pitchFamily="34" charset="0"/>
            <a:ea typeface="Times New Roman" pitchFamily="18" charset="0"/>
          </a:endParaRPr>
        </a:p>
      </dgm:t>
    </dgm:pt>
    <dgm:pt modelId="{800334E0-386E-4A0E-835A-223D2BA1276B}" type="parTrans" cxnId="{6E1A0EF0-49F3-4978-A9E7-C78B08694606}">
      <dgm:prSet/>
      <dgm:spPr/>
      <dgm:t>
        <a:bodyPr/>
        <a:lstStyle/>
        <a:p>
          <a:endParaRPr lang="ru-RU" sz="1700"/>
        </a:p>
      </dgm:t>
    </dgm:pt>
    <dgm:pt modelId="{A7D0D4F5-C51B-46F6-B7CE-27B1DAEEC43B}" type="sibTrans" cxnId="{6E1A0EF0-49F3-4978-A9E7-C78B08694606}">
      <dgm:prSet/>
      <dgm:spPr/>
      <dgm:t>
        <a:bodyPr/>
        <a:lstStyle/>
        <a:p>
          <a:endParaRPr lang="ru-RU" sz="1700"/>
        </a:p>
      </dgm:t>
    </dgm:pt>
    <dgm:pt modelId="{67B8B052-93E5-4123-8F79-ECEE4E231101}" type="pres">
      <dgm:prSet presAssocID="{09AC5634-BF71-414C-A5A7-64907368BA1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E689F6B-2073-41D4-BB88-05B0EC4372C5}" type="pres">
      <dgm:prSet presAssocID="{670C7CFB-9D69-400F-B338-96B1FB42B5DB}" presName="parentLin" presStyleCnt="0"/>
      <dgm:spPr/>
    </dgm:pt>
    <dgm:pt modelId="{0214540E-2239-4FC0-95D0-9FB2C4D5504A}" type="pres">
      <dgm:prSet presAssocID="{670C7CFB-9D69-400F-B338-96B1FB42B5DB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CC2C87A-A0B2-41C1-9DF3-EFBF7F3476EF}" type="pres">
      <dgm:prSet presAssocID="{670C7CFB-9D69-400F-B338-96B1FB42B5DB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9863FC-34C0-466F-B599-890507B73808}" type="pres">
      <dgm:prSet presAssocID="{670C7CFB-9D69-400F-B338-96B1FB42B5DB}" presName="negativeSpace" presStyleCnt="0"/>
      <dgm:spPr/>
    </dgm:pt>
    <dgm:pt modelId="{C1063E50-94FE-44E8-834A-F24882581123}" type="pres">
      <dgm:prSet presAssocID="{670C7CFB-9D69-400F-B338-96B1FB42B5DB}" presName="childText" presStyleLbl="conFgAcc1" presStyleIdx="0" presStyleCnt="3">
        <dgm:presLayoutVars>
          <dgm:bulletEnabled val="1"/>
        </dgm:presLayoutVars>
      </dgm:prSet>
      <dgm:spPr>
        <a:solidFill>
          <a:schemeClr val="dk2">
            <a:tint val="40000"/>
            <a:hueOff val="0"/>
            <a:satOff val="0"/>
            <a:lumOff val="0"/>
            <a:alpha val="41000"/>
          </a:schemeClr>
        </a:solidFill>
      </dgm:spPr>
      <dgm:t>
        <a:bodyPr/>
        <a:lstStyle/>
        <a:p>
          <a:endParaRPr lang="ru-RU"/>
        </a:p>
      </dgm:t>
    </dgm:pt>
    <dgm:pt modelId="{13989F4B-CD16-4B0C-94D9-F5BDB1F3AC9B}" type="pres">
      <dgm:prSet presAssocID="{8E4AA3AF-2B14-4CF0-B600-39A253913197}" presName="spaceBetweenRectangles" presStyleCnt="0"/>
      <dgm:spPr/>
    </dgm:pt>
    <dgm:pt modelId="{0265AFDC-C3DB-4D62-A7CA-8C57DAFE8538}" type="pres">
      <dgm:prSet presAssocID="{A7571B25-60FA-4C11-9713-F8F7719254F6}" presName="parentLin" presStyleCnt="0"/>
      <dgm:spPr/>
    </dgm:pt>
    <dgm:pt modelId="{D8574B5A-405B-47CB-A909-5E851B492E48}" type="pres">
      <dgm:prSet presAssocID="{A7571B25-60FA-4C11-9713-F8F7719254F6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35701F60-864F-4D49-9D8C-A9C495080C9B}" type="pres">
      <dgm:prSet presAssocID="{A7571B25-60FA-4C11-9713-F8F7719254F6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D795C0-6FF0-4328-8562-B6A07DC5C88F}" type="pres">
      <dgm:prSet presAssocID="{A7571B25-60FA-4C11-9713-F8F7719254F6}" presName="negativeSpace" presStyleCnt="0"/>
      <dgm:spPr/>
    </dgm:pt>
    <dgm:pt modelId="{C679C144-0AF1-42E8-ADA9-A745DFF84DB1}" type="pres">
      <dgm:prSet presAssocID="{A7571B25-60FA-4C11-9713-F8F7719254F6}" presName="childText" presStyleLbl="conFgAcc1" presStyleIdx="1" presStyleCnt="3">
        <dgm:presLayoutVars>
          <dgm:bulletEnabled val="1"/>
        </dgm:presLayoutVars>
      </dgm:prSet>
      <dgm:spPr>
        <a:solidFill>
          <a:schemeClr val="dk2">
            <a:tint val="40000"/>
            <a:hueOff val="0"/>
            <a:satOff val="0"/>
            <a:lumOff val="0"/>
            <a:alpha val="46000"/>
          </a:schemeClr>
        </a:solidFill>
      </dgm:spPr>
    </dgm:pt>
    <dgm:pt modelId="{C7140811-9088-4134-B7C0-D75BA4C50DBF}" type="pres">
      <dgm:prSet presAssocID="{9162E51E-A6ED-498E-8E1F-73299D12BCF4}" presName="spaceBetweenRectangles" presStyleCnt="0"/>
      <dgm:spPr/>
    </dgm:pt>
    <dgm:pt modelId="{D98E7D94-8805-46B4-9C89-CA78F7B28EBA}" type="pres">
      <dgm:prSet presAssocID="{D2A2E0F0-70DF-4CE6-A4DA-8EB874056194}" presName="parentLin" presStyleCnt="0"/>
      <dgm:spPr/>
    </dgm:pt>
    <dgm:pt modelId="{3D04D1F2-DFE3-45AB-BD5F-7071BE4BEC8F}" type="pres">
      <dgm:prSet presAssocID="{D2A2E0F0-70DF-4CE6-A4DA-8EB874056194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19A931EE-15E7-4D9B-9243-DF8C2B328417}" type="pres">
      <dgm:prSet presAssocID="{D2A2E0F0-70DF-4CE6-A4DA-8EB874056194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B7E604-14DE-4D97-9C33-0A48F0D8C744}" type="pres">
      <dgm:prSet presAssocID="{D2A2E0F0-70DF-4CE6-A4DA-8EB874056194}" presName="negativeSpace" presStyleCnt="0"/>
      <dgm:spPr/>
    </dgm:pt>
    <dgm:pt modelId="{075EE96B-741A-4566-9864-F9BC1A210470}" type="pres">
      <dgm:prSet presAssocID="{D2A2E0F0-70DF-4CE6-A4DA-8EB874056194}" presName="childText" presStyleLbl="conFgAcc1" presStyleIdx="2" presStyleCnt="3">
        <dgm:presLayoutVars>
          <dgm:bulletEnabled val="1"/>
        </dgm:presLayoutVars>
      </dgm:prSet>
      <dgm:spPr>
        <a:solidFill>
          <a:schemeClr val="dk2">
            <a:tint val="40000"/>
            <a:hueOff val="0"/>
            <a:satOff val="0"/>
            <a:lumOff val="0"/>
            <a:alpha val="46000"/>
          </a:schemeClr>
        </a:solidFill>
      </dgm:spPr>
    </dgm:pt>
  </dgm:ptLst>
  <dgm:cxnLst>
    <dgm:cxn modelId="{335FD9E0-0B29-4D83-9390-27FB505702A8}" type="presOf" srcId="{670C7CFB-9D69-400F-B338-96B1FB42B5DB}" destId="{0214540E-2239-4FC0-95D0-9FB2C4D5504A}" srcOrd="0" destOrd="0" presId="urn:microsoft.com/office/officeart/2005/8/layout/list1"/>
    <dgm:cxn modelId="{942D30F3-1139-442A-B881-FEB2EBB42AAA}" type="presOf" srcId="{A7571B25-60FA-4C11-9713-F8F7719254F6}" destId="{D8574B5A-405B-47CB-A909-5E851B492E48}" srcOrd="0" destOrd="0" presId="urn:microsoft.com/office/officeart/2005/8/layout/list1"/>
    <dgm:cxn modelId="{AD6E6571-7B5C-4324-96C5-D4038C9D1088}" type="presOf" srcId="{A7571B25-60FA-4C11-9713-F8F7719254F6}" destId="{35701F60-864F-4D49-9D8C-A9C495080C9B}" srcOrd="1" destOrd="0" presId="urn:microsoft.com/office/officeart/2005/8/layout/list1"/>
    <dgm:cxn modelId="{4B6D6288-BEE6-4D05-9627-7BB268A17648}" srcId="{09AC5634-BF71-414C-A5A7-64907368BA17}" destId="{670C7CFB-9D69-400F-B338-96B1FB42B5DB}" srcOrd="0" destOrd="0" parTransId="{6138785B-2E2A-4592-A03E-C3CCC2713B4A}" sibTransId="{8E4AA3AF-2B14-4CF0-B600-39A253913197}"/>
    <dgm:cxn modelId="{13B1E62A-F306-4EBB-9865-DB263D8BB053}" type="presOf" srcId="{09AC5634-BF71-414C-A5A7-64907368BA17}" destId="{67B8B052-93E5-4123-8F79-ECEE4E231101}" srcOrd="0" destOrd="0" presId="urn:microsoft.com/office/officeart/2005/8/layout/list1"/>
    <dgm:cxn modelId="{6E1A0EF0-49F3-4978-A9E7-C78B08694606}" srcId="{09AC5634-BF71-414C-A5A7-64907368BA17}" destId="{D2A2E0F0-70DF-4CE6-A4DA-8EB874056194}" srcOrd="2" destOrd="0" parTransId="{800334E0-386E-4A0E-835A-223D2BA1276B}" sibTransId="{A7D0D4F5-C51B-46F6-B7CE-27B1DAEEC43B}"/>
    <dgm:cxn modelId="{BED0A247-7844-4348-ABB1-C82D60BFFAB7}" srcId="{09AC5634-BF71-414C-A5A7-64907368BA17}" destId="{A7571B25-60FA-4C11-9713-F8F7719254F6}" srcOrd="1" destOrd="0" parTransId="{D11BEC98-ADCD-43B0-AB9F-7A490AAE1B56}" sibTransId="{9162E51E-A6ED-498E-8E1F-73299D12BCF4}"/>
    <dgm:cxn modelId="{8C2EB9D6-26E6-4432-A519-13B94B7F9F38}" type="presOf" srcId="{670C7CFB-9D69-400F-B338-96B1FB42B5DB}" destId="{CCC2C87A-A0B2-41C1-9DF3-EFBF7F3476EF}" srcOrd="1" destOrd="0" presId="urn:microsoft.com/office/officeart/2005/8/layout/list1"/>
    <dgm:cxn modelId="{2D31BCD6-5742-4055-96C2-8156EE41DE8A}" type="presOf" srcId="{D2A2E0F0-70DF-4CE6-A4DA-8EB874056194}" destId="{19A931EE-15E7-4D9B-9243-DF8C2B328417}" srcOrd="1" destOrd="0" presId="urn:microsoft.com/office/officeart/2005/8/layout/list1"/>
    <dgm:cxn modelId="{D9FB45CE-3FDC-48AE-B6D1-3161E46C30CA}" type="presOf" srcId="{D2A2E0F0-70DF-4CE6-A4DA-8EB874056194}" destId="{3D04D1F2-DFE3-45AB-BD5F-7071BE4BEC8F}" srcOrd="0" destOrd="0" presId="urn:microsoft.com/office/officeart/2005/8/layout/list1"/>
    <dgm:cxn modelId="{CBDFBAB3-E218-47A5-BD27-5351323696D4}" type="presParOf" srcId="{67B8B052-93E5-4123-8F79-ECEE4E231101}" destId="{8E689F6B-2073-41D4-BB88-05B0EC4372C5}" srcOrd="0" destOrd="0" presId="urn:microsoft.com/office/officeart/2005/8/layout/list1"/>
    <dgm:cxn modelId="{94081464-B991-4EBB-90E2-C34A987276D1}" type="presParOf" srcId="{8E689F6B-2073-41D4-BB88-05B0EC4372C5}" destId="{0214540E-2239-4FC0-95D0-9FB2C4D5504A}" srcOrd="0" destOrd="0" presId="urn:microsoft.com/office/officeart/2005/8/layout/list1"/>
    <dgm:cxn modelId="{5B777818-5C04-492D-81DB-70B6F271FFD6}" type="presParOf" srcId="{8E689F6B-2073-41D4-BB88-05B0EC4372C5}" destId="{CCC2C87A-A0B2-41C1-9DF3-EFBF7F3476EF}" srcOrd="1" destOrd="0" presId="urn:microsoft.com/office/officeart/2005/8/layout/list1"/>
    <dgm:cxn modelId="{C2212B47-E5BC-4AF3-81A4-8F9F198C9D61}" type="presParOf" srcId="{67B8B052-93E5-4123-8F79-ECEE4E231101}" destId="{DF9863FC-34C0-466F-B599-890507B73808}" srcOrd="1" destOrd="0" presId="urn:microsoft.com/office/officeart/2005/8/layout/list1"/>
    <dgm:cxn modelId="{0D9037A3-98FF-4D53-A976-ABA5D88B7C75}" type="presParOf" srcId="{67B8B052-93E5-4123-8F79-ECEE4E231101}" destId="{C1063E50-94FE-44E8-834A-F24882581123}" srcOrd="2" destOrd="0" presId="urn:microsoft.com/office/officeart/2005/8/layout/list1"/>
    <dgm:cxn modelId="{B843061E-62E5-4423-82A1-EB5361C7FB1C}" type="presParOf" srcId="{67B8B052-93E5-4123-8F79-ECEE4E231101}" destId="{13989F4B-CD16-4B0C-94D9-F5BDB1F3AC9B}" srcOrd="3" destOrd="0" presId="urn:microsoft.com/office/officeart/2005/8/layout/list1"/>
    <dgm:cxn modelId="{973A0290-91A6-4DA0-91EF-FDA529C37920}" type="presParOf" srcId="{67B8B052-93E5-4123-8F79-ECEE4E231101}" destId="{0265AFDC-C3DB-4D62-A7CA-8C57DAFE8538}" srcOrd="4" destOrd="0" presId="urn:microsoft.com/office/officeart/2005/8/layout/list1"/>
    <dgm:cxn modelId="{6AE6E8EE-C82C-40A7-A712-94B807E4C50E}" type="presParOf" srcId="{0265AFDC-C3DB-4D62-A7CA-8C57DAFE8538}" destId="{D8574B5A-405B-47CB-A909-5E851B492E48}" srcOrd="0" destOrd="0" presId="urn:microsoft.com/office/officeart/2005/8/layout/list1"/>
    <dgm:cxn modelId="{BD6D3CCE-14BB-4706-814B-9751806CA3F9}" type="presParOf" srcId="{0265AFDC-C3DB-4D62-A7CA-8C57DAFE8538}" destId="{35701F60-864F-4D49-9D8C-A9C495080C9B}" srcOrd="1" destOrd="0" presId="urn:microsoft.com/office/officeart/2005/8/layout/list1"/>
    <dgm:cxn modelId="{07B08C0C-C8A6-4FFC-A031-72C86A886366}" type="presParOf" srcId="{67B8B052-93E5-4123-8F79-ECEE4E231101}" destId="{2FD795C0-6FF0-4328-8562-B6A07DC5C88F}" srcOrd="5" destOrd="0" presId="urn:microsoft.com/office/officeart/2005/8/layout/list1"/>
    <dgm:cxn modelId="{3F211232-4538-4312-8721-163E883E2EEC}" type="presParOf" srcId="{67B8B052-93E5-4123-8F79-ECEE4E231101}" destId="{C679C144-0AF1-42E8-ADA9-A745DFF84DB1}" srcOrd="6" destOrd="0" presId="urn:microsoft.com/office/officeart/2005/8/layout/list1"/>
    <dgm:cxn modelId="{7E35118F-E6A4-4EB2-B07D-564B7F87A1E6}" type="presParOf" srcId="{67B8B052-93E5-4123-8F79-ECEE4E231101}" destId="{C7140811-9088-4134-B7C0-D75BA4C50DBF}" srcOrd="7" destOrd="0" presId="urn:microsoft.com/office/officeart/2005/8/layout/list1"/>
    <dgm:cxn modelId="{FB4A3F11-2FC7-47DC-8F0E-65EECC8CC9C7}" type="presParOf" srcId="{67B8B052-93E5-4123-8F79-ECEE4E231101}" destId="{D98E7D94-8805-46B4-9C89-CA78F7B28EBA}" srcOrd="8" destOrd="0" presId="urn:microsoft.com/office/officeart/2005/8/layout/list1"/>
    <dgm:cxn modelId="{DFB8089A-2E0F-4EE1-91A8-99B0F78571AE}" type="presParOf" srcId="{D98E7D94-8805-46B4-9C89-CA78F7B28EBA}" destId="{3D04D1F2-DFE3-45AB-BD5F-7071BE4BEC8F}" srcOrd="0" destOrd="0" presId="urn:microsoft.com/office/officeart/2005/8/layout/list1"/>
    <dgm:cxn modelId="{7492E29F-330B-4389-A241-89CABE9CC69B}" type="presParOf" srcId="{D98E7D94-8805-46B4-9C89-CA78F7B28EBA}" destId="{19A931EE-15E7-4D9B-9243-DF8C2B328417}" srcOrd="1" destOrd="0" presId="urn:microsoft.com/office/officeart/2005/8/layout/list1"/>
    <dgm:cxn modelId="{860A3050-CFD1-496E-B1D0-4DCE293BE140}" type="presParOf" srcId="{67B8B052-93E5-4123-8F79-ECEE4E231101}" destId="{E1B7E604-14DE-4D97-9C33-0A48F0D8C744}" srcOrd="9" destOrd="0" presId="urn:microsoft.com/office/officeart/2005/8/layout/list1"/>
    <dgm:cxn modelId="{29712D0C-2FA9-4784-96D9-7AB188527AC3}" type="presParOf" srcId="{67B8B052-93E5-4123-8F79-ECEE4E231101}" destId="{075EE96B-741A-4566-9864-F9BC1A210470}" srcOrd="10" destOrd="0" presId="urn:microsoft.com/office/officeart/2005/8/layout/list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08A513C-D747-4D5D-9938-62556E13FA9A}" type="doc">
      <dgm:prSet loTypeId="urn:microsoft.com/office/officeart/2005/8/layout/h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AB1B2C5-1925-435E-BD09-176069103F19}">
      <dgm:prSet phldrT="[Текст]" custT="1"/>
      <dgm:spPr>
        <a:solidFill>
          <a:schemeClr val="dk2">
            <a:tint val="40000"/>
            <a:hueOff val="0"/>
            <a:satOff val="0"/>
            <a:lumOff val="0"/>
            <a:alpha val="45000"/>
          </a:schemeClr>
        </a:solidFill>
        <a:ln>
          <a:solidFill>
            <a:schemeClr val="tx1"/>
          </a:solidFill>
        </a:ln>
      </dgm:spPr>
      <dgm:t>
        <a:bodyPr/>
        <a:lstStyle/>
        <a:p>
          <a:pPr rtl="0"/>
          <a:r>
            <a:rPr lang="ru-RU" sz="1700" u="sng" dirty="0" smtClean="0">
              <a:solidFill>
                <a:schemeClr val="tx1"/>
              </a:solidFill>
            </a:rPr>
            <a:t>Инвестиционное законодательство края </a:t>
          </a:r>
          <a:r>
            <a:rPr lang="ru-RU" sz="1700" u="sng" dirty="0" smtClean="0">
              <a:solidFill>
                <a:schemeClr val="tx1"/>
              </a:solidFill>
              <a:latin typeface="Arial" pitchFamily="34" charset="0"/>
              <a:ea typeface="Times New Roman" pitchFamily="18" charset="0"/>
            </a:rPr>
            <a:t>предусматривает</a:t>
          </a:r>
          <a:r>
            <a:rPr kumimoji="0" lang="ru-RU" sz="1700" b="0" i="0" u="sng" strike="noStrike" cap="none" normalizeH="0" baseline="0" dirty="0" smtClean="0">
              <a:ln/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rPr>
            <a:t>:</a:t>
          </a:r>
          <a:endParaRPr lang="ru-RU" sz="1700" u="sng" dirty="0">
            <a:solidFill>
              <a:schemeClr val="tx1"/>
            </a:solidFill>
          </a:endParaRPr>
        </a:p>
      </dgm:t>
    </dgm:pt>
    <dgm:pt modelId="{490AD710-5E2E-465C-A727-301C77A5C8A0}" type="parTrans" cxnId="{AD913815-3D84-47C2-8631-1053F0323849}">
      <dgm:prSet/>
      <dgm:spPr/>
      <dgm:t>
        <a:bodyPr/>
        <a:lstStyle/>
        <a:p>
          <a:endParaRPr lang="ru-RU" sz="1700"/>
        </a:p>
      </dgm:t>
    </dgm:pt>
    <dgm:pt modelId="{67072339-D990-43B6-B76B-5EA8696A339B}" type="sibTrans" cxnId="{AD913815-3D84-47C2-8631-1053F0323849}">
      <dgm:prSet/>
      <dgm:spPr/>
      <dgm:t>
        <a:bodyPr/>
        <a:lstStyle/>
        <a:p>
          <a:endParaRPr lang="ru-RU" sz="1700"/>
        </a:p>
      </dgm:t>
    </dgm:pt>
    <dgm:pt modelId="{A0C719DB-9820-4D1F-847E-5FCCEED8822B}">
      <dgm:prSet custT="1"/>
      <dgm:spPr/>
      <dgm:t>
        <a:bodyPr/>
        <a:lstStyle/>
        <a:p>
          <a:pPr algn="l" rtl="0"/>
          <a:r>
            <a:rPr kumimoji="0" lang="ru-RU" sz="1700" b="0" i="0" u="none" strike="noStrike" cap="none" normalizeH="0" baseline="0" dirty="0" smtClean="0">
              <a:ln/>
              <a:effectLst/>
              <a:latin typeface="Arial" pitchFamily="34" charset="0"/>
              <a:ea typeface="Times New Roman" pitchFamily="18" charset="0"/>
            </a:rPr>
            <a:t>субсидирование затрат по налогу на имущество;</a:t>
          </a:r>
          <a:endParaRPr kumimoji="0" lang="ru-RU" sz="1700" b="0" i="0" u="none" strike="noStrike" cap="none" normalizeH="0" baseline="0" dirty="0" smtClean="0">
            <a:ln/>
            <a:effectLst/>
            <a:latin typeface="Arial" pitchFamily="34" charset="0"/>
          </a:endParaRPr>
        </a:p>
      </dgm:t>
    </dgm:pt>
    <dgm:pt modelId="{CCBB5DDD-B5AB-4C95-B5ED-69569FBDDF76}" type="parTrans" cxnId="{C2F46D08-7EE5-44C1-8264-77A785E508E5}">
      <dgm:prSet/>
      <dgm:spPr/>
      <dgm:t>
        <a:bodyPr/>
        <a:lstStyle/>
        <a:p>
          <a:endParaRPr lang="ru-RU" sz="1700"/>
        </a:p>
      </dgm:t>
    </dgm:pt>
    <dgm:pt modelId="{62980B0D-518E-4BF2-BB50-AC588D63CFDD}" type="sibTrans" cxnId="{C2F46D08-7EE5-44C1-8264-77A785E508E5}">
      <dgm:prSet/>
      <dgm:spPr/>
      <dgm:t>
        <a:bodyPr/>
        <a:lstStyle/>
        <a:p>
          <a:endParaRPr lang="ru-RU" sz="1700"/>
        </a:p>
      </dgm:t>
    </dgm:pt>
    <dgm:pt modelId="{16EAF31F-2888-4965-8F2D-5AC5561BD97E}">
      <dgm:prSet custT="1"/>
      <dgm:spPr/>
      <dgm:t>
        <a:bodyPr/>
        <a:lstStyle/>
        <a:p>
          <a:pPr algn="l" rtl="0"/>
          <a:r>
            <a:rPr kumimoji="0" lang="ru-RU" sz="1700" b="0" i="0" u="none" strike="noStrike" cap="none" normalizeH="0" baseline="0" dirty="0" smtClean="0">
              <a:ln/>
              <a:effectLst/>
              <a:latin typeface="Arial" pitchFamily="34" charset="0"/>
              <a:ea typeface="Times New Roman" pitchFamily="18" charset="0"/>
            </a:rPr>
            <a:t>компенсацию части банковской процентной ставки по кредитам; </a:t>
          </a:r>
          <a:endParaRPr kumimoji="0" lang="ru-RU" sz="1700" b="0" i="0" u="none" strike="noStrike" cap="none" normalizeH="0" baseline="0" dirty="0" smtClean="0">
            <a:ln/>
            <a:effectLst/>
            <a:latin typeface="Arial" pitchFamily="34" charset="0"/>
          </a:endParaRPr>
        </a:p>
      </dgm:t>
    </dgm:pt>
    <dgm:pt modelId="{82AA1CF1-6E91-4511-8F1E-2AAB2639C7F4}" type="parTrans" cxnId="{3E388365-839F-4DEC-86CE-126DC579E511}">
      <dgm:prSet/>
      <dgm:spPr/>
      <dgm:t>
        <a:bodyPr/>
        <a:lstStyle/>
        <a:p>
          <a:endParaRPr lang="ru-RU" sz="1700"/>
        </a:p>
      </dgm:t>
    </dgm:pt>
    <dgm:pt modelId="{51273410-7BE4-4D36-B7B7-85497000FBB9}" type="sibTrans" cxnId="{3E388365-839F-4DEC-86CE-126DC579E511}">
      <dgm:prSet/>
      <dgm:spPr/>
      <dgm:t>
        <a:bodyPr/>
        <a:lstStyle/>
        <a:p>
          <a:endParaRPr lang="ru-RU" sz="1700"/>
        </a:p>
      </dgm:t>
    </dgm:pt>
    <dgm:pt modelId="{4800002C-FAF2-4042-8B69-7277B4FDC29A}">
      <dgm:prSet custT="1"/>
      <dgm:spPr/>
      <dgm:t>
        <a:bodyPr/>
        <a:lstStyle/>
        <a:p>
          <a:pPr algn="l" rtl="0"/>
          <a:r>
            <a:rPr kumimoji="0" lang="ru-RU" sz="1700" b="0" i="0" u="none" strike="noStrike" cap="none" normalizeH="0" baseline="0" dirty="0" smtClean="0">
              <a:ln/>
              <a:effectLst/>
              <a:latin typeface="Arial" pitchFamily="34" charset="0"/>
              <a:ea typeface="Times New Roman" pitchFamily="18" charset="0"/>
            </a:rPr>
            <a:t>субсидирование налога на прибыль;</a:t>
          </a:r>
          <a:endParaRPr kumimoji="0" lang="ru-RU" sz="1700" b="0" i="0" u="none" strike="noStrike" cap="none" normalizeH="0" baseline="0" dirty="0" smtClean="0">
            <a:ln/>
            <a:effectLst/>
            <a:latin typeface="Arial" pitchFamily="34" charset="0"/>
          </a:endParaRPr>
        </a:p>
      </dgm:t>
    </dgm:pt>
    <dgm:pt modelId="{73E9B40B-F37D-40F0-AE47-9692B976951A}" type="parTrans" cxnId="{0E61AB8D-98D4-4221-BF26-22797308C655}">
      <dgm:prSet/>
      <dgm:spPr/>
      <dgm:t>
        <a:bodyPr/>
        <a:lstStyle/>
        <a:p>
          <a:endParaRPr lang="ru-RU" sz="1700"/>
        </a:p>
      </dgm:t>
    </dgm:pt>
    <dgm:pt modelId="{397D932C-E9CA-40DE-BDE1-677145043731}" type="sibTrans" cxnId="{0E61AB8D-98D4-4221-BF26-22797308C655}">
      <dgm:prSet/>
      <dgm:spPr/>
      <dgm:t>
        <a:bodyPr/>
        <a:lstStyle/>
        <a:p>
          <a:endParaRPr lang="ru-RU" sz="1700"/>
        </a:p>
      </dgm:t>
    </dgm:pt>
    <dgm:pt modelId="{B81526CB-1012-4BC4-90E5-F0B5B6183693}">
      <dgm:prSet custT="1"/>
      <dgm:spPr/>
      <dgm:t>
        <a:bodyPr/>
        <a:lstStyle/>
        <a:p>
          <a:pPr algn="l" rtl="0"/>
          <a:r>
            <a:rPr kumimoji="0" lang="ru-RU" sz="1700" b="0" i="0" u="none" strike="noStrike" cap="none" normalizeH="0" baseline="0" dirty="0" smtClean="0">
              <a:ln/>
              <a:effectLst/>
              <a:latin typeface="Arial" pitchFamily="34" charset="0"/>
              <a:ea typeface="Times New Roman" pitchFamily="18" charset="0"/>
            </a:rPr>
            <a:t>обеспечение исполнения обязательств инвесторов перед  кредиторами в виде залога имущества, составляющего собственность края;</a:t>
          </a:r>
          <a:endParaRPr kumimoji="0" lang="ru-RU" sz="1700" b="0" i="0" u="none" strike="noStrike" cap="none" normalizeH="0" baseline="0" dirty="0" smtClean="0">
            <a:ln/>
            <a:effectLst/>
            <a:latin typeface="Arial" pitchFamily="34" charset="0"/>
          </a:endParaRPr>
        </a:p>
      </dgm:t>
    </dgm:pt>
    <dgm:pt modelId="{BFACFBE3-8142-4D0E-8AC8-8F14AB62AB4B}" type="parTrans" cxnId="{1DA53EB5-8A01-457C-97B2-E5A8A0F4D2C9}">
      <dgm:prSet/>
      <dgm:spPr/>
      <dgm:t>
        <a:bodyPr/>
        <a:lstStyle/>
        <a:p>
          <a:endParaRPr lang="ru-RU" sz="1700"/>
        </a:p>
      </dgm:t>
    </dgm:pt>
    <dgm:pt modelId="{AC074CD6-E5E7-446B-AD8A-EA4158156E21}" type="sibTrans" cxnId="{1DA53EB5-8A01-457C-97B2-E5A8A0F4D2C9}">
      <dgm:prSet/>
      <dgm:spPr/>
      <dgm:t>
        <a:bodyPr/>
        <a:lstStyle/>
        <a:p>
          <a:endParaRPr lang="ru-RU" sz="1700"/>
        </a:p>
      </dgm:t>
    </dgm:pt>
    <dgm:pt modelId="{C7790BBF-C99C-4429-B6CF-4573B63D1CFD}">
      <dgm:prSet custT="1"/>
      <dgm:spPr/>
      <dgm:t>
        <a:bodyPr/>
        <a:lstStyle/>
        <a:p>
          <a:pPr algn="l" rtl="0"/>
          <a:r>
            <a:rPr kumimoji="0" lang="ru-RU" sz="1700" b="0" i="0" u="none" strike="noStrike" cap="none" normalizeH="0" baseline="0" dirty="0" smtClean="0">
              <a:ln/>
              <a:effectLst/>
              <a:latin typeface="Arial" pitchFamily="34" charset="0"/>
              <a:ea typeface="Times New Roman" pitchFamily="18" charset="0"/>
            </a:rPr>
            <a:t>предоставление государственных гарантий Алтайского края;</a:t>
          </a:r>
          <a:endParaRPr kumimoji="0" lang="ru-RU" sz="1700" b="0" i="0" u="none" strike="noStrike" cap="none" normalizeH="0" baseline="0" dirty="0" smtClean="0">
            <a:ln/>
            <a:effectLst/>
            <a:latin typeface="Arial" pitchFamily="34" charset="0"/>
          </a:endParaRPr>
        </a:p>
      </dgm:t>
    </dgm:pt>
    <dgm:pt modelId="{AF4832BB-1B05-4EE5-913C-B5B356193B30}" type="parTrans" cxnId="{7E6008D9-30E5-4024-A129-0406B07FAA69}">
      <dgm:prSet/>
      <dgm:spPr/>
      <dgm:t>
        <a:bodyPr/>
        <a:lstStyle/>
        <a:p>
          <a:endParaRPr lang="ru-RU" sz="1700"/>
        </a:p>
      </dgm:t>
    </dgm:pt>
    <dgm:pt modelId="{7E999262-313B-40D3-AEE0-C59F4AA8E2A9}" type="sibTrans" cxnId="{7E6008D9-30E5-4024-A129-0406B07FAA69}">
      <dgm:prSet/>
      <dgm:spPr/>
      <dgm:t>
        <a:bodyPr/>
        <a:lstStyle/>
        <a:p>
          <a:endParaRPr lang="ru-RU" sz="1700"/>
        </a:p>
      </dgm:t>
    </dgm:pt>
    <dgm:pt modelId="{8989B7C2-007C-4E92-86AF-EB6CFC7237AF}">
      <dgm:prSet custT="1"/>
      <dgm:spPr/>
      <dgm:t>
        <a:bodyPr/>
        <a:lstStyle/>
        <a:p>
          <a:pPr algn="l" rtl="0"/>
          <a:r>
            <a:rPr kumimoji="0" lang="ru-RU" sz="1700" b="0" i="0" u="none" strike="noStrike" cap="none" normalizeH="0" baseline="0" dirty="0" smtClean="0">
              <a:ln/>
              <a:effectLst/>
              <a:latin typeface="Arial" pitchFamily="34" charset="0"/>
              <a:ea typeface="Times New Roman" pitchFamily="18" charset="0"/>
            </a:rPr>
            <a:t>поддержку деятельности предприятий за счёт средств Краевого лизингового фонда;</a:t>
          </a:r>
          <a:endParaRPr kumimoji="0" lang="ru-RU" sz="1700" b="0" i="0" u="none" strike="noStrike" cap="none" normalizeH="0" baseline="0" dirty="0" smtClean="0">
            <a:ln/>
            <a:effectLst/>
            <a:latin typeface="Arial" pitchFamily="34" charset="0"/>
          </a:endParaRPr>
        </a:p>
      </dgm:t>
    </dgm:pt>
    <dgm:pt modelId="{C69B927A-3A9C-4DC0-A565-0C78495ED9F4}" type="parTrans" cxnId="{D2018115-57AE-4B86-923A-E00E51D7C96F}">
      <dgm:prSet/>
      <dgm:spPr/>
      <dgm:t>
        <a:bodyPr/>
        <a:lstStyle/>
        <a:p>
          <a:endParaRPr lang="ru-RU" sz="1700"/>
        </a:p>
      </dgm:t>
    </dgm:pt>
    <dgm:pt modelId="{A6B3591B-8CF3-4946-B77E-B16EA8AD9585}" type="sibTrans" cxnId="{D2018115-57AE-4B86-923A-E00E51D7C96F}">
      <dgm:prSet/>
      <dgm:spPr/>
      <dgm:t>
        <a:bodyPr/>
        <a:lstStyle/>
        <a:p>
          <a:endParaRPr lang="ru-RU" sz="1700"/>
        </a:p>
      </dgm:t>
    </dgm:pt>
    <dgm:pt modelId="{9B07CA21-B36B-4491-B8E0-6DA3A0BB54C6}">
      <dgm:prSet custT="1"/>
      <dgm:spPr/>
      <dgm:t>
        <a:bodyPr/>
        <a:lstStyle/>
        <a:p>
          <a:pPr algn="l" rtl="0"/>
          <a:r>
            <a:rPr kumimoji="0" lang="ru-RU" sz="1700" b="0" i="0" u="none" strike="noStrike" cap="none" normalizeH="0" baseline="0" dirty="0" smtClean="0">
              <a:ln/>
              <a:effectLst/>
              <a:latin typeface="Arial" pitchFamily="34" charset="0"/>
              <a:ea typeface="Times New Roman" pitchFamily="18" charset="0"/>
            </a:rPr>
            <a:t>предоставление налогового кредита.</a:t>
          </a:r>
          <a:endParaRPr kumimoji="0" lang="ru-RU" sz="1700" b="0" i="0" u="none" strike="noStrike" cap="none" normalizeH="0" baseline="0" dirty="0" smtClean="0">
            <a:ln/>
            <a:effectLst/>
            <a:latin typeface="Arial" pitchFamily="34" charset="0"/>
          </a:endParaRPr>
        </a:p>
      </dgm:t>
    </dgm:pt>
    <dgm:pt modelId="{275C2A25-A3C5-4BEB-96B2-C770BEF785B9}" type="parTrans" cxnId="{EB603FF6-2346-469B-BC66-0660BB337646}">
      <dgm:prSet/>
      <dgm:spPr/>
      <dgm:t>
        <a:bodyPr/>
        <a:lstStyle/>
        <a:p>
          <a:endParaRPr lang="ru-RU" sz="1700"/>
        </a:p>
      </dgm:t>
    </dgm:pt>
    <dgm:pt modelId="{07D74575-EA07-4DCF-B2CA-240675321B90}" type="sibTrans" cxnId="{EB603FF6-2346-469B-BC66-0660BB337646}">
      <dgm:prSet/>
      <dgm:spPr/>
      <dgm:t>
        <a:bodyPr/>
        <a:lstStyle/>
        <a:p>
          <a:endParaRPr lang="ru-RU" sz="1700"/>
        </a:p>
      </dgm:t>
    </dgm:pt>
    <dgm:pt modelId="{AC431896-A33F-4E11-A075-C1E797563B27}" type="pres">
      <dgm:prSet presAssocID="{108A513C-D747-4D5D-9938-62556E13FA9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5C9DFB6-2EEA-457D-AB48-6CEDA311B08F}" type="pres">
      <dgm:prSet presAssocID="{1AB1B2C5-1925-435E-BD09-176069103F19}" presName="composite" presStyleCnt="0"/>
      <dgm:spPr/>
    </dgm:pt>
    <dgm:pt modelId="{97777FA1-B2C9-4074-A8CA-352F0E4F445C}" type="pres">
      <dgm:prSet presAssocID="{1AB1B2C5-1925-435E-BD09-176069103F19}" presName="parTx" presStyleLbl="alignNode1" presStyleIdx="0" presStyleCnt="1" custScaleY="8759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B77B28-33C3-43B2-8D13-E521D4CD4520}" type="pres">
      <dgm:prSet presAssocID="{1AB1B2C5-1925-435E-BD09-176069103F19}" presName="desTx" presStyleLbl="alignAccFollowNode1" presStyleIdx="0" presStyleCnt="1" custLinFactNeighborY="69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F25878D-5128-45E4-A136-33C6E72342EC}" type="presOf" srcId="{16EAF31F-2888-4965-8F2D-5AC5561BD97E}" destId="{DBB77B28-33C3-43B2-8D13-E521D4CD4520}" srcOrd="0" destOrd="1" presId="urn:microsoft.com/office/officeart/2005/8/layout/hList1"/>
    <dgm:cxn modelId="{AD913815-3D84-47C2-8631-1053F0323849}" srcId="{108A513C-D747-4D5D-9938-62556E13FA9A}" destId="{1AB1B2C5-1925-435E-BD09-176069103F19}" srcOrd="0" destOrd="0" parTransId="{490AD710-5E2E-465C-A727-301C77A5C8A0}" sibTransId="{67072339-D990-43B6-B76B-5EA8696A339B}"/>
    <dgm:cxn modelId="{31D5DD1F-5C8B-4F2D-8E7D-9B5973B75572}" type="presOf" srcId="{4800002C-FAF2-4042-8B69-7277B4FDC29A}" destId="{DBB77B28-33C3-43B2-8D13-E521D4CD4520}" srcOrd="0" destOrd="2" presId="urn:microsoft.com/office/officeart/2005/8/layout/hList1"/>
    <dgm:cxn modelId="{3E388365-839F-4DEC-86CE-126DC579E511}" srcId="{1AB1B2C5-1925-435E-BD09-176069103F19}" destId="{16EAF31F-2888-4965-8F2D-5AC5561BD97E}" srcOrd="1" destOrd="0" parTransId="{82AA1CF1-6E91-4511-8F1E-2AAB2639C7F4}" sibTransId="{51273410-7BE4-4D36-B7B7-85497000FBB9}"/>
    <dgm:cxn modelId="{AA074C2D-B32F-4736-8E00-2A5966DFDA81}" type="presOf" srcId="{A0C719DB-9820-4D1F-847E-5FCCEED8822B}" destId="{DBB77B28-33C3-43B2-8D13-E521D4CD4520}" srcOrd="0" destOrd="0" presId="urn:microsoft.com/office/officeart/2005/8/layout/hList1"/>
    <dgm:cxn modelId="{EB603FF6-2346-469B-BC66-0660BB337646}" srcId="{1AB1B2C5-1925-435E-BD09-176069103F19}" destId="{9B07CA21-B36B-4491-B8E0-6DA3A0BB54C6}" srcOrd="6" destOrd="0" parTransId="{275C2A25-A3C5-4BEB-96B2-C770BEF785B9}" sibTransId="{07D74575-EA07-4DCF-B2CA-240675321B90}"/>
    <dgm:cxn modelId="{F2559525-5343-4716-982A-8B58AC9D7B4C}" type="presOf" srcId="{1AB1B2C5-1925-435E-BD09-176069103F19}" destId="{97777FA1-B2C9-4074-A8CA-352F0E4F445C}" srcOrd="0" destOrd="0" presId="urn:microsoft.com/office/officeart/2005/8/layout/hList1"/>
    <dgm:cxn modelId="{FD21B4E6-75CF-4908-B7E2-ADB72A33DBF4}" type="presOf" srcId="{B81526CB-1012-4BC4-90E5-F0B5B6183693}" destId="{DBB77B28-33C3-43B2-8D13-E521D4CD4520}" srcOrd="0" destOrd="3" presId="urn:microsoft.com/office/officeart/2005/8/layout/hList1"/>
    <dgm:cxn modelId="{0DA9ADC4-5535-433A-841C-BE5855B4FAD0}" type="presOf" srcId="{C7790BBF-C99C-4429-B6CF-4573B63D1CFD}" destId="{DBB77B28-33C3-43B2-8D13-E521D4CD4520}" srcOrd="0" destOrd="4" presId="urn:microsoft.com/office/officeart/2005/8/layout/hList1"/>
    <dgm:cxn modelId="{0D968885-782B-43E7-8FD7-A4B87296C5AB}" type="presOf" srcId="{8989B7C2-007C-4E92-86AF-EB6CFC7237AF}" destId="{DBB77B28-33C3-43B2-8D13-E521D4CD4520}" srcOrd="0" destOrd="5" presId="urn:microsoft.com/office/officeart/2005/8/layout/hList1"/>
    <dgm:cxn modelId="{1DA53EB5-8A01-457C-97B2-E5A8A0F4D2C9}" srcId="{1AB1B2C5-1925-435E-BD09-176069103F19}" destId="{B81526CB-1012-4BC4-90E5-F0B5B6183693}" srcOrd="3" destOrd="0" parTransId="{BFACFBE3-8142-4D0E-8AC8-8F14AB62AB4B}" sibTransId="{AC074CD6-E5E7-446B-AD8A-EA4158156E21}"/>
    <dgm:cxn modelId="{D2018115-57AE-4B86-923A-E00E51D7C96F}" srcId="{1AB1B2C5-1925-435E-BD09-176069103F19}" destId="{8989B7C2-007C-4E92-86AF-EB6CFC7237AF}" srcOrd="5" destOrd="0" parTransId="{C69B927A-3A9C-4DC0-A565-0C78495ED9F4}" sibTransId="{A6B3591B-8CF3-4946-B77E-B16EA8AD9585}"/>
    <dgm:cxn modelId="{00D5589F-E340-465A-BF4C-B0CA826ABC0B}" type="presOf" srcId="{9B07CA21-B36B-4491-B8E0-6DA3A0BB54C6}" destId="{DBB77B28-33C3-43B2-8D13-E521D4CD4520}" srcOrd="0" destOrd="6" presId="urn:microsoft.com/office/officeart/2005/8/layout/hList1"/>
    <dgm:cxn modelId="{C2F46D08-7EE5-44C1-8264-77A785E508E5}" srcId="{1AB1B2C5-1925-435E-BD09-176069103F19}" destId="{A0C719DB-9820-4D1F-847E-5FCCEED8822B}" srcOrd="0" destOrd="0" parTransId="{CCBB5DDD-B5AB-4C95-B5ED-69569FBDDF76}" sibTransId="{62980B0D-518E-4BF2-BB50-AC588D63CFDD}"/>
    <dgm:cxn modelId="{0E61AB8D-98D4-4221-BF26-22797308C655}" srcId="{1AB1B2C5-1925-435E-BD09-176069103F19}" destId="{4800002C-FAF2-4042-8B69-7277B4FDC29A}" srcOrd="2" destOrd="0" parTransId="{73E9B40B-F37D-40F0-AE47-9692B976951A}" sibTransId="{397D932C-E9CA-40DE-BDE1-677145043731}"/>
    <dgm:cxn modelId="{7E6008D9-30E5-4024-A129-0406B07FAA69}" srcId="{1AB1B2C5-1925-435E-BD09-176069103F19}" destId="{C7790BBF-C99C-4429-B6CF-4573B63D1CFD}" srcOrd="4" destOrd="0" parTransId="{AF4832BB-1B05-4EE5-913C-B5B356193B30}" sibTransId="{7E999262-313B-40D3-AEE0-C59F4AA8E2A9}"/>
    <dgm:cxn modelId="{10A37ECE-05AB-4176-8501-A6E7C8DDCD84}" type="presOf" srcId="{108A513C-D747-4D5D-9938-62556E13FA9A}" destId="{AC431896-A33F-4E11-A075-C1E797563B27}" srcOrd="0" destOrd="0" presId="urn:microsoft.com/office/officeart/2005/8/layout/hList1"/>
    <dgm:cxn modelId="{9AB4AFCA-C1D2-497B-A8AC-52A7D7A47DBC}" type="presParOf" srcId="{AC431896-A33F-4E11-A075-C1E797563B27}" destId="{E5C9DFB6-2EEA-457D-AB48-6CEDA311B08F}" srcOrd="0" destOrd="0" presId="urn:microsoft.com/office/officeart/2005/8/layout/hList1"/>
    <dgm:cxn modelId="{D5FFACAA-FD3C-44F2-B0AA-9A84147E44AB}" type="presParOf" srcId="{E5C9DFB6-2EEA-457D-AB48-6CEDA311B08F}" destId="{97777FA1-B2C9-4074-A8CA-352F0E4F445C}" srcOrd="0" destOrd="0" presId="urn:microsoft.com/office/officeart/2005/8/layout/hList1"/>
    <dgm:cxn modelId="{9EEF083E-2CDE-4865-AA4D-146CF7DAB38F}" type="presParOf" srcId="{E5C9DFB6-2EEA-457D-AB48-6CEDA311B08F}" destId="{DBB77B28-33C3-43B2-8D13-E521D4CD4520}" srcOrd="1" destOrd="0" presId="urn:microsoft.com/office/officeart/2005/8/layout/hLis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6725" cy="336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91175" y="0"/>
            <a:ext cx="4276725" cy="336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4A51861-29EA-4A28-B6D0-9CFB66F52480}" type="datetimeFigureOut">
              <a:rPr lang="ru-RU"/>
              <a:pPr>
                <a:defRPr/>
              </a:pPr>
              <a:t>14.02.2011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397625"/>
            <a:ext cx="4276725" cy="336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91175" y="6397625"/>
            <a:ext cx="4276725" cy="336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5E45E46-9E36-4F7C-97D2-03DFCDB3B5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6725" cy="336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91175" y="0"/>
            <a:ext cx="4276725" cy="336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FFB956A-128D-4D77-BBEF-0B7CCBA96EF0}" type="datetimeFigureOut">
              <a:rPr lang="ru-RU"/>
              <a:pPr>
                <a:defRPr/>
              </a:pPr>
              <a:t>14.02.2011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04825"/>
            <a:ext cx="3370262" cy="2527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7425" y="3198813"/>
            <a:ext cx="7894638" cy="3032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397625"/>
            <a:ext cx="4276725" cy="336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91175" y="6397625"/>
            <a:ext cx="4276725" cy="336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03BEE9B-FF2C-4894-921B-8DC36E0722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12BBFE-8A4A-41C9-8811-67A605885E2C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121A94-F297-46D4-92A3-599227FC6E7A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Полилиния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8A1FA-89FD-4E17-A2F6-C21708655F03}" type="datetime1">
              <a:rPr lang="ru-RU"/>
              <a:pPr>
                <a:defRPr/>
              </a:pPr>
              <a:t>14.02.2011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1B215-B8E3-4D16-B85F-647AC7CA55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52594-BC3A-41A3-888B-D83A5C3FA91E}" type="datetime1">
              <a:rPr lang="ru-RU"/>
              <a:pPr>
                <a:defRPr/>
              </a:pPr>
              <a:t>14.02.2011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156A9-126E-450D-A367-9C48B81C4E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Полилиния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12B1C3-2C48-4A20-89FC-EB0DE818E628}" type="datetime1">
              <a:rPr lang="ru-RU"/>
              <a:pPr>
                <a:defRPr/>
              </a:pPr>
              <a:t>14.02.2011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F0C9F-F2BB-468C-83D7-8FC502F85D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A92AD-7D92-401B-84EE-119DC075250C}" type="datetime1">
              <a:rPr lang="ru-RU"/>
              <a:pPr>
                <a:defRPr/>
              </a:pPr>
              <a:t>14.02.2011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1F0E1-CAC0-49E2-8981-987B9C1F44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4B0892-0D41-4BCB-BE88-B7F816E351E2}" type="datetime1">
              <a:rPr lang="ru-RU"/>
              <a:pPr>
                <a:defRPr/>
              </a:pPr>
              <a:t>14.02.2011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9D536-EE04-439D-A8F3-970AAFBC0D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DA0938-1886-4E4C-8BBB-4E91ABA8E91C}" type="datetime1">
              <a:rPr lang="ru-RU"/>
              <a:pPr>
                <a:defRPr/>
              </a:pPr>
              <a:t>14.02.2011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24E51-E003-4C48-85AB-3B00A569FD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365CC-CBAC-47F4-AE5C-29495CD1E197}" type="datetime1">
              <a:rPr lang="ru-RU"/>
              <a:pPr>
                <a:defRPr/>
              </a:pPr>
              <a:t>14.02.2011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70762-2623-492F-B624-3A919FDFAF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E76FD-F1F5-46F8-B596-9E020171560F}" type="datetime1">
              <a:rPr lang="ru-RU"/>
              <a:pPr>
                <a:defRPr/>
              </a:pPr>
              <a:t>14.02.2011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08245C-AF8F-4808-9CC3-81D7C812E2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A4AE9-C080-4A51-8AB0-FB3AB3A81885}" type="datetime1">
              <a:rPr lang="ru-RU"/>
              <a:pPr>
                <a:defRPr/>
              </a:pPr>
              <a:t>14.02.2011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6CA5C-1B14-4AA2-B89E-7F3868942C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F6F1F-2DCC-4E09-9FEA-956ED41560FF}" type="datetime1">
              <a:rPr lang="ru-RU"/>
              <a:pPr>
                <a:defRPr/>
              </a:pPr>
              <a:t>14.02.2011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D73A5-626C-438A-854A-83735E5DC3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F4503-C369-46E4-9C42-BF9277C57C0C}" type="datetime1">
              <a:rPr lang="ru-RU"/>
              <a:pPr>
                <a:defRPr/>
              </a:pPr>
              <a:t>14.02.2011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F1782-B17E-411E-ABA1-930110AFC5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>
                <a:latin typeface="Arial" charset="0"/>
              </a:defRPr>
            </a:lvl1pPr>
          </a:lstStyle>
          <a:p>
            <a:pPr>
              <a:defRPr/>
            </a:pPr>
            <a:fld id="{E9617091-8996-408B-8AA7-A2E30EC991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>
                <a:latin typeface="Arial" charset="0"/>
              </a:defRPr>
            </a:lvl1pPr>
          </a:lstStyle>
          <a:p>
            <a:pPr>
              <a:defRPr/>
            </a:pPr>
            <a:fld id="{5CE26CEF-6BB2-4156-8AB4-856B0BBC1E65}" type="datetime1">
              <a:rPr lang="ru-RU"/>
              <a:pPr>
                <a:defRPr/>
              </a:pPr>
              <a:t>14.02.2011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370013" y="247650"/>
            <a:ext cx="7772400" cy="55435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76FA2-4896-41D9-8CFC-5384E845CD1A}" type="datetime1">
              <a:rPr lang="ru-RU"/>
              <a:pPr>
                <a:defRPr/>
              </a:pPr>
              <a:t>14.02.2011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B3296-B4DA-4625-B982-86B1349AFC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C81EE86-C28C-4FCB-B626-246909C65244}" type="datetime1">
              <a:rPr lang="ru-RU"/>
              <a:pPr>
                <a:defRPr/>
              </a:pPr>
              <a:t>14.02.2011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1E0BB1F-2B27-47C5-8846-9482B51D42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33" r:id="rId2"/>
    <p:sldLayoutId id="2147483841" r:id="rId3"/>
    <p:sldLayoutId id="2147483834" r:id="rId4"/>
    <p:sldLayoutId id="2147483842" r:id="rId5"/>
    <p:sldLayoutId id="2147483835" r:id="rId6"/>
    <p:sldLayoutId id="2147483836" r:id="rId7"/>
    <p:sldLayoutId id="2147483843" r:id="rId8"/>
    <p:sldLayoutId id="2147483844" r:id="rId9"/>
    <p:sldLayoutId id="2147483837" r:id="rId10"/>
    <p:sldLayoutId id="2147483838" r:id="rId11"/>
    <p:sldLayoutId id="2147483845" r:id="rId12"/>
    <p:sldLayoutId id="2147483839" r:id="rId13"/>
  </p:sldLayoutIdLst>
  <p:transition spd="med">
    <p:zoom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9pPr>
    </p:titleStyle>
    <p:bodyStyle>
      <a:lvl1pPr marL="419100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pitchFamily="34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eaLnBrk="0" fontAlgn="base" hangingPunct="0">
        <a:spcBef>
          <a:spcPct val="20000"/>
        </a:spcBef>
        <a:spcAft>
          <a:spcPct val="0"/>
        </a:spcAft>
        <a:buClr>
          <a:srgbClr val="00D600"/>
        </a:buClr>
        <a:buSzPct val="9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100000"/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1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gif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Data" Target="../diagrams/data2.xml"/><Relationship Id="rId7" Type="http://schemas.openxmlformats.org/officeDocument/2006/relationships/diagramData" Target="../diagrams/data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diagramColors" Target="../diagrams/colors3.xml"/><Relationship Id="rId4" Type="http://schemas.openxmlformats.org/officeDocument/2006/relationships/diagramLayout" Target="../diagrams/layout2.xml"/><Relationship Id="rId9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TextBox 5"/>
          <p:cNvSpPr txBox="1">
            <a:spLocks noChangeArrowheads="1"/>
          </p:cNvSpPr>
          <p:nvPr/>
        </p:nvSpPr>
        <p:spPr bwMode="auto">
          <a:xfrm>
            <a:off x="357188" y="2500313"/>
            <a:ext cx="6072187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>
                <a:solidFill>
                  <a:schemeClr val="bg1"/>
                </a:solidFill>
                <a:latin typeface="Monotype Corsiva" pitchFamily="66" charset="0"/>
              </a:rPr>
              <a:t>Презентация</a:t>
            </a:r>
            <a:r>
              <a:rPr lang="ru-RU" sz="4600">
                <a:solidFill>
                  <a:schemeClr val="bg1"/>
                </a:solidFill>
                <a:latin typeface="Monotype Corsiva" pitchFamily="66" charset="0"/>
              </a:rPr>
              <a:t> </a:t>
            </a:r>
            <a:r>
              <a:rPr lang="en-US" sz="4600">
                <a:solidFill>
                  <a:schemeClr val="bg1"/>
                </a:solidFill>
                <a:latin typeface="Monotype Corsiva" pitchFamily="66" charset="0"/>
              </a:rPr>
              <a:t> </a:t>
            </a:r>
            <a:r>
              <a:rPr lang="ru-RU" sz="4400">
                <a:solidFill>
                  <a:schemeClr val="bg1"/>
                </a:solidFill>
                <a:latin typeface="Monotype Corsiva" pitchFamily="66" charset="0"/>
              </a:rPr>
              <a:t>инвестиционного проекта </a:t>
            </a:r>
            <a:r>
              <a:rPr lang="ru-RU" sz="5000">
                <a:solidFill>
                  <a:schemeClr val="bg1"/>
                </a:solidFill>
                <a:latin typeface="Monotype Corsiva" pitchFamily="66" charset="0"/>
              </a:rPr>
              <a:t>«Игорная зона «Сибирская монета»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055E18-43BF-434F-A67A-04A0EE7EC709}" type="slidenum">
              <a:rPr lang="ru-RU"/>
              <a:pPr>
                <a:defRPr/>
              </a:pPr>
              <a:t>1</a:t>
            </a:fld>
            <a:endParaRPr lang="ru-RU" dirty="0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2875" y="642938"/>
            <a:ext cx="4678363" cy="594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0" y="0"/>
            <a:ext cx="5334000" cy="4778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5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Игорная зона «Сибирская монета» </a:t>
            </a:r>
          </a:p>
        </p:txBody>
      </p:sp>
      <p:sp>
        <p:nvSpPr>
          <p:cNvPr id="14" name="AutoShape 14"/>
          <p:cNvSpPr>
            <a:spLocks noChangeArrowheads="1"/>
          </p:cNvSpPr>
          <p:nvPr/>
        </p:nvSpPr>
        <p:spPr bwMode="auto">
          <a:xfrm>
            <a:off x="214313" y="1500188"/>
            <a:ext cx="228600" cy="152400"/>
          </a:xfrm>
          <a:prstGeom prst="irregularSeal2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142875" y="2357438"/>
            <a:ext cx="228600" cy="152400"/>
          </a:xfrm>
          <a:prstGeom prst="irregularSeal2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" name="AutoShape 14"/>
          <p:cNvSpPr>
            <a:spLocks noChangeArrowheads="1"/>
          </p:cNvSpPr>
          <p:nvPr/>
        </p:nvSpPr>
        <p:spPr bwMode="auto">
          <a:xfrm>
            <a:off x="1928813" y="2643188"/>
            <a:ext cx="228600" cy="152400"/>
          </a:xfrm>
          <a:prstGeom prst="irregularSeal2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" name="AutoShape 14"/>
          <p:cNvSpPr>
            <a:spLocks noChangeArrowheads="1"/>
          </p:cNvSpPr>
          <p:nvPr/>
        </p:nvSpPr>
        <p:spPr bwMode="auto">
          <a:xfrm>
            <a:off x="4000500" y="2786063"/>
            <a:ext cx="228600" cy="152400"/>
          </a:xfrm>
          <a:prstGeom prst="irregularSeal2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" name="Скругленная прямоугольная выноска 17"/>
          <p:cNvSpPr/>
          <p:nvPr/>
        </p:nvSpPr>
        <p:spPr>
          <a:xfrm>
            <a:off x="4929190" y="428604"/>
            <a:ext cx="4000528" cy="2451735"/>
          </a:xfrm>
          <a:prstGeom prst="wedgeRoundRectCallout">
            <a:avLst>
              <a:gd name="adj1" fmla="val -121988"/>
              <a:gd name="adj2" fmla="val 33473"/>
              <a:gd name="adj3" fmla="val 16667"/>
            </a:avLst>
          </a:prstGeom>
          <a:gradFill flip="none" rotWithShape="1">
            <a:gsLst>
              <a:gs pos="0">
                <a:schemeClr val="accent2">
                  <a:tint val="66000"/>
                  <a:satMod val="160000"/>
                  <a:alpha val="39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accent4">
                <a:lumMod val="75000"/>
              </a:schemeClr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lIns="0" tIns="0" rIns="0" bIns="0">
            <a:spAutoFit/>
          </a:bodyPr>
          <a:lstStyle/>
          <a:p>
            <a:pPr marL="273050" indent="-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Arial" charset="0"/>
              </a:rPr>
              <a:t>Одна из 4 игорных зон России и единственный в Сибири комплекс развлечений и отдыха с эксклюзивными игорными заведениями, вписанными в горную местность отелями и виллами, парками развлечений и спортивными центрами. </a:t>
            </a: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4929188" y="3500438"/>
            <a:ext cx="4214812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Создана</a:t>
            </a:r>
            <a:r>
              <a:rPr lang="ru-RU"/>
              <a:t> по Распоряжению Правительства России в 2008 г.</a:t>
            </a:r>
          </a:p>
          <a:p>
            <a:endParaRPr lang="ru-RU"/>
          </a:p>
          <a:p>
            <a:r>
              <a:rPr lang="ru-RU" b="1"/>
              <a:t>Общая площадь </a:t>
            </a:r>
            <a:r>
              <a:rPr lang="ru-RU"/>
              <a:t>– 2,3 тыс. га.</a:t>
            </a:r>
          </a:p>
          <a:p>
            <a:endParaRPr lang="ru-RU"/>
          </a:p>
          <a:p>
            <a:r>
              <a:rPr lang="ru-RU" b="1"/>
              <a:t>Общая стоимость проекта </a:t>
            </a:r>
            <a:r>
              <a:rPr lang="ru-RU"/>
              <a:t>–</a:t>
            </a:r>
            <a:r>
              <a:rPr lang="en-US"/>
              <a:t>29 </a:t>
            </a:r>
            <a:r>
              <a:rPr lang="ru-RU"/>
              <a:t>млрд. рублей</a:t>
            </a:r>
            <a:r>
              <a:rPr lang="en-US"/>
              <a:t>.</a:t>
            </a:r>
            <a:endParaRPr lang="ru-RU"/>
          </a:p>
          <a:p>
            <a:endParaRPr lang="ru-RU">
              <a:solidFill>
                <a:srgbClr val="FF0000"/>
              </a:solidFill>
            </a:endParaRPr>
          </a:p>
          <a:p>
            <a:r>
              <a:rPr lang="ru-RU" b="1"/>
              <a:t>Период реализации-</a:t>
            </a:r>
            <a:r>
              <a:rPr lang="en-US"/>
              <a:t>2008-</a:t>
            </a:r>
            <a:r>
              <a:rPr lang="ru-RU"/>
              <a:t>2020г.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C2DEE8-A4D9-41C9-B74D-DF5390C02A43}" type="slidenum">
              <a:rPr lang="ru-RU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35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5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5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5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0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4000"/>
                            </p:stCondLst>
                            <p:childTnLst>
                              <p:par>
                                <p:cTn id="6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6000"/>
                            </p:stCondLst>
                            <p:childTnLst>
                              <p:par>
                                <p:cTn id="6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754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5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Игорная зона «Сибирская монета»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Конкурентные преимущества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142844" y="857232"/>
          <a:ext cx="8715436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19657B-50AD-4104-A8AF-24965E9A08BF}" type="slidenum">
              <a:rPr lang="ru-RU"/>
              <a:pPr>
                <a:defRPr/>
              </a:pPr>
              <a:t>3</a:t>
            </a:fld>
            <a:endParaRPr lang="ru-RU"/>
          </a:p>
        </p:txBody>
      </p:sp>
      <p:pic>
        <p:nvPicPr>
          <p:cNvPr id="1026" name="Picture 2" descr="C:\Documents and Settings\kislicina\Мои документы\Загрузки\MM900283978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34" y="1643050"/>
            <a:ext cx="1143008" cy="500066"/>
          </a:xfrm>
          <a:prstGeom prst="roundRect">
            <a:avLst/>
          </a:prstGeom>
          <a:noFill/>
        </p:spPr>
      </p:pic>
      <p:pic>
        <p:nvPicPr>
          <p:cNvPr id="7" name="Picture 6" descr="Верещагин Ю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28596" y="2285992"/>
            <a:ext cx="1214446" cy="631754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04.jpg"/>
          <p:cNvPicPr>
            <a:picLocks noChangeAspect="1"/>
          </p:cNvPicPr>
          <p:nvPr/>
        </p:nvPicPr>
        <p:blipFill>
          <a:blip r:embed="rId8" cstate="email"/>
          <a:srcRect/>
          <a:stretch>
            <a:fillRect/>
          </a:stretch>
        </p:blipFill>
        <p:spPr>
          <a:xfrm>
            <a:off x="357158" y="3065212"/>
            <a:ext cx="1285884" cy="578102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AB9E2BA-B3C3-4615-AE50-7A3D98679A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5AB9E2BA-B3C3-4615-AE50-7A3D98679A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94B5D1-EA42-4024-8A85-7977C18289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graphicEl>
                                              <a:dgm id="{F394B5D1-EA42-4024-8A85-7977C18289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640A582-597C-4554-B55E-7D8125774E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graphicEl>
                                              <a:dgm id="{E640A582-597C-4554-B55E-7D8125774E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3731FC0-5579-4CB5-B384-0661C30686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graphicEl>
                                              <a:dgm id="{73731FC0-5579-4CB5-B384-0661C30686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A11E976-27A1-42B0-BCFD-117C9AB06F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graphicEl>
                                              <a:dgm id="{AA11E976-27A1-42B0-BCFD-117C9AB06F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584DB56-C52E-4AB8-933A-58944CADBA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">
                                            <p:graphicEl>
                                              <a:dgm id="{B584DB56-C52E-4AB8-933A-58944CADBA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093A96E-56BA-4315-8263-F75DAA0D1D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">
                                            <p:graphicEl>
                                              <a:dgm id="{6093A96E-56BA-4315-8263-F75DAA0D1D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BF01A6A-8514-400F-BCBE-3492297CB9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graphicEl>
                                              <a:dgm id="{ABF01A6A-8514-400F-BCBE-3492297CB9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6BEF7F8-253D-436D-8DC4-F7AF515CE1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">
                                            <p:graphicEl>
                                              <a:dgm id="{06BEF7F8-253D-436D-8DC4-F7AF515CE1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1781C16-CE35-4AB6-BCFB-B42F6AF5D5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4">
                                            <p:graphicEl>
                                              <a:dgm id="{61781C16-CE35-4AB6-BCFB-B42F6AF5D5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8893B2B-0FA5-429E-8233-25D7BC7EA8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>
                                            <p:graphicEl>
                                              <a:dgm id="{48893B2B-0FA5-429E-8233-25D7BC7EA8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159DECF-A787-471A-9D42-579F73FA59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4">
                                            <p:graphicEl>
                                              <a:dgm id="{1159DECF-A787-471A-9D42-579F73FA59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22A4363-1DA4-4609-ACDE-8A76E63D3F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4">
                                            <p:graphicEl>
                                              <a:dgm id="{022A4363-1DA4-4609-ACDE-8A76E63D3F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93106C4-C08B-4596-8595-B2801B29BB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">
                                            <p:graphicEl>
                                              <a:dgm id="{C93106C4-C08B-4596-8595-B2801B29BB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4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CC61014-9980-450A-8E4E-AD960FD0A7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4">
                                            <p:graphicEl>
                                              <a:dgm id="{DCC61014-9980-450A-8E4E-AD960FD0A7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DBA1AD7-C063-43AC-B3F2-5FEE0ABA1D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4">
                                            <p:graphicEl>
                                              <a:dgm id="{9DBA1AD7-C063-43AC-B3F2-5FEE0ABA1D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6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83820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500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Игорная зона «Сибирская монета»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Государственная поддержка проекта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E39D20-3C66-4B92-8EBD-2D68CFC7BFA1}" type="slidenum">
              <a:rPr lang="ru-RU"/>
              <a:pPr>
                <a:defRPr/>
              </a:pPr>
              <a:t>4</a:t>
            </a:fld>
            <a:endParaRPr lang="ru-RU"/>
          </a:p>
        </p:txBody>
      </p:sp>
      <p:graphicFrame>
        <p:nvGraphicFramePr>
          <p:cNvPr id="6" name="Схема 5"/>
          <p:cNvGraphicFramePr/>
          <p:nvPr/>
        </p:nvGraphicFramePr>
        <p:xfrm>
          <a:off x="0" y="857232"/>
          <a:ext cx="4429124" cy="53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Схема 6"/>
          <p:cNvGraphicFramePr/>
          <p:nvPr/>
        </p:nvGraphicFramePr>
        <p:xfrm>
          <a:off x="4786314" y="857232"/>
          <a:ext cx="4071966" cy="5643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CC2C87A-A0B2-41C1-9DF3-EFBF7F3476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>
                                            <p:graphicEl>
                                              <a:dgm id="{CCC2C87A-A0B2-41C1-9DF3-EFBF7F3476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graphicEl>
                                              <a:dgm id="{CCC2C87A-A0B2-41C1-9DF3-EFBF7F3476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>
                                            <p:graphicEl>
                                              <a:dgm id="{CCC2C87A-A0B2-41C1-9DF3-EFBF7F3476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1063E50-94FE-44E8-834A-F248825811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>
                                            <p:graphicEl>
                                              <a:dgm id="{C1063E50-94FE-44E8-834A-F248825811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graphicEl>
                                              <a:dgm id="{C1063E50-94FE-44E8-834A-F248825811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>
                                            <p:graphicEl>
                                              <a:dgm id="{C1063E50-94FE-44E8-834A-F248825811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5701F60-864F-4D49-9D8C-A9C495080C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>
                                            <p:graphicEl>
                                              <a:dgm id="{35701F60-864F-4D49-9D8C-A9C495080C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>
                                            <p:graphicEl>
                                              <a:dgm id="{35701F60-864F-4D49-9D8C-A9C495080C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>
                                            <p:graphicEl>
                                              <a:dgm id="{35701F60-864F-4D49-9D8C-A9C495080C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679C144-0AF1-42E8-ADA9-A745DFF84D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>
                                            <p:graphicEl>
                                              <a:dgm id="{C679C144-0AF1-42E8-ADA9-A745DFF84D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>
                                            <p:graphicEl>
                                              <a:dgm id="{C679C144-0AF1-42E8-ADA9-A745DFF84D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>
                                            <p:graphicEl>
                                              <a:dgm id="{C679C144-0AF1-42E8-ADA9-A745DFF84D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9A931EE-15E7-4D9B-9243-DF8C2B3284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>
                                            <p:graphicEl>
                                              <a:dgm id="{19A931EE-15E7-4D9B-9243-DF8C2B3284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>
                                            <p:graphicEl>
                                              <a:dgm id="{19A931EE-15E7-4D9B-9243-DF8C2B3284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>
                                            <p:graphicEl>
                                              <a:dgm id="{19A931EE-15E7-4D9B-9243-DF8C2B3284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75EE96B-741A-4566-9864-F9BC1A2104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>
                                            <p:graphicEl>
                                              <a:dgm id="{075EE96B-741A-4566-9864-F9BC1A2104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">
                                            <p:graphicEl>
                                              <a:dgm id="{075EE96B-741A-4566-9864-F9BC1A2104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6">
                                            <p:graphicEl>
                                              <a:dgm id="{075EE96B-741A-4566-9864-F9BC1A2104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7777FA1-B2C9-4074-A8CA-352F0E4F44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">
                                            <p:graphicEl>
                                              <a:dgm id="{97777FA1-B2C9-4074-A8CA-352F0E4F44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7">
                                            <p:graphicEl>
                                              <a:dgm id="{97777FA1-B2C9-4074-A8CA-352F0E4F44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">
                                            <p:graphicEl>
                                              <a:dgm id="{97777FA1-B2C9-4074-A8CA-352F0E4F44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000"/>
                            </p:stCondLst>
                            <p:childTnLst>
                              <p:par>
                                <p:cTn id="4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BB77B28-33C3-43B2-8D13-E521D4CD45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7">
                                            <p:graphicEl>
                                              <a:dgm id="{DBB77B28-33C3-43B2-8D13-E521D4CD45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7">
                                            <p:graphicEl>
                                              <a:dgm id="{DBB77B28-33C3-43B2-8D13-E521D4CD45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7">
                                            <p:graphicEl>
                                              <a:dgm id="{DBB77B28-33C3-43B2-8D13-E521D4CD45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8" name="Picture 4" descr="Вид санатория Алтай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588125" y="5357813"/>
            <a:ext cx="2270125" cy="1500187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21509" name="Picture 5" descr="C:\Documents and Settings\kislicina\Мои документы\Кислицина\БК флеш\Photo\Совещания, встречи, поездки\2008.08.01 Презентация 1-2 августа 2008\P1040328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14688" y="4214813"/>
            <a:ext cx="1928812" cy="1425575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6388" name="Rectangle 2"/>
          <p:cNvSpPr>
            <a:spLocks noChangeArrowheads="1"/>
          </p:cNvSpPr>
          <p:nvPr/>
        </p:nvSpPr>
        <p:spPr bwMode="auto">
          <a:xfrm>
            <a:off x="0" y="0"/>
            <a:ext cx="91440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altLang="zh-CN" sz="2200" b="1">
                <a:latin typeface="Constantia" pitchFamily="18" charset="0"/>
                <a:cs typeface="黑体"/>
              </a:rPr>
              <a:t>Виды развлечений</a:t>
            </a:r>
          </a:p>
        </p:txBody>
      </p:sp>
      <p:sp>
        <p:nvSpPr>
          <p:cNvPr id="16389" name="Номер слайда 3"/>
          <p:cNvSpPr txBox="1">
            <a:spLocks noGrp="1"/>
          </p:cNvSpPr>
          <p:nvPr/>
        </p:nvSpPr>
        <p:spPr bwMode="auto">
          <a:xfrm>
            <a:off x="8748713" y="6524625"/>
            <a:ext cx="25082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36000" rIns="18000" bIns="36000" anchor="ctr"/>
          <a:lstStyle/>
          <a:p>
            <a:pPr algn="r"/>
            <a:endParaRPr lang="ru-RU" sz="12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5286375" y="928688"/>
            <a:ext cx="3857625" cy="392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rIns="18000"/>
          <a:lstStyle/>
          <a:p>
            <a:pPr eaLnBrk="0" fontAlgn="auto" hangingPunct="0"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70000"/>
              <a:defRPr/>
            </a:pPr>
            <a:r>
              <a:rPr lang="ru-RU" sz="1900" b="1" u="sng" dirty="0">
                <a:latin typeface="+mj-lt"/>
              </a:rPr>
              <a:t>Туризм на прилегающей территории:</a:t>
            </a:r>
          </a:p>
          <a:p>
            <a:pPr eaLnBrk="0" fontAlgn="auto" hangingPunct="0"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70000"/>
              <a:defRPr/>
            </a:pPr>
            <a:r>
              <a:rPr lang="ru-RU" sz="1900" dirty="0">
                <a:latin typeface="+mj-lt"/>
              </a:rPr>
              <a:t>оздоровительный;</a:t>
            </a:r>
          </a:p>
          <a:p>
            <a:pPr eaLnBrk="0" fontAlgn="auto" hangingPunct="0"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70000"/>
              <a:defRPr/>
            </a:pPr>
            <a:r>
              <a:rPr lang="ru-RU" sz="1900" dirty="0">
                <a:latin typeface="+mj-lt"/>
              </a:rPr>
              <a:t>экскурсионный;</a:t>
            </a:r>
          </a:p>
          <a:p>
            <a:pPr eaLnBrk="0" fontAlgn="auto" hangingPunct="0"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70000"/>
              <a:defRPr/>
            </a:pPr>
            <a:r>
              <a:rPr lang="ru-RU" sz="1900" dirty="0">
                <a:latin typeface="+mj-lt"/>
              </a:rPr>
              <a:t>водный (</a:t>
            </a:r>
            <a:r>
              <a:rPr lang="ru-RU" sz="1900" dirty="0" err="1">
                <a:latin typeface="+mj-lt"/>
              </a:rPr>
              <a:t>рафтинг</a:t>
            </a:r>
            <a:r>
              <a:rPr lang="ru-RU" sz="1900" dirty="0">
                <a:latin typeface="+mj-lt"/>
              </a:rPr>
              <a:t>, гребля на байдарках, </a:t>
            </a:r>
            <a:r>
              <a:rPr lang="ru-RU" sz="1900" dirty="0" err="1">
                <a:latin typeface="+mj-lt"/>
              </a:rPr>
              <a:t>каякинг</a:t>
            </a:r>
            <a:r>
              <a:rPr lang="ru-RU" sz="1900" dirty="0">
                <a:latin typeface="+mj-lt"/>
              </a:rPr>
              <a:t>);</a:t>
            </a:r>
          </a:p>
          <a:p>
            <a:pPr eaLnBrk="0" fontAlgn="auto" hangingPunct="0"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70000"/>
              <a:defRPr/>
            </a:pPr>
            <a:r>
              <a:rPr lang="ru-RU" sz="1900" dirty="0">
                <a:latin typeface="+mj-lt"/>
              </a:rPr>
              <a:t>спортивный (альпинизм, лыжный);</a:t>
            </a:r>
          </a:p>
          <a:p>
            <a:pPr eaLnBrk="0" fontAlgn="auto" hangingPunct="0"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70000"/>
              <a:defRPr/>
            </a:pPr>
            <a:r>
              <a:rPr lang="ru-RU" sz="1900" dirty="0">
                <a:latin typeface="+mj-lt"/>
              </a:rPr>
              <a:t>экстремальный и этнографический;</a:t>
            </a:r>
          </a:p>
          <a:p>
            <a:pPr eaLnBrk="0" fontAlgn="auto" hangingPunct="0"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70000"/>
              <a:defRPr/>
            </a:pPr>
            <a:r>
              <a:rPr lang="ru-RU" sz="1900" dirty="0">
                <a:latin typeface="+mj-lt"/>
              </a:rPr>
              <a:t>сельский;</a:t>
            </a:r>
          </a:p>
          <a:p>
            <a:pPr eaLnBrk="0" fontAlgn="auto" hangingPunct="0"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70000"/>
              <a:defRPr/>
            </a:pPr>
            <a:r>
              <a:rPr lang="ru-RU" sz="1900" dirty="0">
                <a:latin typeface="+mj-lt"/>
              </a:rPr>
              <a:t>экологический;</a:t>
            </a:r>
          </a:p>
          <a:p>
            <a:pPr eaLnBrk="0" fontAlgn="auto" hangingPunct="0"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70000"/>
              <a:defRPr/>
            </a:pPr>
            <a:r>
              <a:rPr lang="ru-RU" sz="1900" dirty="0">
                <a:latin typeface="+mj-lt"/>
              </a:rPr>
              <a:t>событийный.</a:t>
            </a:r>
            <a:endParaRPr lang="ru-RU" sz="1900" dirty="0">
              <a:latin typeface="+mn-lt"/>
            </a:endParaRPr>
          </a:p>
          <a:p>
            <a:pPr marL="609600" indent="-609600" eaLnBrk="0" fontAlgn="auto" hangingPunct="0">
              <a:spcBef>
                <a:spcPct val="20000"/>
              </a:spcBef>
              <a:spcAft>
                <a:spcPts val="0"/>
              </a:spcAft>
              <a:buClr>
                <a:srgbClr val="000066"/>
              </a:buClr>
              <a:buSzPct val="70000"/>
              <a:buFont typeface="Webdings" pitchFamily="18" charset="2"/>
              <a:buNone/>
              <a:defRPr/>
            </a:pPr>
            <a:endParaRPr lang="ru-RU" sz="1900" dirty="0">
              <a:latin typeface="Lucida Sans Unicode" pitchFamily="34" charset="0"/>
            </a:endParaRPr>
          </a:p>
        </p:txBody>
      </p:sp>
      <p:pic>
        <p:nvPicPr>
          <p:cNvPr id="21507" name="Picture 3" descr="H:\Partner\Бирюзовая Катунь\Photo\фото ко дню туризма\Алтай экстремальный\Тяпкин И.Г._Закипаем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214688" y="1357313"/>
            <a:ext cx="1924050" cy="1443037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21508" name="Picture 4" descr="C:\Documents and Settings\kislicina\Мои документы\Кислицина\БК флеш\Photo\Совещания, встречи, поездки\2008.08.01 Презентация 1-2 августа 2008\P1040061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214688" y="2786063"/>
            <a:ext cx="1928812" cy="1446212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0" y="785813"/>
            <a:ext cx="3214688" cy="403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 fontScale="92500"/>
          </a:bodyPr>
          <a:lstStyle/>
          <a:p>
            <a:pPr marL="420624" indent="-384048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ru-RU" sz="2400" b="1" u="sng" dirty="0">
                <a:latin typeface="+mn-lt"/>
              </a:rPr>
              <a:t>Игорная зона:</a:t>
            </a:r>
          </a:p>
          <a:p>
            <a:pPr marL="420624" indent="-384048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ru-RU" sz="2000" dirty="0">
                <a:latin typeface="+mn-lt"/>
              </a:rPr>
              <a:t>Азартные игры;</a:t>
            </a:r>
          </a:p>
          <a:p>
            <a:pPr marL="420624" indent="-384048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ru-RU" sz="2000" dirty="0">
                <a:latin typeface="+mn-lt"/>
              </a:rPr>
              <a:t>Отдых в горах;</a:t>
            </a:r>
          </a:p>
          <a:p>
            <a:pPr marL="420624" indent="-384048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ru-RU" sz="2000" dirty="0">
                <a:latin typeface="+mn-lt"/>
              </a:rPr>
              <a:t>Экстремальный отдых </a:t>
            </a:r>
            <a:r>
              <a:rPr lang="ru-RU" sz="1600" dirty="0">
                <a:latin typeface="+mn-lt"/>
              </a:rPr>
              <a:t>(катание на сноубордах, </a:t>
            </a:r>
            <a:r>
              <a:rPr lang="ru-RU" sz="1600" dirty="0" err="1">
                <a:latin typeface="+mn-lt"/>
              </a:rPr>
              <a:t>горно-лыжный</a:t>
            </a:r>
            <a:r>
              <a:rPr lang="ru-RU" sz="1600" dirty="0">
                <a:latin typeface="+mn-lt"/>
              </a:rPr>
              <a:t> спорт, автогонки);</a:t>
            </a:r>
          </a:p>
          <a:p>
            <a:pPr marL="420624" indent="-384048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ru-RU" sz="2000" dirty="0">
                <a:latin typeface="+mn-lt"/>
              </a:rPr>
              <a:t>Спортивные развлечения (</a:t>
            </a:r>
            <a:r>
              <a:rPr lang="ru-RU" dirty="0" err="1">
                <a:latin typeface="+mn-lt"/>
              </a:rPr>
              <a:t>парапланеризм</a:t>
            </a:r>
            <a:r>
              <a:rPr lang="ru-RU" dirty="0">
                <a:latin typeface="+mn-lt"/>
              </a:rPr>
              <a:t> и планеризм, конный спорт);</a:t>
            </a:r>
          </a:p>
          <a:p>
            <a:pPr marL="420624" indent="-384048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ru-RU" sz="2000" dirty="0">
                <a:latin typeface="+mn-lt"/>
              </a:rPr>
              <a:t>Туры выходного дня;</a:t>
            </a:r>
          </a:p>
          <a:p>
            <a:pPr marL="420624" indent="-384048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ru-RU" sz="2000" dirty="0" err="1">
                <a:latin typeface="+mn-lt"/>
              </a:rPr>
              <a:t>Бизнес-туры</a:t>
            </a:r>
            <a:r>
              <a:rPr lang="ru-RU" sz="2000" dirty="0">
                <a:latin typeface="+mn-lt"/>
              </a:rPr>
              <a:t>.</a:t>
            </a:r>
            <a:endParaRPr lang="ru-RU" sz="2800" dirty="0">
              <a:latin typeface="+mn-lt"/>
            </a:endParaRPr>
          </a:p>
        </p:txBody>
      </p:sp>
      <p:pic>
        <p:nvPicPr>
          <p:cNvPr id="14" name="Picture 3" descr="H:\Partner\Бирюзовая Катунь\Photo\Совещания, встречи, поездки\2009.06 Фото от Данила\панорамы\10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0" y="5357813"/>
            <a:ext cx="6500813" cy="1500187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20491" name="Номер слайда 12"/>
          <p:cNvSpPr>
            <a:spLocks noGrp="1"/>
          </p:cNvSpPr>
          <p:nvPr>
            <p:ph type="sldNum" sz="quarter" idx="12"/>
          </p:nvPr>
        </p:nvSpPr>
        <p:spPr bwMode="auto">
          <a:xfrm>
            <a:off x="8929718" y="6500834"/>
            <a:ext cx="214282" cy="357166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smtClean="0">
                <a:solidFill>
                  <a:schemeClr val="tx1"/>
                </a:solidFill>
              </a:rPr>
              <a:t>  </a:t>
            </a:r>
            <a:fld id="{45614523-44BD-4ABD-8927-219E138F85BB}" type="slidenum">
              <a:rPr lang="ru-RU" smtClean="0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Рисунок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143500" y="928688"/>
            <a:ext cx="3781425" cy="498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28625" y="785813"/>
            <a:ext cx="4876800" cy="3886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marL="420624" indent="-384048" fontAlgn="auto">
              <a:lnSpc>
                <a:spcPct val="114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SzPct val="80000"/>
              <a:defRPr/>
            </a:pP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Архитектурная концепция проекта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20624" indent="-384048" fontAlgn="auto">
              <a:lnSpc>
                <a:spcPct val="114000"/>
              </a:lnSpc>
              <a:spcBef>
                <a:spcPct val="2000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ct val="80000"/>
              <a:buFont typeface="Wingdings" pitchFamily="2" charset="2"/>
              <a:buChar char="v"/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ориентация как на обслуживание эксклюзивных персон, так и на массовый поток посетителей, в том числе туристов. </a:t>
            </a:r>
          </a:p>
          <a:p>
            <a:pPr marL="420624" indent="-384048" fontAlgn="auto">
              <a:lnSpc>
                <a:spcPct val="114000"/>
              </a:lnSpc>
              <a:spcBef>
                <a:spcPct val="2000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ct val="80000"/>
              <a:buFont typeface="Wingdings" pitchFamily="2" charset="2"/>
              <a:buChar char="v"/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диалог культур Востока и Запада, идея «встречи миров» (исходя из особого местоположения Алтая, как места пересечения мировых религий).</a:t>
            </a:r>
          </a:p>
          <a:p>
            <a:pPr marL="420624" indent="-384048" fontAlgn="auto">
              <a:lnSpc>
                <a:spcPct val="114000"/>
              </a:lnSpc>
              <a:spcBef>
                <a:spcPct val="2000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ct val="80000"/>
              <a:buFont typeface="Wingdings" pitchFamily="2" charset="2"/>
              <a:buChar char="v"/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интеграция природного ландшафта и архитектурных комплексов, создание «архитектурных комплексов в природном парке».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83820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500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Игорная зона «Сибирская монета»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Проект планировки территории</a:t>
            </a:r>
          </a:p>
        </p:txBody>
      </p:sp>
      <p:sp>
        <p:nvSpPr>
          <p:cNvPr id="8" name="Прямоугольная выноска 7"/>
          <p:cNvSpPr/>
          <p:nvPr/>
        </p:nvSpPr>
        <p:spPr>
          <a:xfrm>
            <a:off x="6429388" y="500042"/>
            <a:ext cx="2428860" cy="1071570"/>
          </a:xfrm>
          <a:prstGeom prst="wedgeRectCallout">
            <a:avLst>
              <a:gd name="adj1" fmla="val -24728"/>
              <a:gd name="adj2" fmla="val 137534"/>
            </a:avLst>
          </a:prstGeom>
          <a:solidFill>
            <a:schemeClr val="accent3">
              <a:lumMod val="20000"/>
              <a:lumOff val="80000"/>
              <a:alpha val="63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Зона массового обслуживания</a:t>
            </a:r>
          </a:p>
        </p:txBody>
      </p:sp>
      <p:sp>
        <p:nvSpPr>
          <p:cNvPr id="9" name="Прямоугольная выноска 8"/>
          <p:cNvSpPr/>
          <p:nvPr/>
        </p:nvSpPr>
        <p:spPr>
          <a:xfrm>
            <a:off x="6500826" y="5572140"/>
            <a:ext cx="2428860" cy="1071570"/>
          </a:xfrm>
          <a:prstGeom prst="wedgeRectCallout">
            <a:avLst>
              <a:gd name="adj1" fmla="val -12395"/>
              <a:gd name="adj2" fmla="val -96396"/>
            </a:avLst>
          </a:prstGeom>
          <a:solidFill>
            <a:schemeClr val="accent3">
              <a:lumMod val="20000"/>
              <a:lumOff val="80000"/>
              <a:alpha val="63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Зона эксклюзивного обслуживания</a:t>
            </a:r>
          </a:p>
        </p:txBody>
      </p:sp>
      <p:pic>
        <p:nvPicPr>
          <p:cNvPr id="11" name="Рисунок 10" descr="10009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214414" y="4286256"/>
            <a:ext cx="3071834" cy="23038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A98D6-6C38-486A-ACAA-B1C99180790D}" type="slidenum">
              <a:rPr lang="ru-RU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0"/>
                            </p:stCondLst>
                            <p:childTnLst>
                              <p:par>
                                <p:cTn id="3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18" descr="1001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643063" y="1676400"/>
            <a:ext cx="6248400" cy="4113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0" y="0"/>
            <a:ext cx="83820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500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Игорная зона «Сибирская монета»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Основные объекты проекта планировки территории</a:t>
            </a:r>
          </a:p>
        </p:txBody>
      </p:sp>
      <p:sp>
        <p:nvSpPr>
          <p:cNvPr id="6148" name="AutoShape 11"/>
          <p:cNvSpPr>
            <a:spLocks noChangeArrowheads="1"/>
          </p:cNvSpPr>
          <p:nvPr/>
        </p:nvSpPr>
        <p:spPr bwMode="auto">
          <a:xfrm>
            <a:off x="4214813" y="1000125"/>
            <a:ext cx="2209800" cy="800100"/>
          </a:xfrm>
          <a:prstGeom prst="roundRect">
            <a:avLst>
              <a:gd name="adj" fmla="val 16667"/>
            </a:avLst>
          </a:prstGeom>
          <a:solidFill>
            <a:srgbClr val="006666">
              <a:alpha val="70195"/>
            </a:srgbClr>
          </a:solidFill>
          <a:ln w="38100" algn="ctr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marL="273050" indent="-273050" algn="ctr"/>
            <a:r>
              <a:rPr lang="ru-RU" sz="1600">
                <a:solidFill>
                  <a:schemeClr val="bg1"/>
                </a:solidFill>
              </a:rPr>
              <a:t>  казино,  игорно-развлекательные комплексы </a:t>
            </a:r>
          </a:p>
        </p:txBody>
      </p:sp>
      <p:sp>
        <p:nvSpPr>
          <p:cNvPr id="6149" name="AutoShape 12"/>
          <p:cNvSpPr>
            <a:spLocks noChangeArrowheads="1"/>
          </p:cNvSpPr>
          <p:nvPr/>
        </p:nvSpPr>
        <p:spPr bwMode="auto">
          <a:xfrm>
            <a:off x="6643688" y="2643188"/>
            <a:ext cx="2500312" cy="1714500"/>
          </a:xfrm>
          <a:prstGeom prst="roundRect">
            <a:avLst>
              <a:gd name="adj" fmla="val 16667"/>
            </a:avLst>
          </a:prstGeom>
          <a:solidFill>
            <a:srgbClr val="006666">
              <a:alpha val="59999"/>
            </a:srgbClr>
          </a:solidFill>
          <a:ln w="38100" algn="ctr">
            <a:solidFill>
              <a:schemeClr val="bg1"/>
            </a:solidFill>
            <a:miter lim="800000"/>
            <a:headEnd/>
            <a:tailEnd/>
          </a:ln>
        </p:spPr>
        <p:txBody>
          <a:bodyPr lIns="36000" rIns="0"/>
          <a:lstStyle/>
          <a:p>
            <a:pPr marL="273050" indent="-273050" algn="ctr"/>
            <a:r>
              <a:rPr lang="ru-RU" sz="1600" b="1">
                <a:solidFill>
                  <a:schemeClr val="bg1"/>
                </a:solidFill>
              </a:rPr>
              <a:t> </a:t>
            </a:r>
            <a:r>
              <a:rPr lang="ru-RU" sz="1600">
                <a:solidFill>
                  <a:schemeClr val="bg1"/>
                </a:solidFill>
              </a:rPr>
              <a:t> многофункциональные гостиничные комплексы ***-***** на 3000 мест размещения</a:t>
            </a:r>
          </a:p>
        </p:txBody>
      </p:sp>
      <p:sp>
        <p:nvSpPr>
          <p:cNvPr id="6150" name="AutoShape 13"/>
          <p:cNvSpPr>
            <a:spLocks noChangeArrowheads="1"/>
          </p:cNvSpPr>
          <p:nvPr/>
        </p:nvSpPr>
        <p:spPr bwMode="auto">
          <a:xfrm>
            <a:off x="6643688" y="5857875"/>
            <a:ext cx="2190750" cy="823913"/>
          </a:xfrm>
          <a:prstGeom prst="roundRect">
            <a:avLst>
              <a:gd name="adj" fmla="val 16667"/>
            </a:avLst>
          </a:prstGeom>
          <a:solidFill>
            <a:srgbClr val="006666">
              <a:alpha val="59999"/>
            </a:srgbClr>
          </a:solidFill>
          <a:ln w="38100" algn="ctr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marL="273050" indent="-273050" algn="ctr"/>
            <a:r>
              <a:rPr lang="ru-RU" sz="1600">
                <a:solidFill>
                  <a:schemeClr val="bg1"/>
                </a:solidFill>
              </a:rPr>
              <a:t>конноспортивный манеж с гостиницей</a:t>
            </a:r>
          </a:p>
        </p:txBody>
      </p:sp>
      <p:sp>
        <p:nvSpPr>
          <p:cNvPr id="6151" name="AutoShape 14"/>
          <p:cNvSpPr>
            <a:spLocks noChangeArrowheads="1"/>
          </p:cNvSpPr>
          <p:nvPr/>
        </p:nvSpPr>
        <p:spPr bwMode="auto">
          <a:xfrm>
            <a:off x="0" y="5786438"/>
            <a:ext cx="2819400" cy="762000"/>
          </a:xfrm>
          <a:prstGeom prst="roundRect">
            <a:avLst>
              <a:gd name="adj" fmla="val 16667"/>
            </a:avLst>
          </a:prstGeom>
          <a:solidFill>
            <a:srgbClr val="006666">
              <a:alpha val="59999"/>
            </a:srgbClr>
          </a:solidFill>
          <a:ln w="38100" algn="ctr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marL="273050" indent="-273050" algn="ctr">
              <a:lnSpc>
                <a:spcPct val="125000"/>
              </a:lnSpc>
              <a:buClr>
                <a:schemeClr val="tx1"/>
              </a:buClr>
            </a:pPr>
            <a:r>
              <a:rPr lang="ru-RU" sz="1600">
                <a:solidFill>
                  <a:schemeClr val="bg1"/>
                </a:solidFill>
              </a:rPr>
              <a:t>центр парапланеризма и планеризма</a:t>
            </a:r>
          </a:p>
        </p:txBody>
      </p:sp>
      <p:sp>
        <p:nvSpPr>
          <p:cNvPr id="6152" name="AutoShape 15"/>
          <p:cNvSpPr>
            <a:spLocks noChangeArrowheads="1"/>
          </p:cNvSpPr>
          <p:nvPr/>
        </p:nvSpPr>
        <p:spPr bwMode="auto">
          <a:xfrm>
            <a:off x="3324225" y="5857875"/>
            <a:ext cx="2819400" cy="762000"/>
          </a:xfrm>
          <a:prstGeom prst="roundRect">
            <a:avLst>
              <a:gd name="adj" fmla="val 16667"/>
            </a:avLst>
          </a:prstGeom>
          <a:solidFill>
            <a:srgbClr val="006666">
              <a:alpha val="59999"/>
            </a:srgbClr>
          </a:solidFill>
          <a:ln w="38100" algn="ctr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marL="273050" indent="-273050" algn="ctr">
              <a:lnSpc>
                <a:spcPct val="125000"/>
              </a:lnSpc>
              <a:buClr>
                <a:schemeClr val="tx1"/>
              </a:buClr>
            </a:pPr>
            <a:r>
              <a:rPr lang="ru-RU" sz="1600">
                <a:solidFill>
                  <a:schemeClr val="bg1"/>
                </a:solidFill>
              </a:rPr>
              <a:t>теннисные корты</a:t>
            </a:r>
          </a:p>
        </p:txBody>
      </p:sp>
      <p:sp>
        <p:nvSpPr>
          <p:cNvPr id="6153" name="AutoShape 16"/>
          <p:cNvSpPr>
            <a:spLocks noChangeArrowheads="1"/>
          </p:cNvSpPr>
          <p:nvPr/>
        </p:nvSpPr>
        <p:spPr bwMode="auto">
          <a:xfrm>
            <a:off x="7143750" y="1071563"/>
            <a:ext cx="1857375" cy="762000"/>
          </a:xfrm>
          <a:prstGeom prst="roundRect">
            <a:avLst>
              <a:gd name="adj" fmla="val 16667"/>
            </a:avLst>
          </a:prstGeom>
          <a:solidFill>
            <a:srgbClr val="006666">
              <a:alpha val="59999"/>
            </a:srgbClr>
          </a:solidFill>
          <a:ln w="38100" algn="ctr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marL="273050" indent="-273050" algn="ctr">
              <a:lnSpc>
                <a:spcPct val="125000"/>
              </a:lnSpc>
              <a:buClr>
                <a:schemeClr val="tx1"/>
              </a:buClr>
              <a:buSzPct val="75000"/>
            </a:pPr>
            <a:r>
              <a:rPr lang="ru-RU" sz="1600">
                <a:solidFill>
                  <a:schemeClr val="bg1"/>
                </a:solidFill>
              </a:rPr>
              <a:t>городок для автогонок</a:t>
            </a:r>
          </a:p>
        </p:txBody>
      </p:sp>
      <p:sp>
        <p:nvSpPr>
          <p:cNvPr id="6154" name="AutoShape 17"/>
          <p:cNvSpPr>
            <a:spLocks noChangeArrowheads="1"/>
          </p:cNvSpPr>
          <p:nvPr/>
        </p:nvSpPr>
        <p:spPr bwMode="auto">
          <a:xfrm>
            <a:off x="214313" y="990600"/>
            <a:ext cx="3200400" cy="838200"/>
          </a:xfrm>
          <a:prstGeom prst="roundRect">
            <a:avLst>
              <a:gd name="adj" fmla="val 16667"/>
            </a:avLst>
          </a:prstGeom>
          <a:solidFill>
            <a:srgbClr val="006666">
              <a:alpha val="59999"/>
            </a:srgbClr>
          </a:solidFill>
          <a:ln w="38100" algn="ctr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marL="273050" indent="-273050" algn="ctr"/>
            <a:r>
              <a:rPr lang="ru-RU" sz="1600">
                <a:solidFill>
                  <a:schemeClr val="bg1"/>
                </a:solidFill>
              </a:rPr>
              <a:t>киноконцертный комплекс,</a:t>
            </a:r>
          </a:p>
          <a:p>
            <a:pPr marL="273050" indent="-273050" algn="ctr"/>
            <a:r>
              <a:rPr lang="ru-RU" sz="1600">
                <a:solidFill>
                  <a:schemeClr val="bg1"/>
                </a:solidFill>
              </a:rPr>
              <a:t>открытые танцевальные площадки</a:t>
            </a:r>
          </a:p>
        </p:txBody>
      </p:sp>
      <p:sp>
        <p:nvSpPr>
          <p:cNvPr id="6155" name="AutoShape 17"/>
          <p:cNvSpPr>
            <a:spLocks noChangeArrowheads="1"/>
          </p:cNvSpPr>
          <p:nvPr/>
        </p:nvSpPr>
        <p:spPr bwMode="auto">
          <a:xfrm>
            <a:off x="0" y="2714625"/>
            <a:ext cx="2209800" cy="1571625"/>
          </a:xfrm>
          <a:prstGeom prst="roundRect">
            <a:avLst>
              <a:gd name="adj" fmla="val 16667"/>
            </a:avLst>
          </a:prstGeom>
          <a:solidFill>
            <a:srgbClr val="006666">
              <a:alpha val="59999"/>
            </a:srgbClr>
          </a:solidFill>
          <a:ln w="38100" algn="ctr">
            <a:solidFill>
              <a:schemeClr val="bg1"/>
            </a:solidFill>
            <a:miter lim="800000"/>
            <a:headEnd/>
            <a:tailEnd/>
          </a:ln>
        </p:spPr>
        <p:txBody>
          <a:bodyPr lIns="36000" rIns="36000"/>
          <a:lstStyle/>
          <a:p>
            <a:pPr marL="273050" indent="-273050" algn="ctr"/>
            <a:r>
              <a:rPr lang="ru-RU" sz="1600">
                <a:solidFill>
                  <a:schemeClr val="bg1"/>
                </a:solidFill>
              </a:rPr>
              <a:t>летние кинотеатры</a:t>
            </a:r>
          </a:p>
          <a:p>
            <a:pPr marL="273050" indent="-273050" algn="ctr"/>
            <a:r>
              <a:rPr lang="ru-RU" sz="1600">
                <a:solidFill>
                  <a:schemeClr val="bg1"/>
                </a:solidFill>
              </a:rPr>
              <a:t>культурно-развлекательные торговые, </a:t>
            </a:r>
            <a:br>
              <a:rPr lang="ru-RU" sz="1600">
                <a:solidFill>
                  <a:schemeClr val="bg1"/>
                </a:solidFill>
              </a:rPr>
            </a:br>
            <a:r>
              <a:rPr lang="ru-RU" sz="1600">
                <a:solidFill>
                  <a:schemeClr val="bg1"/>
                </a:solidFill>
              </a:rPr>
              <a:t>спортивные центры</a:t>
            </a:r>
            <a:endParaRPr lang="ru-RU" sz="16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8886825" y="6400800"/>
            <a:ext cx="257175" cy="457200"/>
          </a:xfrm>
        </p:spPr>
        <p:txBody>
          <a:bodyPr/>
          <a:lstStyle/>
          <a:p>
            <a:pPr>
              <a:defRPr/>
            </a:pPr>
            <a:fld id="{02BB02E8-CDAB-429F-A0FC-07438B20E526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animBg="1"/>
      <p:bldP spid="6149" grpId="0" animBg="1"/>
      <p:bldP spid="6150" grpId="0" animBg="1"/>
      <p:bldP spid="6151" grpId="0" animBg="1"/>
      <p:bldP spid="6152" grpId="0" animBg="1"/>
      <p:bldP spid="6153" grpId="0" animBg="1"/>
      <p:bldP spid="6154" grpId="0" animBg="1"/>
      <p:bldP spid="615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813"/>
            <a:ext cx="8572500" cy="63401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2">
                  <a:lumMod val="10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Федеральный закон от  29.12.2006 г. № 244 «О государственном регулировании деятельности по организации и проведению азартных игр Российской Федерации»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.</a:t>
            </a:r>
            <a:endParaRPr lang="ru-RU" dirty="0">
              <a:solidFill>
                <a:schemeClr val="bg2">
                  <a:lumMod val="10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2">
                  <a:lumMod val="10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Распоряжение  Правительства РФ от 09.02.2008 №155-р о создании игорной зоны «Сибирская монета» на территории Алтайского края.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2">
                  <a:lumMod val="10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Постановление Администрации Алтайского края от 09.09.2009  № 388                  «О государственном регулировании деятельности по организации и проведению азартных игр в игорной зоне «Сибирская монета» в Алтайском районе Алтайского края»: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	положение о передаче организаторам азартных игр, а также иным лицам в собственность или аренду земельных участков, расположенных в игорной зоне "Сибирская монета»;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	положение о выдаче, переоформлении и аннулировании разрешений на осуществление деятельности по организации и проведению азартных игр в игорной зоне "Сибирская монета».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dirty="0">
              <a:solidFill>
                <a:schemeClr val="bg2">
                  <a:lumMod val="10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u="sng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Орган управления игорной зоной «Сибирская монета» 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- </a:t>
            </a:r>
            <a:br>
              <a:rPr lang="ru-RU" b="1" dirty="0">
                <a:solidFill>
                  <a:schemeClr val="bg2">
                    <a:lumMod val="10000"/>
                  </a:schemeClr>
                </a:solidFill>
                <a:latin typeface="+mn-lt"/>
              </a:rPr>
            </a:br>
            <a:r>
              <a:rPr lang="ru-RU" b="1" dirty="0" smtClean="0"/>
              <a:t>Управление Алтайского края по развитию туристско-рекреационного и санаторно-курортного комплексов</a:t>
            </a:r>
            <a:endParaRPr lang="ru-RU" b="1" dirty="0">
              <a:solidFill>
                <a:schemeClr val="bg2">
                  <a:lumMod val="10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>
              <a:solidFill>
                <a:schemeClr val="bg2">
                  <a:lumMod val="10000"/>
                </a:schemeClr>
              </a:solidFill>
              <a:latin typeface="+mn-l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3B7D45-E4D4-497D-8444-FA9BE7083127}" type="slidenum">
              <a:rPr lang="ru-RU"/>
              <a:pPr>
                <a:defRPr/>
              </a:pPr>
              <a:t>8</a:t>
            </a:fld>
            <a:endParaRPr lang="ru-RU"/>
          </a:p>
        </p:txBody>
      </p:sp>
      <p:sp>
        <p:nvSpPr>
          <p:cNvPr id="19460" name="Прямоугольник 3"/>
          <p:cNvSpPr>
            <a:spLocks noChangeArrowheads="1"/>
          </p:cNvSpPr>
          <p:nvPr/>
        </p:nvSpPr>
        <p:spPr bwMode="auto">
          <a:xfrm>
            <a:off x="0" y="0"/>
            <a:ext cx="8643938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/>
              <a:t>Законодательство, регулирующее деятельность на территории игорной зоны «Сибирская монета»: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066800"/>
            <a:ext cx="8229600" cy="4572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500" dirty="0" smtClean="0"/>
              <a:t/>
            </a:r>
            <a:br>
              <a:rPr lang="ru-RU" sz="2500" dirty="0" smtClean="0"/>
            </a:br>
            <a:endParaRPr lang="ru-RU" sz="2500" dirty="0" smtClean="0"/>
          </a:p>
        </p:txBody>
      </p:sp>
      <p:sp>
        <p:nvSpPr>
          <p:cNvPr id="18438" name="Rectangle 5"/>
          <p:cNvSpPr>
            <a:spLocks noChangeArrowheads="1"/>
          </p:cNvSpPr>
          <p:nvPr/>
        </p:nvSpPr>
        <p:spPr bwMode="auto">
          <a:xfrm>
            <a:off x="0" y="1524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500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Игорная зона «Сибирская монета»</a:t>
            </a:r>
            <a:r>
              <a:rPr lang="ru-RU" sz="2500" b="1" i="1" dirty="0">
                <a:latin typeface="+mn-lt"/>
              </a:rPr>
              <a:t> </a:t>
            </a:r>
            <a:br>
              <a:rPr lang="ru-RU" sz="2500" b="1" i="1" dirty="0">
                <a:latin typeface="+mn-lt"/>
              </a:rPr>
            </a:br>
            <a:r>
              <a:rPr lang="ru-RU" b="1" i="1" dirty="0">
                <a:latin typeface="+mn-lt"/>
              </a:rPr>
              <a:t>Порядок взаимодействия с инвесторами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14282" y="2143116"/>
            <a:ext cx="1600200" cy="381000"/>
          </a:xfrm>
          <a:prstGeom prst="rect">
            <a:avLst/>
          </a:prstGeom>
          <a:noFill/>
          <a:ln>
            <a:solidFill>
              <a:srgbClr val="0099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Инвестор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667000" y="1223946"/>
            <a:ext cx="1600200" cy="1276360"/>
          </a:xfrm>
          <a:prstGeom prst="rect">
            <a:avLst/>
          </a:prstGeom>
          <a:noFill/>
          <a:ln>
            <a:solidFill>
              <a:srgbClr val="0099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Конкурс на  аренду земельного участка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5029200" y="1071546"/>
            <a:ext cx="2667000" cy="1600200"/>
          </a:xfrm>
          <a:prstGeom prst="rect">
            <a:avLst/>
          </a:prstGeom>
          <a:noFill/>
          <a:ln>
            <a:solidFill>
              <a:srgbClr val="0099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Заключение договора аренды земельного участка и договора инвестирования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2285984" y="3286124"/>
            <a:ext cx="2667000" cy="914400"/>
          </a:xfrm>
          <a:prstGeom prst="rect">
            <a:avLst/>
          </a:prstGeom>
          <a:noFill/>
          <a:ln>
            <a:solidFill>
              <a:srgbClr val="0099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Ввод объекта в эксплуатацию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1714480" y="4929198"/>
            <a:ext cx="2667000" cy="838200"/>
          </a:xfrm>
          <a:prstGeom prst="rect">
            <a:avLst/>
          </a:prstGeom>
          <a:noFill/>
          <a:ln>
            <a:solidFill>
              <a:srgbClr val="0099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Выкуп земельного  участка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5643570" y="3000372"/>
            <a:ext cx="2667000" cy="1143000"/>
          </a:xfrm>
          <a:prstGeom prst="rect">
            <a:avLst/>
          </a:prstGeom>
          <a:noFill/>
          <a:ln>
            <a:solidFill>
              <a:srgbClr val="0099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4E6D"/>
                </a:solidFill>
              </a:rPr>
              <a:t>Получение разрешения на строительство</a:t>
            </a:r>
          </a:p>
        </p:txBody>
      </p:sp>
      <p:sp>
        <p:nvSpPr>
          <p:cNvPr id="15" name="Стрелка вправо 14"/>
          <p:cNvSpPr/>
          <p:nvPr/>
        </p:nvSpPr>
        <p:spPr>
          <a:xfrm rot="19304948">
            <a:off x="1849438" y="1820863"/>
            <a:ext cx="731837" cy="457200"/>
          </a:xfrm>
          <a:prstGeom prst="rightArrow">
            <a:avLst/>
          </a:prstGeom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4419600" y="1909763"/>
            <a:ext cx="533400" cy="381000"/>
          </a:xfrm>
          <a:prstGeom prst="rightArrow">
            <a:avLst/>
          </a:prstGeom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Стрелка вправо 16"/>
          <p:cNvSpPr>
            <a:spLocks noChangeArrowheads="1"/>
          </p:cNvSpPr>
          <p:nvPr/>
        </p:nvSpPr>
        <p:spPr bwMode="auto">
          <a:xfrm rot="8151019">
            <a:off x="7696200" y="2443163"/>
            <a:ext cx="604838" cy="501650"/>
          </a:xfrm>
          <a:prstGeom prst="rightArrow">
            <a:avLst>
              <a:gd name="adj1" fmla="val 50000"/>
              <a:gd name="adj2" fmla="val 49997"/>
            </a:avLst>
          </a:prstGeom>
          <a:solidFill>
            <a:schemeClr val="accent1"/>
          </a:solidFill>
          <a:ln w="25400" algn="ctr">
            <a:solidFill>
              <a:srgbClr val="009900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8" name="Стрелка вправо 17"/>
          <p:cNvSpPr/>
          <p:nvPr/>
        </p:nvSpPr>
        <p:spPr>
          <a:xfrm rot="10800000">
            <a:off x="5016500" y="3448050"/>
            <a:ext cx="604838" cy="501650"/>
          </a:xfrm>
          <a:prstGeom prst="rightArrow">
            <a:avLst/>
          </a:prstGeom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 rot="16200000" flipH="1">
            <a:off x="2714626" y="4286250"/>
            <a:ext cx="571500" cy="428625"/>
          </a:xfrm>
          <a:prstGeom prst="rightArrow">
            <a:avLst/>
          </a:prstGeom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2" name="Рисунок 21" descr="icon3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" y="4643438"/>
            <a:ext cx="16002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contract2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45475" y="3000375"/>
            <a:ext cx="104140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53" name="Picture 25" descr="F:\Новая папка\page2a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3" y="857250"/>
            <a:ext cx="10668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0" name="Прямоугольник 23"/>
          <p:cNvSpPr>
            <a:spLocks noChangeArrowheads="1"/>
          </p:cNvSpPr>
          <p:nvPr/>
        </p:nvSpPr>
        <p:spPr bwMode="auto">
          <a:xfrm>
            <a:off x="0" y="6488113"/>
            <a:ext cx="32083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Сайт:</a:t>
            </a:r>
            <a:r>
              <a:rPr lang="ru-RU" u="sng">
                <a:solidFill>
                  <a:srgbClr val="0B539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u="sng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http://www.econom22.ru/</a:t>
            </a:r>
            <a:endParaRPr lang="ru-RU">
              <a:solidFill>
                <a:srgbClr val="0070C0"/>
              </a:solidFill>
            </a:endParaRPr>
          </a:p>
        </p:txBody>
      </p:sp>
      <p:sp>
        <p:nvSpPr>
          <p:cNvPr id="25" name="Номер слайда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0E9FD8-15C2-4146-AD43-9FBC65C0C1AF}" type="slidenum">
              <a:rPr lang="ru-RU"/>
              <a:pPr>
                <a:defRPr/>
              </a:pPr>
              <a:t>9</a:t>
            </a:fld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4643438" y="4929198"/>
            <a:ext cx="2667000" cy="838200"/>
          </a:xfrm>
          <a:prstGeom prst="rect">
            <a:avLst/>
          </a:prstGeom>
          <a:noFill/>
          <a:ln>
            <a:solidFill>
              <a:srgbClr val="0099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Разрешение на осуществление игорной деятельности</a:t>
            </a:r>
          </a:p>
        </p:txBody>
      </p:sp>
      <p:sp>
        <p:nvSpPr>
          <p:cNvPr id="29" name="Стрелка вправо 28"/>
          <p:cNvSpPr/>
          <p:nvPr/>
        </p:nvSpPr>
        <p:spPr>
          <a:xfrm rot="16200000" flipH="1">
            <a:off x="4572001" y="4357687"/>
            <a:ext cx="571500" cy="428625"/>
          </a:xfrm>
          <a:prstGeom prst="rightArrow">
            <a:avLst/>
          </a:prstGeom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7" name="Рисунок 26" descr="image4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88" y="2571750"/>
            <a:ext cx="1828800" cy="174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Рисунок 27" descr="contract.jp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8097838" y="1000125"/>
            <a:ext cx="1046162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5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трелка вправо 28"/>
          <p:cNvSpPr/>
          <p:nvPr/>
        </p:nvSpPr>
        <p:spPr>
          <a:xfrm rot="5400000">
            <a:off x="-254050" y="1325564"/>
            <a:ext cx="5000661" cy="4063999"/>
          </a:xfrm>
          <a:prstGeom prst="rightArrow">
            <a:avLst/>
          </a:prstGeom>
          <a:solidFill>
            <a:srgbClr val="F2F2F2">
              <a:alpha val="50196"/>
            </a:srgb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18302-E238-480A-9CB9-16F5D85A1583}" type="slidenum">
              <a:rPr lang="ru-RU"/>
              <a:pPr>
                <a:defRPr/>
              </a:pPr>
              <a:t>10</a:t>
            </a:fld>
            <a:endParaRPr lang="ru-RU"/>
          </a:p>
        </p:txBody>
      </p:sp>
      <p:grpSp>
        <p:nvGrpSpPr>
          <p:cNvPr id="2" name="Группа 6"/>
          <p:cNvGrpSpPr/>
          <p:nvPr/>
        </p:nvGrpSpPr>
        <p:grpSpPr>
          <a:xfrm>
            <a:off x="214282" y="0"/>
            <a:ext cx="8929718" cy="857255"/>
            <a:chOff x="-15097" y="15626"/>
            <a:chExt cx="8301905" cy="857255"/>
          </a:xfrm>
          <a:solidFill>
            <a:schemeClr val="accent1">
              <a:lumMod val="25000"/>
              <a:alpha val="52157"/>
            </a:schemeClr>
          </a:solidFill>
          <a:scene3d>
            <a:camera prst="orthographicFront"/>
            <a:lightRig rig="chilly" dir="t"/>
          </a:scene3d>
        </p:grpSpPr>
        <p:sp>
          <p:nvSpPr>
            <p:cNvPr id="8" name="Прямоугольник 7"/>
            <p:cNvSpPr/>
            <p:nvPr/>
          </p:nvSpPr>
          <p:spPr>
            <a:xfrm>
              <a:off x="0" y="15626"/>
              <a:ext cx="8286808" cy="857255"/>
            </a:xfrm>
            <a:prstGeom prst="roundRect">
              <a:avLst/>
            </a:prstGeom>
            <a:solidFill>
              <a:schemeClr val="accent4">
                <a:lumMod val="50000"/>
              </a:schemeClr>
            </a:solidFill>
            <a:sp3d extrusionH="1700" prstMaterial="translucentPowder">
              <a:bevelT w="25400" h="6350" prst="softRound"/>
              <a:bevelB w="0" h="0" prst="convex"/>
            </a:sp3d>
          </p:spPr>
          <p:style>
            <a:lnRef idx="0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Прямоугольник 8"/>
            <p:cNvSpPr/>
            <p:nvPr/>
          </p:nvSpPr>
          <p:spPr>
            <a:xfrm>
              <a:off x="-15097" y="15626"/>
              <a:ext cx="8301905" cy="857255"/>
            </a:xfrm>
            <a:prstGeom prst="roundRect">
              <a:avLst/>
            </a:prstGeom>
            <a:no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2">
                <a:hueOff val="0"/>
                <a:satOff val="0"/>
                <a:lumOff val="0"/>
                <a:alphaOff val="0"/>
              </a:schemeClr>
            </a:fontRef>
          </p:style>
          <p:txBody>
            <a:bodyPr lIns="68580" tIns="68580" rIns="68580" bIns="68580" spcCol="1270" anchor="ctr"/>
            <a:lstStyle/>
            <a:p>
              <a:pPr algn="ctr" defTabSz="8001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Порядок получения разрешения на ведение игорной деятельности на территории игорной зоны «Сибирская монета»</a:t>
              </a:r>
              <a:endParaRPr lang="ru-RU" sz="2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Группа 15"/>
          <p:cNvGrpSpPr/>
          <p:nvPr/>
        </p:nvGrpSpPr>
        <p:grpSpPr>
          <a:xfrm>
            <a:off x="857224" y="2571744"/>
            <a:ext cx="2736000" cy="1080000"/>
            <a:chOff x="72" y="687846"/>
            <a:chExt cx="2847129" cy="1232025"/>
          </a:xfrm>
          <a:solidFill>
            <a:schemeClr val="accent1">
              <a:lumMod val="50000"/>
            </a:schemeClr>
          </a:solidFill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72" y="687846"/>
              <a:ext cx="2847129" cy="1232025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Скругленный прямоугольник 4"/>
            <p:cNvSpPr/>
            <p:nvPr/>
          </p:nvSpPr>
          <p:spPr>
            <a:xfrm>
              <a:off x="148751" y="687846"/>
              <a:ext cx="2588043" cy="122240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76200" rIns="0" bIns="76200" spcCol="1270" anchor="ctr"/>
            <a:lstStyle/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600" dirty="0"/>
                <a:t>2.Заключение договора аренды и соглашения о реализации </a:t>
              </a:r>
              <a:r>
                <a:rPr lang="ru-RU" sz="1600" dirty="0" err="1"/>
                <a:t>инвестпроекта</a:t>
              </a:r>
              <a:endParaRPr lang="ru-RU" sz="1600" dirty="0"/>
            </a:p>
          </p:txBody>
        </p:sp>
      </p:grpSp>
      <p:sp>
        <p:nvSpPr>
          <p:cNvPr id="11" name="Скругленный прямоугольник 10"/>
          <p:cNvSpPr/>
          <p:nvPr/>
        </p:nvSpPr>
        <p:spPr>
          <a:xfrm>
            <a:off x="714348" y="5873222"/>
            <a:ext cx="7358114" cy="929616"/>
          </a:xfrm>
          <a:prstGeom prst="roundRect">
            <a:avLst/>
          </a:prstGeom>
          <a:solidFill>
            <a:srgbClr val="2FB19B"/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defTabSz="8001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+mn-lt"/>
              </a:rPr>
              <a:t>Выдача разрешения на осуществление деятельности по организации и проведению азартных игр в игорной зоне «Сибирская монета»</a:t>
            </a:r>
          </a:p>
        </p:txBody>
      </p:sp>
      <p:grpSp>
        <p:nvGrpSpPr>
          <p:cNvPr id="4" name="Группа 18"/>
          <p:cNvGrpSpPr/>
          <p:nvPr/>
        </p:nvGrpSpPr>
        <p:grpSpPr>
          <a:xfrm>
            <a:off x="785786" y="4071942"/>
            <a:ext cx="2736000" cy="1080000"/>
            <a:chOff x="-2847605" y="2761859"/>
            <a:chExt cx="2928958" cy="1625600"/>
          </a:xfrm>
          <a:solidFill>
            <a:schemeClr val="accent1">
              <a:lumMod val="50000"/>
            </a:schemeClr>
          </a:solidFill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-2847605" y="2761859"/>
              <a:ext cx="2928958" cy="1625600"/>
            </a:xfrm>
            <a:prstGeom prst="round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Скругленный прямоугольник 4"/>
            <p:cNvSpPr/>
            <p:nvPr/>
          </p:nvSpPr>
          <p:spPr>
            <a:xfrm>
              <a:off x="-2603525" y="2957190"/>
              <a:ext cx="2357454" cy="1074320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163830" rIns="0" bIns="163830" spcCol="1270" anchor="ctr"/>
            <a:lstStyle/>
            <a:p>
              <a:pPr algn="ctr" defTabSz="19113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600" dirty="0"/>
                <a:t>3.Ввод объекта в эксплуатацию</a:t>
              </a:r>
            </a:p>
          </p:txBody>
        </p:sp>
      </p:grpSp>
      <p:sp>
        <p:nvSpPr>
          <p:cNvPr id="31" name="Стрелка вправо 30"/>
          <p:cNvSpPr/>
          <p:nvPr/>
        </p:nvSpPr>
        <p:spPr>
          <a:xfrm rot="5400000">
            <a:off x="3817917" y="1325564"/>
            <a:ext cx="5000661" cy="4063999"/>
          </a:xfrm>
          <a:prstGeom prst="rightArrow">
            <a:avLst/>
          </a:prstGeom>
          <a:solidFill>
            <a:srgbClr val="F2F2F2">
              <a:alpha val="50196"/>
            </a:srgb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5" name="Группа 32"/>
          <p:cNvGrpSpPr/>
          <p:nvPr/>
        </p:nvGrpSpPr>
        <p:grpSpPr>
          <a:xfrm>
            <a:off x="857224" y="1071546"/>
            <a:ext cx="2736000" cy="1080000"/>
            <a:chOff x="206573" y="1219199"/>
            <a:chExt cx="1828800" cy="1625600"/>
          </a:xfrm>
          <a:solidFill>
            <a:schemeClr val="accent1">
              <a:lumMod val="50000"/>
            </a:schemeClr>
          </a:solidFill>
        </p:grpSpPr>
        <p:sp>
          <p:nvSpPr>
            <p:cNvPr id="34" name="Скругленный прямоугольник 33"/>
            <p:cNvSpPr/>
            <p:nvPr/>
          </p:nvSpPr>
          <p:spPr>
            <a:xfrm>
              <a:off x="206573" y="1219199"/>
              <a:ext cx="1828800" cy="1625600"/>
            </a:xfrm>
            <a:prstGeom prst="round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6" name="Скругленный прямоугольник 4"/>
            <p:cNvSpPr/>
            <p:nvPr/>
          </p:nvSpPr>
          <p:spPr>
            <a:xfrm>
              <a:off x="285928" y="1298554"/>
              <a:ext cx="1670090" cy="146689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60960" rIns="0" bIns="60960" spcCol="1270" anchor="ctr"/>
            <a:lstStyle/>
            <a:p>
              <a:pPr algn="ctr" defTabSz="7112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600" dirty="0"/>
                <a:t>1.Участие в конкурсе на право аренды земельного участка</a:t>
              </a:r>
            </a:p>
          </p:txBody>
        </p:sp>
      </p:grpSp>
      <p:grpSp>
        <p:nvGrpSpPr>
          <p:cNvPr id="6" name="Группа 12"/>
          <p:cNvGrpSpPr/>
          <p:nvPr/>
        </p:nvGrpSpPr>
        <p:grpSpPr>
          <a:xfrm>
            <a:off x="4929190" y="1643050"/>
            <a:ext cx="2714644" cy="1500198"/>
            <a:chOff x="206573" y="1219199"/>
            <a:chExt cx="1828800" cy="1625600"/>
          </a:xfrm>
          <a:solidFill>
            <a:schemeClr val="accent1">
              <a:lumMod val="50000"/>
            </a:schemeClr>
          </a:solidFill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206573" y="1219199"/>
              <a:ext cx="1828800" cy="1625600"/>
            </a:xfrm>
            <a:prstGeom prst="round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Скругленный прямоугольник 4"/>
            <p:cNvSpPr/>
            <p:nvPr/>
          </p:nvSpPr>
          <p:spPr>
            <a:xfrm>
              <a:off x="285928" y="1298554"/>
              <a:ext cx="1670090" cy="1466890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60960" rIns="0" bIns="6096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/>
                <a:t>Заключение договора аренды помещения с компанией, построившей игорное заведение   в «Сибирской монете»</a:t>
              </a:r>
            </a:p>
          </p:txBody>
        </p:sp>
      </p:grp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8620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5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Реализуемые инвестиционные проекты в игорной зоне «Сибирская монета»</a:t>
            </a:r>
          </a:p>
        </p:txBody>
      </p:sp>
      <p:pic>
        <p:nvPicPr>
          <p:cNvPr id="1026" name="Picture 2" descr="H:\Partner\Игорная зона\И Н В Е С Т О Р Ы\АЛТИ\НОВЫЙ проект\казиМН61.bmp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165475"/>
            <a:ext cx="9144000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143504" y="714356"/>
            <a:ext cx="3824681" cy="207170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9" name="Полилиния 8"/>
          <p:cNvSpPr/>
          <p:nvPr/>
        </p:nvSpPr>
        <p:spPr>
          <a:xfrm>
            <a:off x="8583613" y="1928813"/>
            <a:ext cx="346075" cy="357187"/>
          </a:xfrm>
          <a:custGeom>
            <a:avLst/>
            <a:gdLst>
              <a:gd name="connsiteX0" fmla="*/ 110359 w 346842"/>
              <a:gd name="connsiteY0" fmla="*/ 31531 h 441434"/>
              <a:gd name="connsiteX1" fmla="*/ 15766 w 346842"/>
              <a:gd name="connsiteY1" fmla="*/ 110359 h 441434"/>
              <a:gd name="connsiteX2" fmla="*/ 0 w 346842"/>
              <a:gd name="connsiteY2" fmla="*/ 299545 h 441434"/>
              <a:gd name="connsiteX3" fmla="*/ 141890 w 346842"/>
              <a:gd name="connsiteY3" fmla="*/ 394138 h 441434"/>
              <a:gd name="connsiteX4" fmla="*/ 346842 w 346842"/>
              <a:gd name="connsiteY4" fmla="*/ 441434 h 441434"/>
              <a:gd name="connsiteX5" fmla="*/ 331076 w 346842"/>
              <a:gd name="connsiteY5" fmla="*/ 346841 h 441434"/>
              <a:gd name="connsiteX6" fmla="*/ 331076 w 346842"/>
              <a:gd name="connsiteY6" fmla="*/ 157655 h 441434"/>
              <a:gd name="connsiteX7" fmla="*/ 346842 w 346842"/>
              <a:gd name="connsiteY7" fmla="*/ 78828 h 441434"/>
              <a:gd name="connsiteX8" fmla="*/ 157655 w 346842"/>
              <a:gd name="connsiteY8" fmla="*/ 0 h 441434"/>
              <a:gd name="connsiteX9" fmla="*/ 110359 w 346842"/>
              <a:gd name="connsiteY9" fmla="*/ 31531 h 441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842" h="441434">
                <a:moveTo>
                  <a:pt x="110359" y="31531"/>
                </a:moveTo>
                <a:lnTo>
                  <a:pt x="15766" y="110359"/>
                </a:lnTo>
                <a:lnTo>
                  <a:pt x="0" y="299545"/>
                </a:lnTo>
                <a:lnTo>
                  <a:pt x="141890" y="394138"/>
                </a:lnTo>
                <a:lnTo>
                  <a:pt x="346842" y="441434"/>
                </a:lnTo>
                <a:lnTo>
                  <a:pt x="331076" y="346841"/>
                </a:lnTo>
                <a:lnTo>
                  <a:pt x="331076" y="157655"/>
                </a:lnTo>
                <a:lnTo>
                  <a:pt x="346842" y="78828"/>
                </a:lnTo>
                <a:lnTo>
                  <a:pt x="157655" y="0"/>
                </a:lnTo>
                <a:lnTo>
                  <a:pt x="110359" y="31531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рямоугольная выноска 9"/>
          <p:cNvSpPr/>
          <p:nvPr/>
        </p:nvSpPr>
        <p:spPr>
          <a:xfrm>
            <a:off x="6500826" y="3643314"/>
            <a:ext cx="2357454" cy="1000132"/>
          </a:xfrm>
          <a:prstGeom prst="wedgeRectCallout">
            <a:avLst>
              <a:gd name="adj1" fmla="val 43368"/>
              <a:gd name="adj2" fmla="val -197596"/>
            </a:avLst>
          </a:prstGeom>
          <a:solidFill>
            <a:schemeClr val="accent1">
              <a:alpha val="7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Переданы  в аренду 2 земельных участка</a:t>
            </a:r>
          </a:p>
        </p:txBody>
      </p:sp>
      <p:sp>
        <p:nvSpPr>
          <p:cNvPr id="11" name="Прямоугольник 15"/>
          <p:cNvSpPr>
            <a:spLocks noChangeArrowheads="1"/>
          </p:cNvSpPr>
          <p:nvPr/>
        </p:nvSpPr>
        <p:spPr bwMode="auto">
          <a:xfrm>
            <a:off x="0" y="1000125"/>
            <a:ext cx="5643563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Строительство двух гостиничных комплексов****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с казино на 100 мест размещения каждый и гостиниц бизнес класса ****-*****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Проект первого комплекса включает: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игровую зону и зал игровых автоматов;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оздоровительный комплекс с тренажерным залом, сауной, бассейном;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зал активного отдыха с боулингом и бильярдом;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гостиницу;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зону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фуд-корта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(рестораны, бары,       кафе).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34" name="Номер слайда 1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CA9DDE-8F6E-49A3-90CA-6983AE3B5BB4}" type="slidenum">
              <a:rPr lang="ru-RU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59D536-EE04-439D-A8F3-970AAFBC0D47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pic>
        <p:nvPicPr>
          <p:cNvPr id="8" name="Picture 11" descr="Рисунок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32" y="-24"/>
            <a:ext cx="9144032" cy="6858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428728" y="2428868"/>
            <a:ext cx="600754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4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tantia" pitchFamily="18" charset="0"/>
              </a:rPr>
              <a:t>Спасибо за внимание</a:t>
            </a:r>
            <a:r>
              <a:rPr lang="ru-RU" sz="44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tantia" pitchFamily="18" charset="0"/>
              </a:rPr>
              <a:t>!</a:t>
            </a:r>
            <a:endParaRPr lang="ru-RU" sz="4400" dirty="0">
              <a:solidFill>
                <a:schemeClr val="accent5">
                  <a:lumMod val="20000"/>
                  <a:lumOff val="80000"/>
                </a:schemeClr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Другая 4">
      <a:dk1>
        <a:sysClr val="windowText" lastClr="000000"/>
      </a:dk1>
      <a:lt1>
        <a:sysClr val="window" lastClr="FFFFFF"/>
      </a:lt1>
      <a:dk2>
        <a:srgbClr val="006600"/>
      </a:dk2>
      <a:lt2>
        <a:srgbClr val="ADFFAD"/>
      </a:lt2>
      <a:accent1>
        <a:srgbClr val="CEF2EC"/>
      </a:accent1>
      <a:accent2>
        <a:srgbClr val="3ECCB4"/>
      </a:accent2>
      <a:accent3>
        <a:srgbClr val="00D600"/>
      </a:accent3>
      <a:accent4>
        <a:srgbClr val="10CF9B"/>
      </a:accent4>
      <a:accent5>
        <a:srgbClr val="7CCA62"/>
      </a:accent5>
      <a:accent6>
        <a:srgbClr val="A5C249"/>
      </a:accent6>
      <a:hlink>
        <a:srgbClr val="FFFF00"/>
      </a:hlink>
      <a:folHlink>
        <a:srgbClr val="85DFD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2910</TotalTime>
  <Words>773</Words>
  <Application>Microsoft Office PowerPoint</Application>
  <PresentationFormat>Экран (4:3)</PresentationFormat>
  <Paragraphs>122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Техническая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 </vt:lpstr>
      <vt:lpstr>Слайд 10</vt:lpstr>
      <vt:lpstr>Слайд 11</vt:lpstr>
      <vt:lpstr>Слайд 12</vt:lpstr>
    </vt:vector>
  </TitlesOfParts>
  <Company>Главэкономики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kislicina</dc:creator>
  <cp:lastModifiedBy>tribunskiy</cp:lastModifiedBy>
  <cp:revision>318</cp:revision>
  <dcterms:created xsi:type="dcterms:W3CDTF">2010-10-25T04:55:43Z</dcterms:created>
  <dcterms:modified xsi:type="dcterms:W3CDTF">2011-02-14T11:00:33Z</dcterms:modified>
</cp:coreProperties>
</file>