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66" r:id="rId3"/>
    <p:sldId id="264" r:id="rId4"/>
    <p:sldId id="265" r:id="rId5"/>
    <p:sldId id="261" r:id="rId6"/>
    <p:sldId id="258" r:id="rId7"/>
    <p:sldId id="259" r:id="rId8"/>
    <p:sldId id="260" r:id="rId9"/>
    <p:sldId id="26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23.05.2011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23.05.2011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23.05.2011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23.05.2011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23.05.2011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23.05.2011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23.05.2011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23.05.2011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23.05.2011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23.05.2011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23.05.2011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23.05.2011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empstroy.ru/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Plehov@tempstroy.ru" TargetMode="External"/><Relationship Id="rId2" Type="http://schemas.openxmlformats.org/officeDocument/2006/relationships/hyperlink" Target="http://www.zakaz-rabot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yuzhaninova@tempstroy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07704" y="359898"/>
            <a:ext cx="6931496" cy="1472184"/>
          </a:xfrm>
        </p:spPr>
        <p:txBody>
          <a:bodyPr/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Портал 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Zakaz-Rabot.ru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39752" y="2564904"/>
            <a:ext cx="5616624" cy="1578476"/>
          </a:xfrm>
        </p:spPr>
        <p:txBody>
          <a:bodyPr>
            <a:normAutofit/>
          </a:bodyPr>
          <a:lstStyle/>
          <a:p>
            <a:r>
              <a:rPr lang="ru-RU" b="1" dirty="0" smtClean="0"/>
              <a:t>полезный ресурс  для  всех,  </a:t>
            </a:r>
          </a:p>
          <a:p>
            <a:r>
              <a:rPr lang="ru-RU" b="1" dirty="0" smtClean="0"/>
              <a:t>кто занят  благоустройством   </a:t>
            </a:r>
          </a:p>
          <a:p>
            <a:r>
              <a:rPr lang="ru-RU" b="1" dirty="0" smtClean="0"/>
              <a:t>дома,  офиса,  дачи</a:t>
            </a:r>
            <a:r>
              <a:rPr lang="ru-RU" b="1" dirty="0"/>
              <a:t>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60232" y="5589240"/>
            <a:ext cx="2009775" cy="838200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0100" y="11967"/>
            <a:ext cx="8085377" cy="6774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033738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История</a:t>
            </a:r>
            <a:endParaRPr lang="ru-RU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>
              <a:buNone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b="1" dirty="0" err="1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Zakaz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Rabot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ru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>
                <a:latin typeface="Arial" pitchFamily="34" charset="0"/>
                <a:cs typeface="Arial" pitchFamily="34" charset="0"/>
              </a:rPr>
              <a:t>-  первый в России опыт реализации  инновационного</a:t>
            </a:r>
          </a:p>
          <a:p>
            <a:pPr>
              <a:buNone/>
            </a:pPr>
            <a:r>
              <a:rPr lang="ru-RU" dirty="0">
                <a:latin typeface="Arial" pitchFamily="34" charset="0"/>
                <a:cs typeface="Arial" pitchFamily="34" charset="0"/>
              </a:rPr>
              <a:t>социального проекта.  Главная цель  которого  - </a:t>
            </a:r>
            <a:r>
              <a:rPr lang="ru-RU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dirty="0">
                <a:latin typeface="Arial" pitchFamily="34" charset="0"/>
                <a:cs typeface="Arial" pitchFamily="34" charset="0"/>
              </a:rPr>
              <a:t>обеспечение качественно </a:t>
            </a:r>
          </a:p>
          <a:p>
            <a:pPr>
              <a:buNone/>
            </a:pPr>
            <a:r>
              <a:rPr lang="ru-RU" dirty="0">
                <a:latin typeface="Arial" pitchFamily="34" charset="0"/>
                <a:cs typeface="Arial" pitchFamily="34" charset="0"/>
              </a:rPr>
              <a:t>выполненных бытовых услуг  частным Заказчикам на основе партнерства со </a:t>
            </a:r>
          </a:p>
          <a:p>
            <a:pPr>
              <a:buNone/>
            </a:pPr>
            <a:r>
              <a:rPr lang="ru-RU" dirty="0">
                <a:latin typeface="Arial" pitchFamily="34" charset="0"/>
                <a:cs typeface="Arial" pitchFamily="34" charset="0"/>
              </a:rPr>
              <a:t>всеми участниками  процесса. 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Проект 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Zakaz-Rabot.ru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создан в конце 2008 года. </a:t>
            </a:r>
          </a:p>
          <a:p>
            <a:pPr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Мы создали  - новый российский «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green field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»  - индивидуальный </a:t>
            </a:r>
          </a:p>
          <a:p>
            <a:pPr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подбор  частных мастеров для  оказание бытовых услуг с</a:t>
            </a:r>
            <a:endParaRPr lang="ru-RU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использованием Интернет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технологий. 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dirty="0">
                <a:latin typeface="Arial" pitchFamily="34" charset="0"/>
                <a:cs typeface="Arial" pitchFamily="34" charset="0"/>
              </a:rPr>
              <a:t>Принципиальное отличие  проекта в том, что центром внимания на нашем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ресурсе </a:t>
            </a:r>
            <a:r>
              <a:rPr lang="ru-RU" dirty="0">
                <a:latin typeface="Arial" pitchFamily="34" charset="0"/>
                <a:cs typeface="Arial" pitchFamily="34" charset="0"/>
              </a:rPr>
              <a:t>является  отдельный человек – мастер или заказчик</a:t>
            </a:r>
            <a:r>
              <a:rPr lang="en-US" dirty="0">
                <a:latin typeface="Arial" pitchFamily="34" charset="0"/>
                <a:cs typeface="Arial" pitchFamily="34" charset="0"/>
              </a:rPr>
              <a:t> - </a:t>
            </a:r>
            <a:r>
              <a:rPr lang="ru-RU" dirty="0">
                <a:latin typeface="Arial" pitchFamily="34" charset="0"/>
                <a:cs typeface="Arial" pitchFamily="34" charset="0"/>
              </a:rPr>
              <a:t>и его интересы по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обустройству</a:t>
            </a:r>
            <a:r>
              <a:rPr lang="ru-RU" dirty="0">
                <a:latin typeface="Arial" pitchFamily="34" charset="0"/>
                <a:cs typeface="Arial" pitchFamily="34" charset="0"/>
              </a:rPr>
              <a:t>, бытовому ремонту, улучшению жизни. 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88389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Специфика портала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 Внимание к потребностям, профессиональным и личным качествам Мастера,  в том числе – к отзывам его клиентов.</a:t>
            </a:r>
          </a:p>
          <a:p>
            <a:pPr marL="82296" indent="0">
              <a:buNone/>
            </a:pPr>
            <a:endParaRPr lang="ru-RU" dirty="0" smtClean="0"/>
          </a:p>
          <a:p>
            <a:r>
              <a:rPr lang="ru-RU" dirty="0" smtClean="0"/>
              <a:t>Продвижение надежных опытных мастеров. Мастера на портале имеют свои личные сайты, пишут блоги, делятся советами и опытом. В том числе – по применению материалов, инструментов. </a:t>
            </a:r>
          </a:p>
          <a:p>
            <a:pPr marL="82296" indent="0">
              <a:buNone/>
            </a:pPr>
            <a:endParaRPr lang="ru-RU" dirty="0" smtClean="0"/>
          </a:p>
          <a:p>
            <a:r>
              <a:rPr lang="ru-RU" dirty="0" smtClean="0"/>
              <a:t>Популяризация  </a:t>
            </a:r>
            <a:r>
              <a:rPr lang="ru-RU" dirty="0"/>
              <a:t>созидательной активности  населения – обустройству быта, дома и т.д.</a:t>
            </a:r>
          </a:p>
          <a:p>
            <a:pPr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476334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О нас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Сейчас  на портале 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Zakaz-Rabot.ru</a:t>
            </a: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зарегистрировано </a:t>
            </a:r>
          </a:p>
          <a:p>
            <a:pPr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5000 мастеров и 1700 заказчиков.   </a:t>
            </a:r>
          </a:p>
          <a:p>
            <a:pPr>
              <a:buNone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Средняя посещаемость ресурса в  месяц –  более </a:t>
            </a:r>
          </a:p>
          <a:p>
            <a:pPr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60000 человек.  </a:t>
            </a:r>
          </a:p>
          <a:p>
            <a:pPr>
              <a:buNone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География – Россия, Украина,  Белоруссия.</a:t>
            </a:r>
          </a:p>
          <a:p>
            <a:pPr>
              <a:buNone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60% посетителей ресурса обладают высшим </a:t>
            </a:r>
          </a:p>
          <a:p>
            <a:pPr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образованием. </a:t>
            </a:r>
          </a:p>
          <a:p>
            <a:pPr>
              <a:buNone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100% посетителей занимаются обустройством дома, </a:t>
            </a:r>
          </a:p>
          <a:p>
            <a:pPr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офиса или дачи в качестве Заказчика работ  или </a:t>
            </a:r>
          </a:p>
          <a:p>
            <a:pPr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Мастера-Исполнителя работ.   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000100" y="285728"/>
            <a:ext cx="7626375" cy="633413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Философия портала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2975" y="1357313"/>
            <a:ext cx="7586687" cy="5089525"/>
          </a:xfrm>
        </p:spPr>
        <p:txBody>
          <a:bodyPr rtlCol="0">
            <a:normAutofit fontScale="92500" lnSpcReduction="10000"/>
          </a:bodyPr>
          <a:lstStyle/>
          <a:p>
            <a:pPr lvl="0">
              <a:buClr>
                <a:schemeClr val="accent3"/>
              </a:buClr>
              <a:buNone/>
              <a:defRPr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Портал  </a:t>
            </a:r>
            <a:r>
              <a:rPr lang="en-US" sz="1800" b="1" dirty="0" err="1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Zakaz</a:t>
            </a: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sz="1800" b="1" dirty="0" err="1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Rabot</a:t>
            </a: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en-US" sz="1800" b="1" dirty="0" err="1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ru</a:t>
            </a: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формирует в обществе цивилизованную </a:t>
            </a: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lvl="0">
              <a:buClr>
                <a:schemeClr val="accent3"/>
              </a:buClr>
              <a:buNone/>
              <a:defRPr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культуру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оказания и потребления  бытовых услуг.</a:t>
            </a:r>
          </a:p>
          <a:p>
            <a:pPr lvl="0">
              <a:buClr>
                <a:schemeClr val="accent3"/>
              </a:buClr>
              <a:buNone/>
              <a:defRPr/>
            </a:pP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 lvl="0">
              <a:buClr>
                <a:schemeClr val="accent3"/>
              </a:buClr>
              <a:buNone/>
              <a:defRPr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Мы используем современные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интернет-технологии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,  которые </a:t>
            </a:r>
          </a:p>
          <a:p>
            <a:pPr lvl="0">
              <a:buClr>
                <a:schemeClr val="accent3"/>
              </a:buClr>
              <a:buNone/>
              <a:defRPr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существенно экономят время при поиске Мастера для решения  любой </a:t>
            </a:r>
          </a:p>
          <a:p>
            <a:pPr lvl="0">
              <a:buClr>
                <a:schemeClr val="accent3"/>
              </a:buClr>
              <a:buNone/>
              <a:defRPr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бытовой проблемы.</a:t>
            </a:r>
          </a:p>
          <a:p>
            <a:pPr lvl="0">
              <a:buClr>
                <a:schemeClr val="accent3"/>
              </a:buClr>
              <a:buNone/>
              <a:defRPr/>
            </a:pP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 lvl="0">
              <a:buClr>
                <a:schemeClr val="accent3"/>
              </a:buClr>
              <a:buNone/>
              <a:defRPr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Мы ввели  кастинг  (тендерный отбор)  Мастеров.  Любой Заказчик </a:t>
            </a: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lvl="0">
              <a:buClr>
                <a:schemeClr val="accent3"/>
              </a:buClr>
              <a:buNone/>
              <a:defRPr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может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сравнить 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Мастеров,  выбирать их,  общаться с ними, </a:t>
            </a: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lvl="0">
              <a:buClr>
                <a:schemeClr val="accent3"/>
              </a:buClr>
              <a:buNone/>
              <a:defRPr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торговаться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, запрашивать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дополнительную информацию, обсуждать </a:t>
            </a: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lvl="0">
              <a:buClr>
                <a:schemeClr val="accent3"/>
              </a:buClr>
              <a:buNone/>
              <a:defRPr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детали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проекта,  не покидая 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дома или офиса.</a:t>
            </a:r>
          </a:p>
          <a:p>
            <a:pPr lvl="0">
              <a:buClr>
                <a:schemeClr val="accent3"/>
              </a:buClr>
              <a:buNone/>
              <a:defRPr/>
            </a:pP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 lvl="0">
              <a:buClr>
                <a:schemeClr val="accent3"/>
              </a:buClr>
              <a:buNone/>
              <a:defRPr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Мы  стремимся к прозрачности и понятности деловых отношений.  </a:t>
            </a:r>
          </a:p>
          <a:p>
            <a:pPr lvl="0">
              <a:buClr>
                <a:schemeClr val="accent3"/>
              </a:buClr>
              <a:buNone/>
              <a:defRPr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Многие из Мастеров, зарегистрированных на портале,   проверены и </a:t>
            </a:r>
          </a:p>
          <a:p>
            <a:pPr lvl="0">
              <a:buClr>
                <a:schemeClr val="accent3"/>
              </a:buClr>
              <a:buNone/>
              <a:defRPr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верифицированы, у большинства есть отзывы предыдущих Заказчиков, </a:t>
            </a:r>
          </a:p>
          <a:p>
            <a:pPr lvl="0">
              <a:buClr>
                <a:schemeClr val="accent3"/>
              </a:buClr>
              <a:buNone/>
              <a:defRPr/>
            </a:pP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портфолио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работ.  </a:t>
            </a:r>
          </a:p>
          <a:p>
            <a:pPr fontAlgn="auto">
              <a:spcAft>
                <a:spcPts val="0"/>
              </a:spcAft>
              <a:buClr>
                <a:schemeClr val="accent3"/>
              </a:buClr>
              <a:buNone/>
              <a:defRPr/>
            </a:pPr>
            <a:endParaRPr lang="ru-RU" sz="1600" dirty="0" smtClean="0">
              <a:cs typeface="Arial" pitchFamily="34" charset="0"/>
            </a:endParaRPr>
          </a:p>
          <a:p>
            <a:pPr fontAlgn="auto">
              <a:spcAft>
                <a:spcPts val="0"/>
              </a:spcAft>
              <a:buClr>
                <a:schemeClr val="accent3"/>
              </a:buClr>
              <a:defRPr/>
            </a:pPr>
            <a:endParaRPr lang="ru-RU" sz="1600" dirty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ПРИНЦИПЫ РАБОТЫ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214422"/>
            <a:ext cx="7615262" cy="5500703"/>
          </a:xfrm>
        </p:spPr>
        <p:txBody>
          <a:bodyPr rtlCol="0">
            <a:normAutofit/>
          </a:bodyPr>
          <a:lstStyle/>
          <a:p>
            <a:pPr lvl="0">
              <a:buNone/>
              <a:defRPr/>
            </a:pPr>
            <a:endParaRPr lang="ru-RU" dirty="0" smtClean="0"/>
          </a:p>
          <a:p>
            <a:pPr fontAlgn="auto">
              <a:spcAft>
                <a:spcPts val="0"/>
              </a:spcAft>
              <a:buNone/>
              <a:defRPr/>
            </a:pPr>
            <a:endParaRPr lang="ru-RU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1142976" y="1228399"/>
            <a:ext cx="7786742" cy="5401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5760" lvl="0" indent="-283464">
              <a:spcBef>
                <a:spcPts val="600"/>
              </a:spcBef>
              <a:buClr>
                <a:schemeClr val="accent1"/>
              </a:buClr>
              <a:buSzPct val="80000"/>
              <a:defRPr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365760" lvl="0" indent="-283464">
              <a:spcBef>
                <a:spcPts val="600"/>
              </a:spcBef>
              <a:buClr>
                <a:schemeClr val="accent1"/>
              </a:buClr>
              <a:buSzPct val="80000"/>
              <a:defRPr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Мы внедряем цивилизованный подход в  решении бытовых </a:t>
            </a:r>
          </a:p>
          <a:p>
            <a:pPr marL="365760" lvl="0" indent="-283464">
              <a:spcBef>
                <a:spcPts val="600"/>
              </a:spcBef>
              <a:buClr>
                <a:schemeClr val="accent1"/>
              </a:buClr>
              <a:buSzPct val="80000"/>
              <a:defRPr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проблем, формируем культуру  потребления, лояльную к 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365760" lvl="0" indent="-283464">
              <a:spcBef>
                <a:spcPts val="600"/>
              </a:spcBef>
              <a:buClr>
                <a:schemeClr val="accent1"/>
              </a:buClr>
              <a:buSzPct val="80000"/>
              <a:defRPr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интересам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Заказчикам и  ориентированную на 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365760" lvl="0" indent="-283464">
              <a:spcBef>
                <a:spcPts val="600"/>
              </a:spcBef>
              <a:buClr>
                <a:schemeClr val="accent1"/>
              </a:buClr>
              <a:buSzPct val="80000"/>
              <a:defRPr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добросовестных Мастеров. 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  <a:defRPr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  <a:defRPr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На портале 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Zakaz-Rabot.ru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запущен процесс   «фильтрации» 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  <a:defRPr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сообщества. Ненадежных исполнителей,   халтурщиков у нас 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  <a:defRPr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не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будет вообще. 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  <a:defRPr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  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  <a:defRPr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Надежным и проверенным Мастерам портал 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Zakaz-Rabot.ru</a:t>
            </a:r>
            <a:endParaRPr lang="ru-RU" sz="2000" b="1" dirty="0" smtClean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  <a:defRPr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помогает в продвижении в среде Интернет, на  телевидении , в 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  <a:defRPr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организует для них образовательные проекты, знакомит </a:t>
            </a:r>
            <a:r>
              <a:rPr lang="ru-RU" sz="2000" dirty="0" smtClean="0"/>
              <a:t>с 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  <a:defRPr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новыми технологиями, материалами, ресурсами. 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Содержимое 2"/>
          <p:cNvSpPr txBox="1">
            <a:spLocks/>
          </p:cNvSpPr>
          <p:nvPr/>
        </p:nvSpPr>
        <p:spPr>
          <a:xfrm>
            <a:off x="1071538" y="1600200"/>
            <a:ext cx="7615262" cy="5114925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Заголовок 1"/>
          <p:cNvSpPr txBox="1">
            <a:spLocks/>
          </p:cNvSpPr>
          <p:nvPr/>
        </p:nvSpPr>
        <p:spPr>
          <a:xfrm>
            <a:off x="1071538" y="285728"/>
            <a:ext cx="7498080" cy="857256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3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Наши партнеры</a:t>
            </a:r>
            <a:endParaRPr kumimoji="0" lang="ru-RU" sz="4300" b="1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42976" y="1571612"/>
            <a:ext cx="7858180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latin typeface="Arial" pitchFamily="34" charset="0"/>
                <a:cs typeface="Arial" pitchFamily="34" charset="0"/>
              </a:rPr>
              <a:t>Партнером портала 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Zakaz-Rabot.ru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является корпорация «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ТемпСтройСистема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» - один из лидеров в области гидроизоляции на объектах жилищного, индустриального, подземного и транспортного строительства в России  </a:t>
            </a:r>
            <a:r>
              <a:rPr lang="ru-RU" sz="2400" dirty="0" smtClean="0"/>
              <a:t>(</a:t>
            </a:r>
            <a:r>
              <a:rPr lang="en-US" sz="2400" dirty="0" smtClean="0">
                <a:hlinkClick r:id="rId2"/>
              </a:rPr>
              <a:t>www.tempstroy.ru</a:t>
            </a:r>
            <a:r>
              <a:rPr lang="en-US" sz="2400" dirty="0" smtClean="0"/>
              <a:t>)</a:t>
            </a:r>
          </a:p>
          <a:p>
            <a:pPr lvl="0"/>
            <a:endParaRPr lang="en-US" sz="2400" dirty="0" smtClean="0"/>
          </a:p>
          <a:p>
            <a:pPr lvl="0"/>
            <a:r>
              <a:rPr lang="ru-RU" sz="2400" dirty="0" smtClean="0"/>
              <a:t> 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Контакты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Москва, Университетский проспект, 5.</a:t>
            </a:r>
          </a:p>
          <a:p>
            <a:pPr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Тел. (495) 542 10 29,</a:t>
            </a:r>
          </a:p>
          <a:p>
            <a:pPr>
              <a:buNone/>
            </a:pPr>
            <a:r>
              <a:rPr lang="en-US" b="1" dirty="0" smtClean="0">
                <a:hlinkClick r:id="rId2"/>
              </a:rPr>
              <a:t>www.Zakaz-Rabot.ru</a:t>
            </a:r>
            <a:endParaRPr lang="ru-RU" b="1" dirty="0" smtClean="0"/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Руководитель проекта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– Дмитрий Плехов</a:t>
            </a:r>
            <a:r>
              <a:rPr lang="ru-RU" b="1" dirty="0" smtClean="0"/>
              <a:t>,  </a:t>
            </a:r>
            <a:r>
              <a:rPr lang="en-US" b="1" dirty="0" smtClean="0">
                <a:hlinkClick r:id="rId3"/>
              </a:rPr>
              <a:t>Plehov@tempstroy.ru</a:t>
            </a:r>
            <a:endParaRPr lang="ru-RU" b="1" dirty="0" smtClean="0"/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Специалист по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PR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– Лариса Южанинова, </a:t>
            </a:r>
            <a:r>
              <a:rPr lang="en-US" b="1" dirty="0" smtClean="0">
                <a:hlinkClick r:id="rId4"/>
              </a:rPr>
              <a:t>yuzhaninova@tempstroy.ru</a:t>
            </a:r>
            <a:endParaRPr lang="ru-RU" b="1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Приглашаем к партнерству.</a:t>
            </a:r>
            <a:r>
              <a:rPr lang="en-US" dirty="0" smtClean="0"/>
              <a:t> </a:t>
            </a:r>
            <a:r>
              <a:rPr lang="ru-RU" dirty="0" smtClean="0"/>
              <a:t>Вместе мы сделаем </a:t>
            </a:r>
            <a:endParaRPr lang="en-US" dirty="0" smtClean="0"/>
          </a:p>
          <a:p>
            <a:pPr>
              <a:buNone/>
            </a:pPr>
            <a:r>
              <a:rPr lang="ru-RU" dirty="0" smtClean="0"/>
              <a:t>рынок, на котором работаем, </a:t>
            </a:r>
            <a:r>
              <a:rPr lang="en-US" dirty="0" smtClean="0"/>
              <a:t> </a:t>
            </a:r>
            <a:r>
              <a:rPr lang="ru-RU" dirty="0" smtClean="0"/>
              <a:t>более </a:t>
            </a:r>
            <a:endParaRPr lang="en-US" dirty="0" smtClean="0"/>
          </a:p>
          <a:p>
            <a:pPr>
              <a:buNone/>
            </a:pPr>
            <a:r>
              <a:rPr lang="ru-RU" dirty="0" smtClean="0"/>
              <a:t>цивилизованным и человечным.</a:t>
            </a:r>
            <a:r>
              <a:rPr lang="en-US" b="1" dirty="0" smtClean="0"/>
              <a:t> </a:t>
            </a:r>
            <a:endParaRPr lang="ru-RU" b="1" dirty="0" smtClean="0"/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172</TotalTime>
  <Words>504</Words>
  <Application>Microsoft Office PowerPoint</Application>
  <PresentationFormat>Экран (4:3)</PresentationFormat>
  <Paragraphs>88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Солнцестояние</vt:lpstr>
      <vt:lpstr>Портал Zakaz-Rabot.ru</vt:lpstr>
      <vt:lpstr>Слайд 2</vt:lpstr>
      <vt:lpstr>История</vt:lpstr>
      <vt:lpstr>Специфика портала</vt:lpstr>
      <vt:lpstr>О нас</vt:lpstr>
      <vt:lpstr>Философия портала </vt:lpstr>
      <vt:lpstr>ПРИНЦИПЫ РАБОТЫ </vt:lpstr>
      <vt:lpstr>Слайд 8</vt:lpstr>
      <vt:lpstr>Контакты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Портал Zakaz-Rabot.ru</dc:title>
  <cp:lastModifiedBy>yuzhaninova</cp:lastModifiedBy>
  <cp:revision>34</cp:revision>
  <dcterms:modified xsi:type="dcterms:W3CDTF">2011-05-23T12:17:09Z</dcterms:modified>
</cp:coreProperties>
</file>