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67" r:id="rId1"/>
  </p:sldMasterIdLst>
  <p:notesMasterIdLst>
    <p:notesMasterId r:id="rId11"/>
  </p:notesMasterIdLst>
  <p:handoutMasterIdLst>
    <p:handoutMasterId r:id="rId12"/>
  </p:handoutMasterIdLst>
  <p:sldIdLst>
    <p:sldId id="334" r:id="rId2"/>
    <p:sldId id="384" r:id="rId3"/>
    <p:sldId id="380" r:id="rId4"/>
    <p:sldId id="382" r:id="rId5"/>
    <p:sldId id="385" r:id="rId6"/>
    <p:sldId id="383" r:id="rId7"/>
    <p:sldId id="387" r:id="rId8"/>
    <p:sldId id="378" r:id="rId9"/>
    <p:sldId id="386" r:id="rId10"/>
  </p:sldIdLst>
  <p:sldSz cx="9144000" cy="6858000" type="screen4x3"/>
  <p:notesSz cx="6805613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fficinaSansCTT"/>
        <a:ea typeface="+mn-ea"/>
        <a:cs typeface="Microsoft Sans Serif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99"/>
    <a:srgbClr val="7AB800"/>
    <a:srgbClr val="37424A"/>
    <a:srgbClr val="FFFF00"/>
    <a:srgbClr val="66FFFF"/>
    <a:srgbClr val="3333FF"/>
    <a:srgbClr val="3742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09" autoAdjust="0"/>
    <p:restoredTop sz="86353" autoAdjust="0"/>
  </p:normalViewPr>
  <p:slideViewPr>
    <p:cSldViewPr>
      <p:cViewPr>
        <p:scale>
          <a:sx n="100" d="100"/>
          <a:sy n="100" d="100"/>
        </p:scale>
        <p:origin x="-444" y="-372"/>
      </p:cViewPr>
      <p:guideLst>
        <p:guide orient="horz" pos="935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52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8" tIns="47839" rIns="95678" bIns="47839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Microsoft Sans Serif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8" tIns="47839" rIns="95678" bIns="47839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Microsoft Sans Serif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8" tIns="47839" rIns="95678" bIns="47839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Microsoft Sans Serif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8" tIns="47839" rIns="95678" bIns="47839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Microsoft Sans Serif" pitchFamily="34" charset="0"/>
              </a:defRPr>
            </a:lvl1pPr>
          </a:lstStyle>
          <a:p>
            <a:pPr>
              <a:defRPr/>
            </a:pPr>
            <a:fld id="{51DBE9C0-5294-4B06-9A24-50A6772C5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49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5678" tIns="47839" rIns="95678" bIns="47839" rtlCol="0"/>
          <a:lstStyle>
            <a:lvl1pPr algn="l">
              <a:defRPr sz="1300">
                <a:latin typeface="OfficinaSansCTT" pitchFamily="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5678" tIns="47839" rIns="95678" bIns="47839" rtlCol="0"/>
          <a:lstStyle>
            <a:lvl1pPr algn="r">
              <a:defRPr sz="1300">
                <a:latin typeface="OfficinaSansCTT" pitchFamily="2" charset="0"/>
              </a:defRPr>
            </a:lvl1pPr>
          </a:lstStyle>
          <a:p>
            <a:pPr>
              <a:defRPr/>
            </a:pPr>
            <a:fld id="{C9D437BC-43BD-443A-8417-FCAD42680A1F}" type="datetimeFigureOut">
              <a:rPr lang="ru-RU"/>
              <a:pPr>
                <a:defRPr/>
              </a:pPr>
              <a:t>27.01.2012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8" tIns="47839" rIns="95678" bIns="4783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21225"/>
            <a:ext cx="5446713" cy="4471988"/>
          </a:xfrm>
          <a:prstGeom prst="rect">
            <a:avLst/>
          </a:prstGeom>
        </p:spPr>
        <p:txBody>
          <a:bodyPr vert="horz" lIns="95678" tIns="47839" rIns="95678" bIns="4783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5678" tIns="47839" rIns="95678" bIns="47839" rtlCol="0" anchor="b"/>
          <a:lstStyle>
            <a:lvl1pPr algn="l">
              <a:defRPr sz="1300">
                <a:latin typeface="OfficinaSansCTT" pitchFamily="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5678" tIns="47839" rIns="95678" bIns="47839" rtlCol="0" anchor="b"/>
          <a:lstStyle>
            <a:lvl1pPr algn="r">
              <a:defRPr sz="1300">
                <a:latin typeface="OfficinaSansCTT" pitchFamily="2" charset="0"/>
              </a:defRPr>
            </a:lvl1pPr>
          </a:lstStyle>
          <a:p>
            <a:pPr>
              <a:defRPr/>
            </a:pPr>
            <a:fld id="{D25B7669-8C26-4F3D-8C61-BFBB78A27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477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B8E263-890D-4AFE-A67C-C02089524DC2}" type="slidenum">
              <a:rPr lang="ru-RU" smtClean="0">
                <a:latin typeface="OfficinaSansCTT"/>
              </a:rPr>
              <a:pPr/>
              <a:t>1</a:t>
            </a:fld>
            <a:endParaRPr lang="ru-RU" dirty="0" smtClean="0">
              <a:latin typeface="OfficinaSansCT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87338" y="4633913"/>
            <a:ext cx="7789862" cy="274637"/>
          </a:xfrm>
          <a:ln/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6" name="Rectangle 3"/>
          <p:cNvSpPr>
            <a:spLocks noChangeArrowheads="1"/>
          </p:cNvSpPr>
          <p:nvPr userDrawn="1"/>
        </p:nvSpPr>
        <p:spPr bwMode="auto">
          <a:xfrm>
            <a:off x="0" y="4214818"/>
            <a:ext cx="9144000" cy="26431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OfficinaSansCTT" pitchFamily="2" charset="0"/>
            </a:endParaRPr>
          </a:p>
        </p:txBody>
      </p:sp>
      <p:pic>
        <p:nvPicPr>
          <p:cNvPr id="7" name="Picture 2" descr="ИСК Арсенал-Холдинг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6237312"/>
            <a:ext cx="1524051" cy="411494"/>
          </a:xfrm>
          <a:prstGeom prst="rect">
            <a:avLst/>
          </a:prstGeom>
        </p:spPr>
      </p:pic>
      <p:grpSp>
        <p:nvGrpSpPr>
          <p:cNvPr id="8" name="Group 2"/>
          <p:cNvGrpSpPr>
            <a:grpSpLocks/>
          </p:cNvGrpSpPr>
          <p:nvPr userDrawn="1"/>
        </p:nvGrpSpPr>
        <p:grpSpPr bwMode="auto">
          <a:xfrm>
            <a:off x="0" y="3375645"/>
            <a:ext cx="9144000" cy="1133475"/>
            <a:chOff x="0" y="0"/>
            <a:chExt cx="5760" cy="714"/>
          </a:xfrm>
        </p:grpSpPr>
        <p:sp>
          <p:nvSpPr>
            <p:cNvPr id="9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7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  <p:sp>
          <p:nvSpPr>
            <p:cNvPr id="10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2"/>
            </a:xfrm>
            <a:prstGeom prst="rect">
              <a:avLst/>
            </a:prstGeom>
            <a:solidFill>
              <a:srgbClr val="9F16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</p:grp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Июль 07.  Большой </a:t>
            </a:r>
            <a:r>
              <a:rPr lang="ru-RU" dirty="0" err="1"/>
              <a:t>Утриш</a:t>
            </a:r>
            <a:r>
              <a:rPr lang="ru-RU" dirty="0"/>
              <a:t>. Проект Концепции. </a:t>
            </a:r>
            <a:endParaRPr lang="en-GB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3688" y="1447800"/>
            <a:ext cx="4189412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41910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8138" y="412750"/>
            <a:ext cx="2138362" cy="5688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875" y="412750"/>
            <a:ext cx="6265863" cy="5688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875" y="412750"/>
            <a:ext cx="6469063" cy="365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293688" y="1447800"/>
            <a:ext cx="8532812" cy="46529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Июль 07.  Большой Утриш. Проект Концепции. </a:t>
            </a:r>
            <a:endParaRPr lang="en-GB"/>
          </a:p>
        </p:txBody>
      </p:sp>
    </p:spTree>
  </p:cSld>
  <p:clrMapOvr>
    <a:masterClrMapping/>
  </p:clrMapOvr>
  <p:transition>
    <p:wipe dir="d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412750"/>
            <a:ext cx="6469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GB" smtClean="0"/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1447800"/>
            <a:ext cx="8532812" cy="4652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 Second level</a:t>
            </a:r>
          </a:p>
          <a:p>
            <a:pPr lvl="2"/>
            <a:r>
              <a:rPr lang="en-GB" smtClean="0"/>
              <a:t> Third level</a:t>
            </a:r>
          </a:p>
          <a:p>
            <a:pPr lvl="3"/>
            <a:r>
              <a:rPr lang="en-GB" smtClean="0"/>
              <a:t> Fourth level</a:t>
            </a:r>
          </a:p>
          <a:p>
            <a:pPr lvl="4"/>
            <a:r>
              <a:rPr lang="en-GB" smtClean="0"/>
              <a:t> Fifth level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276225" y="717550"/>
            <a:ext cx="6462713" cy="25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7800" y="6276975"/>
            <a:ext cx="5932488" cy="352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i="1"/>
            </a:lvl1pPr>
          </a:lstStyle>
          <a:p>
            <a:pPr>
              <a:defRPr/>
            </a:pPr>
            <a:r>
              <a:rPr lang="ru-RU" dirty="0"/>
              <a:t>Июль 07.  Большой </a:t>
            </a:r>
            <a:r>
              <a:rPr lang="ru-RU" dirty="0" err="1"/>
              <a:t>Утриш</a:t>
            </a:r>
            <a:r>
              <a:rPr lang="ru-RU" dirty="0"/>
              <a:t>. Проект Концепции. </a:t>
            </a:r>
            <a:endParaRPr lang="en-GB" dirty="0"/>
          </a:p>
        </p:txBody>
      </p:sp>
      <p:grpSp>
        <p:nvGrpSpPr>
          <p:cNvPr id="9" name="Group 2"/>
          <p:cNvGrpSpPr>
            <a:grpSpLocks/>
          </p:cNvGrpSpPr>
          <p:nvPr userDrawn="1"/>
        </p:nvGrpSpPr>
        <p:grpSpPr bwMode="auto">
          <a:xfrm>
            <a:off x="0" y="0"/>
            <a:ext cx="9144000" cy="1133475"/>
            <a:chOff x="0" y="0"/>
            <a:chExt cx="5760" cy="714"/>
          </a:xfrm>
        </p:grpSpPr>
        <p:sp>
          <p:nvSpPr>
            <p:cNvPr id="10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7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  <p:sp>
          <p:nvSpPr>
            <p:cNvPr id="11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2"/>
            </a:xfrm>
            <a:prstGeom prst="rect">
              <a:avLst/>
            </a:prstGeom>
            <a:solidFill>
              <a:srgbClr val="9F16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</p:grpSp>
      <p:pic>
        <p:nvPicPr>
          <p:cNvPr id="12" name="Picture 1" descr="ИСК Арсенал-Холдинг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476672"/>
            <a:ext cx="1524051" cy="411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57" r:id="rId1"/>
    <p:sldLayoutId id="2147484546" r:id="rId2"/>
    <p:sldLayoutId id="2147484547" r:id="rId3"/>
    <p:sldLayoutId id="2147484548" r:id="rId4"/>
    <p:sldLayoutId id="2147484549" r:id="rId5"/>
    <p:sldLayoutId id="2147484550" r:id="rId6"/>
    <p:sldLayoutId id="2147484551" r:id="rId7"/>
    <p:sldLayoutId id="2147484552" r:id="rId8"/>
    <p:sldLayoutId id="2147484553" r:id="rId9"/>
    <p:sldLayoutId id="2147484554" r:id="rId10"/>
    <p:sldLayoutId id="2147484555" r:id="rId11"/>
    <p:sldLayoutId id="2147484556" r:id="rId12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20000"/>
        </a:spcAft>
        <a:buClr>
          <a:srgbClr val="7AB800"/>
        </a:buClr>
        <a:buSzPct val="80000"/>
        <a:buFont typeface="Wingdings" pitchFamily="2" charset="2"/>
        <a:buChar char="q"/>
        <a:defRPr>
          <a:solidFill>
            <a:srgbClr val="37424A"/>
          </a:solidFill>
          <a:latin typeface="+mn-lt"/>
          <a:ea typeface="+mn-ea"/>
          <a:cs typeface="+mn-cs"/>
        </a:defRPr>
      </a:lvl1pPr>
      <a:lvl2pPr marL="568325" indent="-295275" algn="l" rtl="0" eaLnBrk="0" fontAlgn="base" hangingPunct="0">
        <a:spcBef>
          <a:spcPct val="20000"/>
        </a:spcBef>
        <a:spcAft>
          <a:spcPct val="20000"/>
        </a:spcAft>
        <a:buClr>
          <a:srgbClr val="37424A"/>
        </a:buClr>
        <a:buSzPct val="80000"/>
        <a:buFont typeface="Wingdings" pitchFamily="2" charset="2"/>
        <a:buChar char="q"/>
        <a:defRPr>
          <a:solidFill>
            <a:srgbClr val="37424A"/>
          </a:solidFill>
          <a:latin typeface="+mn-lt"/>
          <a:cs typeface="+mn-cs"/>
        </a:defRPr>
      </a:lvl2pPr>
      <a:lvl3pPr marL="784225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/>
        <a:buChar char="-"/>
        <a:defRPr>
          <a:solidFill>
            <a:srgbClr val="37424A"/>
          </a:solidFill>
          <a:latin typeface="+mn-lt"/>
          <a:cs typeface="+mn-cs"/>
        </a:defRPr>
      </a:lvl3pPr>
      <a:lvl4pPr marL="966788" indent="-180975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/>
        <a:buChar char="-"/>
        <a:defRPr>
          <a:solidFill>
            <a:srgbClr val="37424A"/>
          </a:solidFill>
          <a:latin typeface="+mn-lt"/>
          <a:cs typeface="+mn-cs"/>
        </a:defRPr>
      </a:lvl4pPr>
      <a:lvl5pPr marL="1230313" indent="-261938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/>
        <a:buChar char="-"/>
        <a:defRPr>
          <a:solidFill>
            <a:srgbClr val="37424A"/>
          </a:solidFill>
          <a:latin typeface="+mn-lt"/>
          <a:cs typeface="+mn-cs"/>
        </a:defRPr>
      </a:lvl5pPr>
      <a:lvl6pPr marL="1687513" indent="-26193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6pPr>
      <a:lvl7pPr marL="2144713" indent="-26193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7pPr>
      <a:lvl8pPr marL="2601913" indent="-26193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8pPr>
      <a:lvl9pPr marL="3059113" indent="-26193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14282" y="4892967"/>
            <a:ext cx="7958118" cy="1200329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Имущественный комплекс с возможностью строительства в многофункциональной общественно-жилой зоне, Москва, ЮВАО, Марьино</a:t>
            </a:r>
          </a:p>
        </p:txBody>
      </p:sp>
      <p:pic>
        <p:nvPicPr>
          <p:cNvPr id="1027" name="Picture 3" descr="R:\04_Люблино_Ангар_14\00_Разработка\Фотографии объекта\IMG_780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27384"/>
            <a:ext cx="914399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214282" y="357166"/>
            <a:ext cx="7802563" cy="92867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Марьино – динамичный, развивающийся район</a:t>
            </a:r>
            <a:b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юго-востоке Москвы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4100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D1119D6-7A27-4BD2-8FBC-87DC9F7E791F}" type="slidenum">
              <a:rPr lang="ru-RU"/>
              <a:pPr/>
              <a:t>2</a:t>
            </a:fld>
            <a:endParaRPr lang="ru-RU" dirty="0"/>
          </a:p>
        </p:txBody>
      </p:sp>
      <p:sp>
        <p:nvSpPr>
          <p:cNvPr id="13" name="Содержимое 3"/>
          <p:cNvSpPr txBox="1">
            <a:spLocks/>
          </p:cNvSpPr>
          <p:nvPr/>
        </p:nvSpPr>
        <p:spPr bwMode="auto">
          <a:xfrm>
            <a:off x="56618" y="1268760"/>
            <a:ext cx="2643174" cy="5454922"/>
          </a:xfrm>
          <a:prstGeom prst="rect">
            <a:avLst/>
          </a:prstGeom>
          <a:solidFill>
            <a:schemeClr val="bg1">
              <a:alpha val="68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 площадки –  ул. Нижние Поля, 27А.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правильной формы площадью </a:t>
            </a:r>
            <a:r>
              <a:rPr 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0033 </a:t>
            </a: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 находится в квартале, ранее входившем в промышленную зону.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Ныне квартал реконструируется. Его восточная сторона уже вошла в формирующийся локальный административно-торгово-общественный центр района Марьино.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Уже сегодня этот комплекс торгово-общественных объектов является центром притяжения для жителей прилегающих жилых микрорайонов.</a:t>
            </a:r>
            <a:endParaRPr lang="ru-RU" sz="1400" b="1" kern="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Станции метро «Марьино» и «</a:t>
            </a:r>
            <a:r>
              <a:rPr lang="ru-RU" sz="14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Братиславская</a:t>
            </a: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- в нескольких минутах езды. </a:t>
            </a:r>
            <a:endParaRPr lang="ru-RU" sz="1400" kern="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\\YDSRVDC.msk.yd.local\FS-RLZ\04_Люблино_Ангар_14\00_Разработка\NP-read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087" y="1285860"/>
            <a:ext cx="6400913" cy="5357850"/>
          </a:xfrm>
          <a:prstGeom prst="rect">
            <a:avLst/>
          </a:prstGeom>
          <a:noFill/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67064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285720" y="357166"/>
            <a:ext cx="7802563" cy="64292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на Генеральном плане г. Москвы </a:t>
            </a:r>
            <a:b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период  до 2025 г.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24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1AABDA-AE8F-49F6-9E59-DA0D8677F7CD}" type="slidenum">
              <a:rPr lang="ru-RU"/>
              <a:pPr/>
              <a:t>3</a:t>
            </a:fld>
            <a:endParaRPr lang="ru-RU"/>
          </a:p>
        </p:txBody>
      </p:sp>
      <p:sp>
        <p:nvSpPr>
          <p:cNvPr id="11" name="Содержимое 3"/>
          <p:cNvSpPr txBox="1">
            <a:spLocks/>
          </p:cNvSpPr>
          <p:nvPr/>
        </p:nvSpPr>
        <p:spPr bwMode="auto">
          <a:xfrm>
            <a:off x="71438" y="1214438"/>
            <a:ext cx="3214678" cy="5643562"/>
          </a:xfrm>
          <a:prstGeom prst="rect">
            <a:avLst/>
          </a:prstGeom>
          <a:solidFill>
            <a:schemeClr val="bg1">
              <a:alpha val="68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Согласно Генплану, участок принадлежит к территории, подлежащей комплексной реконструкции в соответствии с плановым статусом многофункциональной общественной зоны №19.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Данный статус является наиболее универсальным и комфортным для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девелопмента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использовать территорию для строительства широкого спектра объектов, в том числе административно-деловых и торгово-сервисных.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Вместе с зоной №31, зона №19 должна стать локальным общественным центром  большого заселенного района окружающей жилой застройки – 1-й и 3-й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мкр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Марьино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42-й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мкр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Марьинского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Парка.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Большая часть этого центра уже формируется с двух сторон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Люблинской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улицы.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endParaRPr lang="ru-RU" sz="1000" kern="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Нижние Поля - Генплан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68" y="1285860"/>
            <a:ext cx="5572132" cy="540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Блок-схема: узел 9"/>
          <p:cNvSpPr/>
          <p:nvPr/>
        </p:nvSpPr>
        <p:spPr>
          <a:xfrm>
            <a:off x="5715008" y="3071810"/>
            <a:ext cx="285752" cy="285751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857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357157" y="357166"/>
            <a:ext cx="5222955" cy="71435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на схемах Правил застройки </a:t>
            </a:r>
            <a:b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землепользования г. Москвы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24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1AABDA-AE8F-49F6-9E59-DA0D8677F7CD}" type="slidenum">
              <a:rPr lang="ru-RU"/>
              <a:pPr/>
              <a:t>4</a:t>
            </a:fld>
            <a:endParaRPr lang="ru-RU"/>
          </a:p>
        </p:txBody>
      </p:sp>
      <p:sp>
        <p:nvSpPr>
          <p:cNvPr id="11" name="Содержимое 3"/>
          <p:cNvSpPr txBox="1">
            <a:spLocks/>
          </p:cNvSpPr>
          <p:nvPr/>
        </p:nvSpPr>
        <p:spPr bwMode="auto">
          <a:xfrm>
            <a:off x="142844" y="1268760"/>
            <a:ext cx="3643306" cy="5374934"/>
          </a:xfrm>
          <a:prstGeom prst="rect">
            <a:avLst/>
          </a:prstGeom>
          <a:solidFill>
            <a:schemeClr val="bg1">
              <a:alpha val="68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Многофункциональная общественно-жилая зона (11-120)</a:t>
            </a: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виды 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разрешенного использования земельных 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участков:</a:t>
            </a:r>
            <a:endParaRPr lang="ru-RU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числе участков размещения общественно-деловых объектов: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административно-деловых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учебно-образовательных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культурно-просветительных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торгово-бытовых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лечебно-оздоровительных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спортивно-рекреационных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смешанного размещения общественно-деловых объектов различного вида;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числе участков размещения жилых объектов: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одноквартирных жилых домов,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многоквартирных жилых домов,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учебно-воспитательных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смешанного размещения жилых объектов различного вида;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числе участков смешанного размещения объектов различных групп видов: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смешанного размещения общественно-деловых и жилых объектов.</a:t>
            </a:r>
          </a:p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Условно разрешенные виды 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использования земельных 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участков:</a:t>
            </a:r>
            <a:endParaRPr lang="ru-RU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числе участков размещения производственных объектов: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размещения жилищно-коммунальных объектов,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числе участков смешанного размещения объектов различных групп видов:</a:t>
            </a:r>
          </a:p>
          <a:p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участки смешанного размещения общественно-деловых и производственных объектов.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YDSRVDC.msk.yd.local\FS-RLZ\04_Люблино_Ангар_14\00_Разработка\Нижние Поля в ПЗЗ-С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3294" y="1428736"/>
            <a:ext cx="5240706" cy="492922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23080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214283" y="357166"/>
            <a:ext cx="5077798" cy="64292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 аренды и кадастровые данные</a:t>
            </a:r>
            <a:r>
              <a:rPr lang="ru-RU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земельного участка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1AABDA-AE8F-49F6-9E59-DA0D8677F7CD}" type="slidenum">
              <a:rPr lang="ru-RU"/>
              <a:pPr/>
              <a:t>5</a:t>
            </a:fld>
            <a:endParaRPr lang="ru-RU" dirty="0"/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014965"/>
            <a:ext cx="5750380" cy="429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827111"/>
              </p:ext>
            </p:extLst>
          </p:nvPr>
        </p:nvGraphicFramePr>
        <p:xfrm>
          <a:off x="142844" y="3214686"/>
          <a:ext cx="3000396" cy="3071905"/>
        </p:xfrm>
        <a:graphic>
          <a:graphicData uri="http://schemas.openxmlformats.org/drawingml/2006/table">
            <a:tbl>
              <a:tblPr/>
              <a:tblGrid>
                <a:gridCol w="1357322"/>
                <a:gridCol w="1643074"/>
              </a:tblGrid>
              <a:tr h="432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Адрес: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Москва,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</a:t>
                      </a: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Нижние Поля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1, 2, 3, 4, 5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228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Ранее учтенный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32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Категория: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Земли поселений (земли населенных пунктов)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8425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Использование</a:t>
                      </a:r>
                      <a:b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документу: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эксплуатации зданий производственной базы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32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Площадь по документу: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10 033.00 кв. м.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32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Кадастровая стоимость: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75 331 074.89 руб.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Содержимое 3"/>
          <p:cNvSpPr txBox="1">
            <a:spLocks/>
          </p:cNvSpPr>
          <p:nvPr/>
        </p:nvSpPr>
        <p:spPr bwMode="auto">
          <a:xfrm>
            <a:off x="142844" y="1214422"/>
            <a:ext cx="3000396" cy="19288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 долгосрочной аренды № М-04-034045 заключен 27 ноября 2008 г. сроком на 25 лет (до 26 мая 2033 г.) в соответствии с распоряжением префекта ЮВАО №1220 от 27 августа 2008 г.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Кадастровый номер земельного участка: 77:04:0004018:00026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endParaRPr lang="ru-RU" sz="13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endParaRPr lang="ru-RU" sz="10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endParaRPr lang="ru-RU" sz="1000" kern="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873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285720" y="548680"/>
            <a:ext cx="7358113" cy="45140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Транспортная схема и перспективы развития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24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1AABDA-AE8F-49F6-9E59-DA0D8677F7CD}" type="slidenum">
              <a:rPr lang="ru-RU"/>
              <a:pPr/>
              <a:t>6</a:t>
            </a:fld>
            <a:endParaRPr lang="ru-RU"/>
          </a:p>
        </p:txBody>
      </p:sp>
      <p:sp>
        <p:nvSpPr>
          <p:cNvPr id="11" name="Содержимое 3"/>
          <p:cNvSpPr txBox="1">
            <a:spLocks/>
          </p:cNvSpPr>
          <p:nvPr/>
        </p:nvSpPr>
        <p:spPr bwMode="auto">
          <a:xfrm>
            <a:off x="107504" y="1214423"/>
            <a:ext cx="3286148" cy="5643577"/>
          </a:xfrm>
          <a:prstGeom prst="rect">
            <a:avLst/>
          </a:prstGeom>
          <a:solidFill>
            <a:schemeClr val="bg1">
              <a:alpha val="68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имеет два независимых въезда – с Графитного проезда и с улицы Нижние Поля по местному проезду.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Улица Нижние Поля, как и Графитный проезд, имеют удобный въезд-выезд на оба направления магистральной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Люблинской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улицы.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Генпланом предусмотрена  новая магистраль Нижние Поля – Донецкая ул. – новый мост через Москву-реку – развязка Каширского шоссе.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16 мая 2011 г. на совещании по развитию транспортного комплекса Москвы решено в качестве первоочередного объекта построить также магистраль - дублер Волгоградского проспекта.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Глава Москомархитектуры Александр Кузьмин</a:t>
            </a:r>
            <a:r>
              <a:rPr lang="en-US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"Мы предлагаем пройти от Дубровки, выйти на Шоссейную улицу, дальше на существующую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Люблинскую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затем через </a:t>
            </a:r>
            <a:r>
              <a:rPr lang="ru-RU" sz="13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Марьинский</a:t>
            </a:r>
            <a:r>
              <a:rPr lang="ru-RU" sz="13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парк пройти далее и выйти в области на Каширское шоссе«.</a:t>
            </a:r>
          </a:p>
        </p:txBody>
      </p:sp>
      <p:pic>
        <p:nvPicPr>
          <p:cNvPr id="5121" name="Picture 1" descr="\\YDSRVDC.msk.yd.local\FS-RLZ\04_Люблино_Ангар_14\00_Разработка\NP-Trans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6566" y="1142984"/>
            <a:ext cx="5687434" cy="5715016"/>
          </a:xfrm>
          <a:prstGeom prst="rect">
            <a:avLst/>
          </a:prstGeom>
          <a:noFill/>
        </p:spPr>
      </p:pic>
      <p:pic>
        <p:nvPicPr>
          <p:cNvPr id="1027" name="Picture 3" descr="\\YDSRVDC.msk.yd.local\FS-RLZ\04_Люблино_Ангар_14\00_Разработка\persp_tran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1142984"/>
            <a:ext cx="2714643" cy="2289150"/>
          </a:xfrm>
          <a:prstGeom prst="rect">
            <a:avLst/>
          </a:prstGeom>
          <a:noFill/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2504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9"/>
          <p:cNvSpPr>
            <a:spLocks noGrp="1"/>
          </p:cNvSpPr>
          <p:nvPr>
            <p:ph type="title"/>
          </p:nvPr>
        </p:nvSpPr>
        <p:spPr>
          <a:xfrm>
            <a:off x="285721" y="357166"/>
            <a:ext cx="6429420" cy="64292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Состояние и существующее использование участка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7"/>
          <p:cNvSpPr txBox="1">
            <a:spLocks noChangeArrowheads="1"/>
          </p:cNvSpPr>
          <p:nvPr/>
        </p:nvSpPr>
        <p:spPr bwMode="auto">
          <a:xfrm>
            <a:off x="7929563" y="3429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fficinaSansCTT"/>
                <a:cs typeface="Microsoft Sans Serif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24" name="Номер слайда 2"/>
          <p:cNvSpPr>
            <a:spLocks/>
          </p:cNvSpPr>
          <p:nvPr/>
        </p:nvSpPr>
        <p:spPr bwMode="auto">
          <a:xfrm>
            <a:off x="0" y="6208713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1AABDA-AE8F-49F6-9E59-DA0D8677F7CD}" type="slidenum">
              <a:rPr lang="ru-RU"/>
              <a:pPr/>
              <a:t>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14422"/>
            <a:ext cx="2571736" cy="2117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Исторически весь квартал ранее использовался преимущественно под автобазы, автопарки и базы спецтехники.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занимал один из филиалов Автокомбината №14.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1268760"/>
            <a:ext cx="314352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1268760"/>
            <a:ext cx="3143272" cy="207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3517728"/>
            <a:ext cx="3234862" cy="272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настоящее время на участке имеется арендный бизнес – парк автотранспортного предприятия. 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 площадью 1,0 га – в долгосрочной аренде, огорожен и охраняется.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Здания площадью 1 800 </a:t>
            </a:r>
            <a:r>
              <a:rPr lang="ru-RU" sz="14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– в собственности.</a:t>
            </a:r>
          </a:p>
          <a:p>
            <a:pPr marL="271463" indent="-271463"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q"/>
              <a:defRPr/>
            </a:pPr>
            <a:r>
              <a:rPr lang="ru-RU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Стабильный арендный бизнес  дает  ежемесячно 750 000 рублей чистой прибыли.</a:t>
            </a:r>
          </a:p>
        </p:txBody>
      </p:sp>
      <p:pic>
        <p:nvPicPr>
          <p:cNvPr id="10" name="Picture 2" descr="R:\04_Люблино_Ангар_14\00_Разработка\Фотографии объекта\IMG_7773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4862" y="3500437"/>
            <a:ext cx="5729626" cy="320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5049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5769" y="500063"/>
            <a:ext cx="7000875" cy="50006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Варианты будущего использования участка</a:t>
            </a:r>
            <a:endParaRPr lang="ru-RU" u="sng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3"/>
          <p:cNvSpPr>
            <a:spLocks noGrp="1"/>
          </p:cNvSpPr>
          <p:nvPr>
            <p:ph idx="1"/>
          </p:nvPr>
        </p:nvSpPr>
        <p:spPr>
          <a:xfrm>
            <a:off x="357158" y="1357298"/>
            <a:ext cx="8001056" cy="5022890"/>
          </a:xfrm>
        </p:spPr>
        <p:txBody>
          <a:bodyPr>
            <a:noAutofit/>
          </a:bodyPr>
          <a:lstStyle/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buNone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случае реализации на участке отдельного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бизнес-проекта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возможны, в числе прочих, такие варианты его использования: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Автосалон с сервисным центром,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Автосервис с автомойкой,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Современный складской комплекс, логистический центр,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Распределительный центр небольшой торговой сети,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Склад-магазин (варианты: товары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DIY,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мебель, автозапчасти),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Производство.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buNone/>
              <a:defRPr/>
            </a:pP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buNone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случае комплексной реконструкции большой территории с консолидацией нескольких смежных земельных участков возможно строительство: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изнес-центра,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ногофункционального комплекса, включающего жилье, апартаменты, гостиницу, офисные и торговые площади.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buNone/>
              <a:defRPr/>
            </a:pPr>
            <a:endParaRPr lang="ru-RU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 bwMode="auto">
          <a:xfrm>
            <a:off x="0" y="6210300"/>
            <a:ext cx="714375" cy="457200"/>
          </a:xfrm>
          <a:prstGeom prst="ellipse">
            <a:avLst/>
          </a:prstGeom>
          <a:noFill/>
          <a:ln>
            <a:round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9pPr>
          </a:lstStyle>
          <a:p>
            <a:fld id="{A8B5624A-FE3C-4431-AD08-EE89AC9CB44D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5769" y="500063"/>
            <a:ext cx="7000875" cy="50006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Коммерческое предложение</a:t>
            </a:r>
            <a:endParaRPr lang="ru-RU" u="sng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3"/>
          <p:cNvSpPr>
            <a:spLocks noGrp="1"/>
          </p:cNvSpPr>
          <p:nvPr>
            <p:ph idx="1"/>
          </p:nvPr>
        </p:nvSpPr>
        <p:spPr>
          <a:xfrm>
            <a:off x="179512" y="1449938"/>
            <a:ext cx="8424936" cy="5022890"/>
          </a:xfrm>
        </p:spPr>
        <p:txBody>
          <a:bodyPr>
            <a:noAutofit/>
          </a:bodyPr>
          <a:lstStyle/>
          <a:p>
            <a:pPr marL="342900" indent="-342900" eaLnBrk="1" fontAlgn="auto" hangingPunct="1">
              <a:spcBef>
                <a:spcPts val="180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 продается путем продажи долей во владельческой фирме ООО «Ангар 14». </a:t>
            </a:r>
          </a:p>
          <a:p>
            <a:pPr marL="342900" indent="-342900" eaLnBrk="1" fontAlgn="auto" hangingPunct="1">
              <a:spcBef>
                <a:spcPts val="180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Стоимость уступки 100% долей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130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  <a:p>
            <a:pPr marL="342900" indent="-342900" eaLnBrk="1" fontAlgn="auto" hangingPunct="1">
              <a:spcBef>
                <a:spcPts val="1800"/>
              </a:spcBef>
              <a:spcAft>
                <a:spcPts val="0"/>
              </a:spcAft>
              <a:buSzPct val="102000"/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Контактное лицо: 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buNone/>
              <a:defRPr/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Хуштов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Юрий, y.khushtov@isk-a.ru, 8-916-102-32-67, (495) 998-95-61.</a:t>
            </a:r>
          </a:p>
          <a:p>
            <a:pPr marL="342900" indent="-342900" eaLnBrk="1" fontAlgn="auto" hangingPunct="1">
              <a:spcBef>
                <a:spcPts val="580"/>
              </a:spcBef>
              <a:spcAft>
                <a:spcPts val="0"/>
              </a:spcAft>
              <a:buSzPct val="102000"/>
              <a:defRPr/>
            </a:pP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 bwMode="auto">
          <a:xfrm>
            <a:off x="0" y="6210300"/>
            <a:ext cx="714375" cy="457200"/>
          </a:xfrm>
          <a:prstGeom prst="ellipse">
            <a:avLst/>
          </a:prstGeom>
          <a:noFill/>
          <a:ln>
            <a:round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fficinaSansCTT"/>
                <a:ea typeface="+mn-ea"/>
                <a:cs typeface="Microsoft Sans Serif" pitchFamily="34" charset="0"/>
              </a:defRPr>
            </a:lvl9pPr>
          </a:lstStyle>
          <a:p>
            <a:fld id="{A8B5624A-FE3C-4431-AD08-EE89AC9CB44D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TNS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_TNS">
      <a:majorFont>
        <a:latin typeface="OfficinaSansCTT"/>
        <a:ea typeface=""/>
        <a:cs typeface="Microsoft Sans Serif"/>
      </a:majorFont>
      <a:minorFont>
        <a:latin typeface="OfficinaSansCTT"/>
        <a:ea typeface=""/>
        <a:cs typeface="Microsoft Sans Serif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_T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6633"/>
        </a:accent1>
        <a:accent2>
          <a:srgbClr val="0599CC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048AB9"/>
        </a:accent6>
        <a:hlink>
          <a:srgbClr val="FF9900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TN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808080"/>
        </a:accent1>
        <a:accent2>
          <a:srgbClr val="FF0099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E7008A"/>
        </a:accent6>
        <a:hlink>
          <a:srgbClr val="0000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14661</TotalTime>
  <Words>646</Words>
  <Application>Microsoft Office PowerPoint</Application>
  <PresentationFormat>Экран (4:3)</PresentationFormat>
  <Paragraphs>94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_TNS</vt:lpstr>
      <vt:lpstr>Имущественный комплекс с возможностью строительства в многофункциональной общественно-жилой зоне, Москва, ЮВАО, Марьино</vt:lpstr>
      <vt:lpstr>Марьино – динамичный, развивающийся район на юго-востоке Москвы</vt:lpstr>
      <vt:lpstr>Участок на Генеральном плане г. Москвы  на период  до 2025 г.</vt:lpstr>
      <vt:lpstr>Участок на схемах Правил застройки  и землепользования г. Москвы</vt:lpstr>
      <vt:lpstr>Договор аренды и кадастровые данные земельного участка</vt:lpstr>
      <vt:lpstr>Транспортная схема и перспективы развития </vt:lpstr>
      <vt:lpstr>Состояние и существующее использование участка</vt:lpstr>
      <vt:lpstr>Варианты будущего использования участка</vt:lpstr>
      <vt:lpstr>Коммерческое предложение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исполнении бюджета АУР  во втором квартале  07 года</dc:title>
  <dc:creator>О. П. Синяговский</dc:creator>
  <cp:keywords>Ярт;отчет;СД;АУР</cp:keywords>
  <cp:lastModifiedBy>Хуштов Юрий Викторович</cp:lastModifiedBy>
  <cp:revision>1349</cp:revision>
  <dcterms:created xsi:type="dcterms:W3CDTF">2007-07-06T07:58:01Z</dcterms:created>
  <dcterms:modified xsi:type="dcterms:W3CDTF">2012-01-27T08:26:24Z</dcterms:modified>
</cp:coreProperties>
</file>