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9" r:id="rId12"/>
    <p:sldId id="268" r:id="rId13"/>
    <p:sldId id="267" r:id="rId14"/>
    <p:sldId id="265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76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F7B7-0AC6-414D-BF73-68459F727706}" type="datetimeFigureOut">
              <a:rPr lang="ru-RU" smtClean="0"/>
              <a:t>19.11.2011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FCC9-F335-4CF4-BC71-02B585C41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043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F7B7-0AC6-414D-BF73-68459F727706}" type="datetimeFigureOut">
              <a:rPr lang="ru-RU" smtClean="0"/>
              <a:t>19.11.2011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FCC9-F335-4CF4-BC71-02B585C41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400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F7B7-0AC6-414D-BF73-68459F727706}" type="datetimeFigureOut">
              <a:rPr lang="ru-RU" smtClean="0"/>
              <a:t>19.11.2011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FCC9-F335-4CF4-BC71-02B585C41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90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F7B7-0AC6-414D-BF73-68459F727706}" type="datetimeFigureOut">
              <a:rPr lang="ru-RU" smtClean="0"/>
              <a:t>19.11.2011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FCC9-F335-4CF4-BC71-02B585C41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454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F7B7-0AC6-414D-BF73-68459F727706}" type="datetimeFigureOut">
              <a:rPr lang="ru-RU" smtClean="0"/>
              <a:t>19.11.2011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FCC9-F335-4CF4-BC71-02B585C41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688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F7B7-0AC6-414D-BF73-68459F727706}" type="datetimeFigureOut">
              <a:rPr lang="ru-RU" smtClean="0"/>
              <a:t>19.11.2011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FCC9-F335-4CF4-BC71-02B585C41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787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F7B7-0AC6-414D-BF73-68459F727706}" type="datetimeFigureOut">
              <a:rPr lang="ru-RU" smtClean="0"/>
              <a:t>19.11.2011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FCC9-F335-4CF4-BC71-02B585C41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089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F7B7-0AC6-414D-BF73-68459F727706}" type="datetimeFigureOut">
              <a:rPr lang="ru-RU" smtClean="0"/>
              <a:t>19.11.2011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FCC9-F335-4CF4-BC71-02B585C41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429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F7B7-0AC6-414D-BF73-68459F727706}" type="datetimeFigureOut">
              <a:rPr lang="ru-RU" smtClean="0"/>
              <a:t>19.11.2011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FCC9-F335-4CF4-BC71-02B585C41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203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F7B7-0AC6-414D-BF73-68459F727706}" type="datetimeFigureOut">
              <a:rPr lang="ru-RU" smtClean="0"/>
              <a:t>19.11.2011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FCC9-F335-4CF4-BC71-02B585C41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2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F7B7-0AC6-414D-BF73-68459F727706}" type="datetimeFigureOut">
              <a:rPr lang="ru-RU" smtClean="0"/>
              <a:t>19.11.2011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FCC9-F335-4CF4-BC71-02B585C41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076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5F7B7-0AC6-414D-BF73-68459F727706}" type="datetimeFigureOut">
              <a:rPr lang="ru-RU" smtClean="0"/>
              <a:t>19.11.2011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0FCC9-F335-4CF4-BC71-02B585C41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738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.be/qhQI0fVzYO8" TargetMode="External"/><Relationship Id="rId2" Type="http://schemas.openxmlformats.org/officeDocument/2006/relationships/hyperlink" Target="http://www.schmidgruppe.de/t3/spm_video.0.html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429000"/>
          </a:xfrm>
          <a:solidFill>
            <a:schemeClr val="tx1"/>
          </a:solidFill>
        </p:spPr>
        <p:txBody>
          <a:bodyPr/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Кинематический мост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653136"/>
            <a:ext cx="9144000" cy="2204864"/>
          </a:xfrm>
          <a:solidFill>
            <a:schemeClr val="tx1"/>
          </a:solidFill>
        </p:spPr>
        <p:txBody>
          <a:bodyPr/>
          <a:lstStyle/>
          <a:p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Мост, который должны полюбить инвесторы</a:t>
            </a:r>
            <a:endParaRPr lang="ru-RU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166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73216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	</a:t>
            </a:r>
            <a:r>
              <a:rPr lang="ru-RU" sz="31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Бизнес основан на инновации в области машиностроения. Эта инновация позволяет создать новый продукт, который получил название «Кинематический мост» (сокращённо «</a:t>
            </a:r>
            <a:r>
              <a:rPr lang="ru-RU" sz="31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кинмост</a:t>
            </a:r>
            <a:r>
              <a:rPr lang="ru-RU" sz="31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»). Сутью является механическая конструкция по своим действиям похожая на поточную линию. Эта линия переносит кабины с пассажирами или автомобилями с одного края препятствия на другой. Главным конкурентным преимуществом проекта является низкая цена данной конструкции по сравнению с классическим мостом (возможно в 10 раз).</a:t>
            </a:r>
            <a:endParaRPr lang="ru-RU" sz="31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224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646330"/>
            <a:ext cx="9144000" cy="741741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	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Не смотря на все экономические проблемы урбанизация и развитие городов продолжается, также как и производство автомобилей.  Мосты необходимы для развития транспортной инфраструктуры, и строительство их не уменьшилось даже в кризис. Но крупный мост является дорогим сооружением,  которое окупается 20 – 30 лет при условии организации платного проезда по 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мосту. 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О 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потенциальном количестве мостов, которое требуется России можно прочитать на сайте ассоциации мостостроителей:</a:t>
            </a:r>
          </a:p>
          <a:p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http://amost.org/rus/news_bridge/281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/</a:t>
            </a:r>
            <a:endParaRPr lang="ru-RU" sz="280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	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Предлагается принципиально другая конструкция моста без дорожного полотна. Она существенно снижает его 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стоимость. Такой 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мост имеет некоторые эксплуатационные недостатки, которые не мешают клиентам преодолеть препятствие, а инвесторам получить прибыль.</a:t>
            </a:r>
            <a:endParaRPr lang="ru-RU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845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	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Ниже приводится несколько крупных мостов с комментариями по их стоимости: </a:t>
            </a:r>
          </a:p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- мост </a:t>
            </a:r>
            <a:r>
              <a:rPr lang="en-US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Akashi-</a:t>
            </a:r>
            <a:r>
              <a:rPr lang="en-US" sz="28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Kaikyo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, Япония, стоимость 4,2 миллиарда долларов. Построен в 1998 г. Пошлина за проезд 20 долларов. Предполагается, что он окупится за 30 лет.</a:t>
            </a:r>
            <a:endParaRPr lang="ru-RU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924944"/>
            <a:ext cx="609600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2738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060848"/>
            <a:ext cx="3162300" cy="463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1071096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Стоимость проекта составила около трех миллиардов евро и ожидается, что 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он 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окупится в течении 30-35 лет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2188" y="332656"/>
            <a:ext cx="75196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Эресуннский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мост-тоннель из Дании в Швецию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45765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5196" y="0"/>
            <a:ext cx="91491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Также можно посмотреть конструкцию, которая похожа</a:t>
            </a:r>
          </a:p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на предлагаемый проект. Её разработал немецкий </a:t>
            </a:r>
          </a:p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изобретатель </a:t>
            </a:r>
            <a:r>
              <a:rPr lang="en-US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Emil </a:t>
            </a:r>
            <a:r>
              <a:rPr lang="en-US" sz="28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Schmid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и назвал </a:t>
            </a:r>
            <a:r>
              <a:rPr lang="en-US" sz="28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PeopleMover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. В Германии действуют несколько подобных устройств. Видео можно посмотреть здесь:</a:t>
            </a:r>
          </a:p>
          <a:p>
            <a:r>
              <a:rPr lang="en-US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hlinkClick r:id="rId2"/>
              </a:rPr>
              <a:t>www.schmidgruppe.de/t3/spm_video.0.html</a:t>
            </a:r>
            <a:endParaRPr lang="ru-RU" sz="280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И здесь:</a:t>
            </a:r>
          </a:p>
          <a:p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http://</a:t>
            </a:r>
            <a:r>
              <a:rPr lang="en-US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youtu.be/qhQI0fVzYO8</a:t>
            </a:r>
            <a:endParaRPr lang="ru-RU" sz="280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endParaRPr lang="ru-RU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180344"/>
            <a:ext cx="929562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Конструкция по предлагаемому проекту, с точки зрения</a:t>
            </a:r>
          </a:p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потребительских свойств, отличается от вышеуказанной </a:t>
            </a:r>
          </a:p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повышенной пропускной 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способностью. </a:t>
            </a:r>
            <a:endParaRPr lang="ru-RU" sz="280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Как следствие, стоимость единицы пропускной </a:t>
            </a:r>
          </a:p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способности (автомобилей или человек в час) существенно</a:t>
            </a:r>
          </a:p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ниже.</a:t>
            </a:r>
            <a:endParaRPr lang="ru-RU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81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094" y="0"/>
            <a:ext cx="91480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Предлагаемый мост может занять нишу в транспортной</a:t>
            </a:r>
          </a:p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инфраструктуре там, где невыгодно строить классический мост. Например:</a:t>
            </a:r>
          </a:p>
        </p:txBody>
      </p:sp>
    </p:spTree>
    <p:extLst>
      <p:ext uri="{BB962C8B-B14F-4D97-AF65-F5344CB8AC3E}">
        <p14:creationId xmlns:p14="http://schemas.microsoft.com/office/powerpoint/2010/main" val="655984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>
                <a:solidFill>
                  <a:srgbClr val="4BACC6">
                    <a:lumMod val="60000"/>
                    <a:lumOff val="40000"/>
                  </a:srgbClr>
                </a:solidFill>
              </a:rPr>
              <a:t>- Через препятствие, которое вынуждает располагать его высоко над поверхностью земли. Например, через судоходную реку в равнинной местности.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16832"/>
            <a:ext cx="6096000" cy="459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3025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96752"/>
            <a:ext cx="476250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548680"/>
            <a:ext cx="6792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Или над сложной транспортной развязкой.</a:t>
            </a:r>
            <a:endParaRPr lang="ru-RU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68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4308"/>
            <a:ext cx="9144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	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- Через препятствие для переноса автомобилей, в месте, где трафик ниже 800 автомобилей в 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час, а другие транспортные средства (например, паром) не могут обработать такую нагрузку.</a:t>
            </a:r>
            <a:endParaRPr lang="ru-RU" sz="280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	- Для перемещения пешеходов через препятствие.</a:t>
            </a:r>
          </a:p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Но подъём для них очень высокий, расстояние большое, а </a:t>
            </a:r>
          </a:p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подземный переход сделать трудно и дорого.</a:t>
            </a:r>
          </a:p>
          <a:p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	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- там, где необходимо перемещение пассажиров</a:t>
            </a:r>
          </a:p>
          <a:p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ч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ерез препятствие, а строительство классического</a:t>
            </a:r>
          </a:p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автомобильного моста приведёт к заторам транспорта</a:t>
            </a:r>
          </a:p>
          <a:p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в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прилегающей местности. То есть, появиться возможность для пассажиров преодолеть препятствие, а</a:t>
            </a:r>
          </a:p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автотранспорт не будет перегружать транспортную сеть.</a:t>
            </a:r>
            <a:endParaRPr lang="ru-RU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045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9807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" y="0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ru-RU" sz="2800" dirty="0" smtClean="0">
                <a:solidFill>
                  <a:srgbClr val="4BACC6">
                    <a:lumMod val="60000"/>
                    <a:lumOff val="40000"/>
                  </a:srgbClr>
                </a:solidFill>
              </a:rPr>
              <a:t>	Также </a:t>
            </a:r>
            <a:r>
              <a:rPr lang="ru-RU" sz="2800" dirty="0">
                <a:solidFill>
                  <a:srgbClr val="4BACC6">
                    <a:lumMod val="60000"/>
                    <a:lumOff val="40000"/>
                  </a:srgbClr>
                </a:solidFill>
              </a:rPr>
              <a:t>надо отметить, что помимо более низкой стоимости строительство </a:t>
            </a:r>
            <a:r>
              <a:rPr lang="ru-RU" sz="2800" dirty="0" err="1">
                <a:solidFill>
                  <a:srgbClr val="4BACC6">
                    <a:lumMod val="60000"/>
                    <a:lumOff val="40000"/>
                  </a:srgbClr>
                </a:solidFill>
              </a:rPr>
              <a:t>кинмоста</a:t>
            </a:r>
            <a:r>
              <a:rPr lang="ru-RU" sz="2800" dirty="0">
                <a:solidFill>
                  <a:srgbClr val="4BACC6">
                    <a:lumMod val="60000"/>
                    <a:lumOff val="40000"/>
                  </a:srgbClr>
                </a:solidFill>
              </a:rPr>
              <a:t> займёт меньше времени, чем классического.</a:t>
            </a:r>
          </a:p>
          <a:p>
            <a:pPr marL="0" lvl="1"/>
            <a:r>
              <a:rPr lang="ru-RU" sz="2800" dirty="0">
                <a:solidFill>
                  <a:srgbClr val="4BACC6">
                    <a:lumMod val="60000"/>
                    <a:lumOff val="40000"/>
                  </a:srgbClr>
                </a:solidFill>
              </a:rPr>
              <a:t>	Так как по техническим причинам пассажиры будут подниматься на большую высоту, то это позволит использовать </a:t>
            </a:r>
            <a:r>
              <a:rPr lang="ru-RU" sz="2800" dirty="0" err="1">
                <a:solidFill>
                  <a:srgbClr val="4BACC6">
                    <a:lumMod val="60000"/>
                    <a:lumOff val="40000"/>
                  </a:srgbClr>
                </a:solidFill>
              </a:rPr>
              <a:t>кинмост</a:t>
            </a:r>
            <a:r>
              <a:rPr lang="ru-RU" sz="2800" dirty="0">
                <a:solidFill>
                  <a:srgbClr val="4BACC6">
                    <a:lumMod val="60000"/>
                    <a:lumOff val="40000"/>
                  </a:srgbClr>
                </a:solidFill>
              </a:rPr>
              <a:t> для их эстетического наслаждения при обзоре окружающей местности как на «колесе обозрения».</a:t>
            </a:r>
          </a:p>
          <a:p>
            <a:pPr lvl="1" indent="-457200">
              <a:buFontTx/>
              <a:buChar char="-"/>
            </a:pPr>
            <a:endParaRPr lang="ru-RU" sz="2800" dirty="0">
              <a:solidFill>
                <a:srgbClr val="4BACC6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710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81" y="188640"/>
            <a:ext cx="8939012" cy="6022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6942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726824" cy="51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490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87" y="1268760"/>
            <a:ext cx="8669452" cy="3330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2354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3" y="260648"/>
            <a:ext cx="8712968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	Автор 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работает над этой идеей в течении нескольких лет. В апреле 2010 года он отправил статью в журнал «Вестник мостостроения». Сотрудники журнала размышляли над этой проблемой больше года и решили опубликовать её. Косвенно это означает, что редакция (а это профессионалы своего дела) не считает эту идею глупостью. </a:t>
            </a:r>
            <a:endParaRPr lang="ru-RU" sz="280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	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На </a:t>
            </a:r>
            <a:r>
              <a:rPr lang="ru-RU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сегодняшний день автору понятно как можно сделать такой мост. Это реалистично и вполне согласуется с современной механикой и автоматикой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Адрес автора:</a:t>
            </a:r>
          </a:p>
          <a:p>
            <a:r>
              <a:rPr lang="en-US" sz="280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Andrey_shilov@mail.ru</a:t>
            </a:r>
            <a:endParaRPr lang="ru-RU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endParaRPr lang="ru-RU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4768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157</Words>
  <Application>Microsoft Office PowerPoint</Application>
  <PresentationFormat>Экран (4:3)</PresentationFormat>
  <Paragraphs>41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Кинематический мост</vt:lpstr>
      <vt:lpstr> Бизнес основан на инновации в области машиностроения. Эта инновация позволяет создать новый продукт, который получил название «Кинематический мост» (сокращённо «кинмост»). Сутью является механическая конструкция по своим действиям похожая на поточную линию. Эта линия переносит кабины с пассажирами или автомобилями с одного края препятствия на другой. Главным конкурентным преимуществом проекта является низкая цена данной конструкции по сравнению с классическим мостом (возможно в 10 раз).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Кинематический мост</dc:title>
  <dc:creator>Ан</dc:creator>
  <cp:lastModifiedBy>Ан</cp:lastModifiedBy>
  <cp:revision>26</cp:revision>
  <dcterms:created xsi:type="dcterms:W3CDTF">2011-11-13T09:16:41Z</dcterms:created>
  <dcterms:modified xsi:type="dcterms:W3CDTF">2011-11-19T17:52:31Z</dcterms:modified>
</cp:coreProperties>
</file>