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720" r:id="rId1"/>
  </p:sldMasterIdLst>
  <p:notesMasterIdLst>
    <p:notesMasterId r:id="rId10"/>
  </p:notesMasterIdLst>
  <p:sldIdLst>
    <p:sldId id="266" r:id="rId2"/>
    <p:sldId id="257" r:id="rId3"/>
    <p:sldId id="258" r:id="rId4"/>
    <p:sldId id="259" r:id="rId5"/>
    <p:sldId id="260" r:id="rId6"/>
    <p:sldId id="261" r:id="rId7"/>
    <p:sldId id="263" r:id="rId8"/>
    <p:sldId id="265" r:id="rId9"/>
  </p:sldIdLst>
  <p:sldSz cx="13004800" cy="9753600"/>
  <p:notesSz cx="6858000" cy="9144000"/>
  <p:defaultTextStyle>
    <a:defPPr>
      <a:defRPr lang="ru-RU"/>
    </a:defPPr>
    <a:lvl1pPr algn="ctr" defTabSz="58411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1pPr>
    <a:lvl2pPr marL="342847" indent="114282" algn="ctr" defTabSz="58411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2pPr>
    <a:lvl3pPr marL="685694" indent="228565" algn="ctr" defTabSz="58411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3pPr>
    <a:lvl4pPr marL="1028542" indent="342847" algn="ctr" defTabSz="58411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4pPr>
    <a:lvl5pPr marL="1371390" indent="457129" algn="ctr" defTabSz="58411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5pPr>
    <a:lvl6pPr marL="2285650" algn="l" defTabSz="914260" rtl="0" eaLnBrk="1" latinLnBrk="0" hangingPunct="1"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6pPr>
    <a:lvl7pPr marL="2742778" algn="l" defTabSz="914260" rtl="0" eaLnBrk="1" latinLnBrk="0" hangingPunct="1"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7pPr>
    <a:lvl8pPr marL="3199909" algn="l" defTabSz="914260" rtl="0" eaLnBrk="1" latinLnBrk="0" hangingPunct="1"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8pPr>
    <a:lvl9pPr marL="3657039" algn="l" defTabSz="914260" rtl="0" eaLnBrk="1" latinLnBrk="0" hangingPunct="1"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50" d="100"/>
          <a:sy n="50" d="100"/>
        </p:scale>
        <p:origin x="-1350" y="-7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>
                <a:sym typeface="Chalkboard SE" charset="0"/>
              </a:rPr>
              <a:t>Click to edit Master text styles</a:t>
            </a:r>
          </a:p>
          <a:p>
            <a:pPr lvl="1"/>
            <a:r>
              <a:rPr lang="ru-RU" noProof="0" smtClean="0">
                <a:sym typeface="Chalkboard SE" charset="0"/>
              </a:rPr>
              <a:t>Second level</a:t>
            </a:r>
          </a:p>
          <a:p>
            <a:pPr lvl="2"/>
            <a:r>
              <a:rPr lang="ru-RU" noProof="0" smtClean="0">
                <a:sym typeface="Chalkboard SE" charset="0"/>
              </a:rPr>
              <a:t>Third level</a:t>
            </a:r>
          </a:p>
          <a:p>
            <a:pPr lvl="3"/>
            <a:r>
              <a:rPr lang="ru-RU" noProof="0" smtClean="0">
                <a:sym typeface="Chalkboard SE" charset="0"/>
              </a:rPr>
              <a:t>Fourth level</a:t>
            </a:r>
          </a:p>
          <a:p>
            <a:pPr lvl="4"/>
            <a:r>
              <a:rPr lang="ru-RU" noProof="0" smtClean="0">
                <a:sym typeface="Chalkboard SE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9432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129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Chalkboard SE" charset="0"/>
        <a:cs typeface="Chalkboard SE" charset="0"/>
        <a:sym typeface="Chalkboard SE" charset="0"/>
      </a:defRPr>
    </a:lvl1pPr>
    <a:lvl2pPr marL="342847" algn="l" defTabSz="457129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Chalkboard SE" charset="0"/>
        <a:cs typeface="Chalkboard SE" charset="0"/>
        <a:sym typeface="Chalkboard SE" charset="0"/>
      </a:defRPr>
    </a:lvl2pPr>
    <a:lvl3pPr marL="685694" algn="l" defTabSz="457129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Chalkboard SE" charset="0"/>
        <a:cs typeface="Chalkboard SE" charset="0"/>
        <a:sym typeface="Chalkboard SE" charset="0"/>
      </a:defRPr>
    </a:lvl3pPr>
    <a:lvl4pPr marL="1028542" algn="l" defTabSz="457129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Chalkboard SE" charset="0"/>
        <a:cs typeface="Chalkboard SE" charset="0"/>
        <a:sym typeface="Chalkboard SE" charset="0"/>
      </a:defRPr>
    </a:lvl4pPr>
    <a:lvl5pPr marL="1371390" algn="l" defTabSz="457129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Chalkboard SE" charset="0"/>
        <a:cs typeface="Chalkboard SE" charset="0"/>
        <a:sym typeface="Chalkboard SE" charset="0"/>
      </a:defRPr>
    </a:lvl5pPr>
    <a:lvl6pPr marL="2285650" algn="l" defTabSz="91426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2778" algn="l" defTabSz="91426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199909" algn="l" defTabSz="91426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039" algn="l" defTabSz="91426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05408" y="0"/>
            <a:ext cx="10728960" cy="43349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3733" y="4551680"/>
            <a:ext cx="10728960" cy="2167467"/>
          </a:xfrm>
        </p:spPr>
        <p:txBody>
          <a:bodyPr>
            <a:noAutofit/>
          </a:bodyPr>
          <a:lstStyle>
            <a:lvl1pPr>
              <a:defRPr sz="11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3733" y="6719147"/>
            <a:ext cx="9753600" cy="1408853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4000">
                <a:solidFill>
                  <a:schemeClr val="tx2"/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0D65-C64D-44FB-9152-4CC2DE0C9198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05408" y="8778240"/>
            <a:ext cx="10728960" cy="390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E64A4-35FB-42B6-9183-2C0CE0E36649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05408" y="0"/>
            <a:ext cx="10728960" cy="43349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3" y="4660054"/>
            <a:ext cx="10728960" cy="2384213"/>
          </a:xfrm>
        </p:spPr>
        <p:txBody>
          <a:bodyPr anchor="b" anchorCtr="0"/>
          <a:lstStyle>
            <a:lvl1pPr algn="l">
              <a:defRPr sz="77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733" y="7044267"/>
            <a:ext cx="9753600" cy="13004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4000">
                <a:solidFill>
                  <a:schemeClr val="tx2"/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83B9-6ECA-47FA-93CF-B124A0FAC208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05408" y="8778240"/>
            <a:ext cx="10728960" cy="390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3733" y="866988"/>
            <a:ext cx="5201920" cy="5357978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866988"/>
            <a:ext cx="5201920" cy="5357978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F66B-9476-4BB3-85E9-E01854F07F90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9398" y="866987"/>
            <a:ext cx="5201920" cy="909884"/>
          </a:xfrm>
        </p:spPr>
        <p:txBody>
          <a:bodyPr anchor="b">
            <a:noAutofit/>
          </a:bodyPr>
          <a:lstStyle>
            <a:lvl1pPr marL="0" indent="0">
              <a:buNone/>
              <a:defRPr sz="4000" b="0">
                <a:latin typeface="+mj-lt"/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9398" y="1890509"/>
            <a:ext cx="5201920" cy="4334933"/>
          </a:xfrm>
        </p:spPr>
        <p:txBody>
          <a:bodyPr anchor="t" anchorCtr="0"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438" y="866987"/>
            <a:ext cx="5201920" cy="909884"/>
          </a:xfrm>
        </p:spPr>
        <p:txBody>
          <a:bodyPr anchor="b">
            <a:noAutofit/>
          </a:bodyPr>
          <a:lstStyle>
            <a:lvl1pPr marL="0" indent="0">
              <a:buNone/>
              <a:defRPr sz="4000" b="0">
                <a:latin typeface="+mj-lt"/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438" y="1890509"/>
            <a:ext cx="5201920" cy="4334933"/>
          </a:xfrm>
        </p:spPr>
        <p:txBody>
          <a:bodyPr anchor="t" anchorCtr="0"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3FBD-8F7D-4F85-8085-67BFDB05CB71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79398" y="1776871"/>
            <a:ext cx="5201920" cy="2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606438" y="1776871"/>
            <a:ext cx="5201920" cy="2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789A-1220-4441-8676-44A034051BFD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66-E364-4B5E-98DD-432668182E1E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3" y="6502400"/>
            <a:ext cx="9649562" cy="2275840"/>
          </a:xfrm>
        </p:spPr>
        <p:txBody>
          <a:bodyPr anchor="b">
            <a:normAutofit/>
          </a:bodyPr>
          <a:lstStyle>
            <a:lvl1pPr algn="l">
              <a:defRPr sz="77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7676" y="650240"/>
            <a:ext cx="6535017" cy="5852159"/>
          </a:xfrm>
        </p:spPr>
        <p:txBody>
          <a:bodyPr/>
          <a:lstStyle>
            <a:lvl1pPr>
              <a:defRPr sz="3400"/>
            </a:lvl1pPr>
            <a:lvl2pPr>
              <a:defRPr sz="31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736" y="650240"/>
            <a:ext cx="3802534" cy="5852160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chemeClr val="tx2"/>
                </a:solidFill>
              </a:defRPr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2040-9975-4642-A906-1DF87F8BE202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385342" y="3576320"/>
            <a:ext cx="5418667" cy="225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398" y="6502400"/>
            <a:ext cx="9649562" cy="2275840"/>
          </a:xfrm>
        </p:spPr>
        <p:txBody>
          <a:bodyPr anchor="b">
            <a:normAutofit/>
          </a:bodyPr>
          <a:lstStyle>
            <a:lvl1pPr algn="l">
              <a:defRPr sz="77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05408" y="650240"/>
            <a:ext cx="10728960" cy="4118187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9447" y="4985173"/>
            <a:ext cx="10512213" cy="11446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6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52B4A-BA08-4841-AB08-A0D822ABC34D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0480" y="975360"/>
            <a:ext cx="10295467" cy="552704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EB0-D091-417E-ACD5-D65E1C7D8524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3733" y="975362"/>
            <a:ext cx="2600960" cy="769450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4693" y="975362"/>
            <a:ext cx="8128000" cy="6935893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09F9-C7D6-4C52-A7E8-5101239A0BA2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242C33"/>
            </a:gs>
            <a:gs pos="64999">
              <a:srgbClr val="273037"/>
            </a:gs>
            <a:gs pos="100000">
              <a:srgbClr val="6B819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3733" y="6502400"/>
            <a:ext cx="9645227" cy="2275840"/>
          </a:xfrm>
          <a:prstGeom prst="rect">
            <a:avLst/>
          </a:prstGeom>
        </p:spPr>
        <p:txBody>
          <a:bodyPr vert="horz" lIns="130046" tIns="65023" rIns="130046" bIns="65023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733" y="975360"/>
            <a:ext cx="10728960" cy="5527040"/>
          </a:xfrm>
          <a:prstGeom prst="rect">
            <a:avLst/>
          </a:prstGeom>
        </p:spPr>
        <p:txBody>
          <a:bodyPr vert="horz" lIns="130046" tIns="65023" rIns="130046" bIns="65023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86614" y="8830260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5D48070-6A81-47D0-9810-1540B9FEFF61}" type="datetime1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3733" y="8830260"/>
            <a:ext cx="6931725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8088986"/>
            <a:ext cx="108373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3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05408" y="0"/>
            <a:ext cx="10728960" cy="5418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05408" y="8778240"/>
            <a:ext cx="10728960" cy="390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300460" rtl="0" eaLnBrk="1" latinLnBrk="0" hangingPunct="1">
        <a:spcBef>
          <a:spcPct val="0"/>
        </a:spcBef>
        <a:buNone/>
        <a:defRPr sz="7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90138" indent="-390138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845299" indent="-390138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100" kern="1200">
          <a:solidFill>
            <a:schemeClr val="tx2"/>
          </a:solidFill>
          <a:latin typeface="+mn-lt"/>
          <a:ea typeface="+mn-ea"/>
          <a:cs typeface="+mn-cs"/>
        </a:defRPr>
      </a:lvl2pPr>
      <a:lvl3pPr marL="1235437" indent="-325115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25575" indent="-325115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4pPr>
      <a:lvl5pPr marL="1950690" indent="-325115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340827" indent="-325115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6pPr>
      <a:lvl7pPr marL="2704956" indent="-325115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7pPr>
      <a:lvl8pPr marL="3121103" indent="-325115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8pPr>
      <a:lvl9pPr marL="3511241" indent="-325115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psp-spb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/>
          </p:cNvSpPr>
          <p:nvPr/>
        </p:nvSpPr>
        <p:spPr bwMode="auto">
          <a:xfrm>
            <a:off x="11996739" y="815974"/>
            <a:ext cx="122237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 dirty="0"/>
          </a:p>
        </p:txBody>
      </p:sp>
      <p:sp>
        <p:nvSpPr>
          <p:cNvPr id="2051" name="Rectangle 2"/>
          <p:cNvSpPr>
            <a:spLocks/>
          </p:cNvSpPr>
          <p:nvPr/>
        </p:nvSpPr>
        <p:spPr bwMode="auto">
          <a:xfrm>
            <a:off x="12187239" y="815974"/>
            <a:ext cx="819150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 dirty="0"/>
          </a:p>
        </p:txBody>
      </p:sp>
      <p:sp>
        <p:nvSpPr>
          <p:cNvPr id="2053" name="Rectangle 6"/>
          <p:cNvSpPr>
            <a:spLocks noGrp="1" noChangeArrowheads="1"/>
          </p:cNvSpPr>
          <p:nvPr>
            <p:ph type="title"/>
          </p:nvPr>
        </p:nvSpPr>
        <p:spPr>
          <a:xfrm>
            <a:off x="5784854" y="2008191"/>
            <a:ext cx="5453063" cy="2625725"/>
          </a:xfrm>
        </p:spPr>
        <p:txBody>
          <a:bodyPr lIns="126415" tIns="72238" rIns="126415" bIns="72238" anchor="b">
            <a:normAutofit/>
          </a:bodyPr>
          <a:lstStyle/>
          <a:p>
            <a:pPr defTabSz="1299963"/>
            <a:r>
              <a:rPr lang="ru-RU" sz="5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Горячее </a:t>
            </a:r>
            <a:r>
              <a:rPr lang="ru-RU" sz="55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Цинкование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2054" name="Rectangle 7"/>
          <p:cNvSpPr>
            <a:spLocks noGrp="1" noChangeArrowheads="1"/>
          </p:cNvSpPr>
          <p:nvPr>
            <p:ph idx="1"/>
          </p:nvPr>
        </p:nvSpPr>
        <p:spPr>
          <a:xfrm>
            <a:off x="636591" y="6207126"/>
            <a:ext cx="11804651" cy="1873250"/>
          </a:xfrm>
        </p:spPr>
        <p:txBody>
          <a:bodyPr lIns="126415" tIns="72238" rIns="126415" bIns="72238" anchor="t">
            <a:normAutofit/>
          </a:bodyPr>
          <a:lstStyle/>
          <a:p>
            <a:pPr marL="0" indent="0" algn="ctr" defTabSz="1299963">
              <a:lnSpc>
                <a:spcPct val="80000"/>
              </a:lnSpc>
              <a:spcBef>
                <a:spcPts val="300"/>
              </a:spcBef>
              <a:buNone/>
            </a:pPr>
            <a:r>
              <a:rPr lang="ru-RU" sz="3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OOO </a:t>
            </a:r>
            <a:r>
              <a:rPr lang="ru-RU" sz="3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Ленинградский электротехнический завод</a:t>
            </a:r>
            <a:endParaRPr lang="ru-RU" sz="21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0" indent="0" algn="ctr" defTabSz="1299963">
              <a:lnSpc>
                <a:spcPct val="80000"/>
              </a:lnSpc>
              <a:spcBef>
                <a:spcPts val="300"/>
              </a:spcBef>
              <a:buNone/>
            </a:pPr>
            <a:endParaRPr lang="ru-RU" sz="21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0" indent="0" algn="ctr" defTabSz="1299963">
              <a:lnSpc>
                <a:spcPct val="80000"/>
              </a:lnSpc>
              <a:spcBef>
                <a:spcPts val="300"/>
              </a:spcBef>
              <a:buNone/>
            </a:pPr>
            <a:r>
              <a:rPr lang="ru-RU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Санкт-Петербург</a:t>
            </a:r>
            <a:endParaRPr lang="ru-RU" sz="3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0" indent="0" algn="ctr" defTabSz="1299963">
              <a:lnSpc>
                <a:spcPct val="80000"/>
              </a:lnSpc>
              <a:spcBef>
                <a:spcPts val="300"/>
              </a:spcBef>
              <a:buNone/>
            </a:pPr>
            <a:r>
              <a:rPr lang="ru-RU" sz="2700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2011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710405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11996739" y="815974"/>
            <a:ext cx="122237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3075" name="Rectangle 2"/>
          <p:cNvSpPr>
            <a:spLocks/>
          </p:cNvSpPr>
          <p:nvPr/>
        </p:nvSpPr>
        <p:spPr bwMode="auto">
          <a:xfrm>
            <a:off x="12187239" y="815974"/>
            <a:ext cx="819150" cy="812800"/>
          </a:xfrm>
          <a:prstGeom prst="rect">
            <a:avLst/>
          </a:prstGeom>
          <a:solidFill>
            <a:srgbClr val="FF8600"/>
          </a:solidFill>
          <a:ln w="19050">
            <a:solidFill>
              <a:srgbClr val="000000"/>
            </a:solidFill>
            <a:round/>
            <a:headEnd/>
            <a:tailEnd/>
          </a:ln>
          <a:extLst/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300163" y="2195513"/>
            <a:ext cx="10402887" cy="1641475"/>
          </a:xfrm>
        </p:spPr>
        <p:txBody>
          <a:bodyPr lIns="126415" tIns="72238" rIns="126415" bIns="72238" anchor="b"/>
          <a:lstStyle/>
          <a:p>
            <a:pPr defTabSz="1299963"/>
            <a:r>
              <a:rPr lang="ru-RU" sz="5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О компании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3077" name="Rectangle 4"/>
          <p:cNvSpPr>
            <a:spLocks noGrp="1" noChangeArrowheads="1"/>
          </p:cNvSpPr>
          <p:nvPr>
            <p:ph idx="1"/>
          </p:nvPr>
        </p:nvSpPr>
        <p:spPr>
          <a:xfrm>
            <a:off x="1317824" y="3797803"/>
            <a:ext cx="11106150" cy="5033963"/>
          </a:xfrm>
        </p:spPr>
        <p:txBody>
          <a:bodyPr lIns="126415" tIns="72238" rIns="126415" bIns="72238" anchor="t">
            <a:normAutofit/>
          </a:bodyPr>
          <a:lstStyle/>
          <a:p>
            <a:pPr marL="206343" indent="-161900" defTabSz="1299963">
              <a:lnSpc>
                <a:spcPct val="90000"/>
              </a:lnSpc>
              <a:spcBef>
                <a:spcPts val="400"/>
              </a:spcBef>
              <a:buNone/>
            </a:pPr>
            <a:r>
              <a:rPr lang="ru-RU" sz="28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Инфограф</a:t>
            </a: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– молодая амбициозная компания, учрежденная группой опытных предпринимателей из России.</a:t>
            </a:r>
          </a:p>
          <a:p>
            <a:pPr marL="206343" indent="-161900" defTabSz="1299963">
              <a:lnSpc>
                <a:spcPct val="90000"/>
              </a:lnSpc>
              <a:spcBef>
                <a:spcPts val="400"/>
              </a:spcBef>
              <a:buNone/>
            </a:pP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lnSpc>
                <a:spcPct val="90000"/>
              </a:lnSpc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Андрей </a:t>
            </a:r>
            <a:r>
              <a:rPr lang="ru-RU" sz="28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Мосьпанов</a:t>
            </a: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lnSpc>
                <a:spcPct val="90000"/>
              </a:lnSpc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Андрей Третьяков</a:t>
            </a: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lnSpc>
                <a:spcPct val="90000"/>
              </a:lnSpc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Роман Томилов</a:t>
            </a: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206343" indent="-161900" defTabSz="1299963">
              <a:lnSpc>
                <a:spcPct val="90000"/>
              </a:lnSpc>
              <a:spcBef>
                <a:spcPts val="400"/>
              </a:spcBef>
              <a:buNone/>
            </a:pP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lnSpc>
                <a:spcPct val="90000"/>
              </a:lnSpc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Ø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Сфера интересов включает инновации, технологии, производство и международную торговлю. </a:t>
            </a:r>
          </a:p>
          <a:p>
            <a:pPr marL="501573" indent="-457129" defTabSz="1299963">
              <a:lnSpc>
                <a:spcPct val="90000"/>
              </a:lnSpc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Ø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Основатели компании прежде уже имели более 50 успешных проектов.</a:t>
            </a:r>
            <a:endParaRPr lang="ru-RU" dirty="0" smtClean="0"/>
          </a:p>
        </p:txBody>
      </p:sp>
      <p:sp>
        <p:nvSpPr>
          <p:cNvPr id="4101" name="Rectangle 5"/>
          <p:cNvSpPr>
            <a:spLocks/>
          </p:cNvSpPr>
          <p:nvPr/>
        </p:nvSpPr>
        <p:spPr bwMode="auto">
          <a:xfrm>
            <a:off x="8758240" y="8765232"/>
            <a:ext cx="4248149" cy="846266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126415" tIns="72238" rIns="126415" bIns="72238">
            <a:spAutoFit/>
          </a:bodyPr>
          <a:lstStyle/>
          <a:p>
            <a:pPr defTabSz="1299963">
              <a:defRPr/>
            </a:pPr>
            <a:r>
              <a:rPr lang="ru-RU" sz="4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  <a:sym typeface="Arial" pitchFamily="34" charset="0"/>
              </a:rPr>
              <a:t>Infograf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/>
          </p:cNvSpPr>
          <p:nvPr/>
        </p:nvSpPr>
        <p:spPr bwMode="auto">
          <a:xfrm>
            <a:off x="11996739" y="815974"/>
            <a:ext cx="122237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4099" name="Rectangle 2"/>
          <p:cNvSpPr>
            <a:spLocks/>
          </p:cNvSpPr>
          <p:nvPr/>
        </p:nvSpPr>
        <p:spPr bwMode="auto">
          <a:xfrm>
            <a:off x="12187239" y="815974"/>
            <a:ext cx="819150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300163" y="815975"/>
            <a:ext cx="10402887" cy="1108497"/>
          </a:xfrm>
        </p:spPr>
        <p:txBody>
          <a:bodyPr lIns="126415" tIns="72238" rIns="126415" bIns="72238" anchor="b"/>
          <a:lstStyle/>
          <a:p>
            <a:pPr defTabSz="1299963"/>
            <a:r>
              <a:rPr lang="ru-RU" sz="5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Анализ Рынка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4101" name="Rectangle 4"/>
          <p:cNvSpPr>
            <a:spLocks noGrp="1" noChangeArrowheads="1"/>
          </p:cNvSpPr>
          <p:nvPr>
            <p:ph idx="1"/>
          </p:nvPr>
        </p:nvSpPr>
        <p:spPr>
          <a:xfrm>
            <a:off x="1300163" y="2140496"/>
            <a:ext cx="10402887" cy="6832057"/>
          </a:xfrm>
        </p:spPr>
        <p:txBody>
          <a:bodyPr lIns="126415" tIns="72238" rIns="126415" bIns="72238" anchor="t">
            <a:normAutofit fontScale="92500"/>
          </a:bodyPr>
          <a:lstStyle/>
          <a:p>
            <a:pPr marL="36507" lvl="1" indent="0" defTabSz="1299963">
              <a:spcBef>
                <a:spcPts val="400"/>
              </a:spcBef>
              <a:buClr>
                <a:srgbClr val="FF8600"/>
              </a:buClr>
              <a:buNone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Горячее </a:t>
            </a:r>
            <a:r>
              <a:rPr lang="ru-RU" sz="28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цинкование</a:t>
            </a:r>
            <a:r>
              <a:rPr lang="ru-RU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– самый распространённый метод по борьбе с коррозией в металлообрабатывающей промышленности.</a:t>
            </a: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6507" lvl="1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93636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Ощутимая нехватка производственных мощностей по гальванизации на российском металлообрабатывающем рынке.</a:t>
            </a:r>
          </a:p>
          <a:p>
            <a:pPr marL="1338935" lvl="2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Спрос </a:t>
            </a:r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на рынке </a:t>
            </a:r>
            <a:r>
              <a:rPr lang="en-US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– </a:t>
            </a:r>
            <a:r>
              <a:rPr lang="en-US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950</a:t>
            </a:r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000 тонн в год</a:t>
            </a:r>
          </a:p>
          <a:p>
            <a:pPr marL="1338935" lvl="2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Общие производительные мощности в России – менее 600 000 тонн</a:t>
            </a:r>
            <a:endParaRPr lang="en-US" sz="22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93636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Ограниченный доступ к </a:t>
            </a:r>
            <a:r>
              <a:rPr lang="ru-RU" sz="28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цинкованию</a:t>
            </a: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у отдельных игроков на рынке</a:t>
            </a:r>
          </a:p>
          <a:p>
            <a:pPr marL="493636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Спрос на гальванизацию в Петербурге сильно превышает  предложение на рынке</a:t>
            </a:r>
          </a:p>
          <a:p>
            <a:pPr marL="493636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Строительство – основной потребитель горячего </a:t>
            </a:r>
            <a:r>
              <a:rPr lang="ru-RU" sz="28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цинкования</a:t>
            </a: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1338935" lvl="2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Обязательное </a:t>
            </a:r>
            <a:r>
              <a:rPr lang="ru-RU" sz="22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цинкование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для некоторых видов изделий</a:t>
            </a:r>
          </a:p>
          <a:p>
            <a:pPr marL="1338935" lvl="2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Рынок строительство стабильно растет после снижения в 2008.</a:t>
            </a:r>
            <a:endParaRPr lang="en-US" sz="22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36507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36507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ru-RU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36507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ru-RU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36507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8758240" y="8765232"/>
            <a:ext cx="4248149" cy="846266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126415" tIns="72238" rIns="126415" bIns="72238">
            <a:spAutoFit/>
          </a:bodyPr>
          <a:lstStyle/>
          <a:p>
            <a:pPr defTabSz="1299963">
              <a:defRPr/>
            </a:pPr>
            <a:r>
              <a:rPr lang="ru-RU" sz="4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  <a:sym typeface="Arial" pitchFamily="34" charset="0"/>
              </a:rPr>
              <a:t>Infograf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/>
          </p:cNvSpPr>
          <p:nvPr/>
        </p:nvSpPr>
        <p:spPr bwMode="auto">
          <a:xfrm>
            <a:off x="11996739" y="815974"/>
            <a:ext cx="122237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5123" name="Rectangle 2"/>
          <p:cNvSpPr>
            <a:spLocks/>
          </p:cNvSpPr>
          <p:nvPr/>
        </p:nvSpPr>
        <p:spPr bwMode="auto">
          <a:xfrm>
            <a:off x="12187239" y="815974"/>
            <a:ext cx="819150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title"/>
          </p:nvPr>
        </p:nvSpPr>
        <p:spPr>
          <a:xfrm>
            <a:off x="1317824" y="1222374"/>
            <a:ext cx="10402887" cy="1641475"/>
          </a:xfrm>
        </p:spPr>
        <p:txBody>
          <a:bodyPr lIns="126415" tIns="72238" rIns="126415" bIns="72238" anchor="b"/>
          <a:lstStyle/>
          <a:p>
            <a:pPr defTabSz="1299963"/>
            <a:r>
              <a:rPr lang="ru-RU" sz="5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Основные Цифры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5125" name="Rectangle 4"/>
          <p:cNvSpPr>
            <a:spLocks noGrp="1" noChangeArrowheads="1"/>
          </p:cNvSpPr>
          <p:nvPr>
            <p:ph idx="1"/>
          </p:nvPr>
        </p:nvSpPr>
        <p:spPr>
          <a:xfrm>
            <a:off x="1300166" y="3076600"/>
            <a:ext cx="10890250" cy="5895953"/>
          </a:xfrm>
        </p:spPr>
        <p:txBody>
          <a:bodyPr lIns="126415" tIns="72238" rIns="126415" bIns="72238" anchor="t">
            <a:normAutofit lnSpcReduction="10000"/>
          </a:bodyPr>
          <a:lstStyle/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Сумма кредита </a:t>
            </a:r>
            <a: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1 051,2 </a:t>
            </a: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млн руб.</a:t>
            </a:r>
            <a:endParaRPr lang="en-US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Производственная мощность - 50 </a:t>
            </a:r>
            <a:r>
              <a:rPr lang="ru-RU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000 </a:t>
            </a: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тонн в год</a:t>
            </a: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.</a:t>
            </a: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Предполагаемый срок возврата кредита  - 10 лет</a:t>
            </a: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spcAft>
                <a:spcPts val="1200"/>
              </a:spcAft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Цена участка – 700  млн. руб. Цена включает:</a:t>
            </a: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842505" lvl="1" indent="-342900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ü"/>
            </a:pPr>
            <a:r>
              <a:rPr lang="ru-RU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Производственная площадь</a:t>
            </a:r>
            <a:r>
              <a:rPr lang="en-US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– 20 000</a:t>
            </a:r>
            <a:r>
              <a:rPr lang="ru-RU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м</a:t>
            </a:r>
            <a:r>
              <a:rPr lang="en-US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2</a:t>
            </a:r>
          </a:p>
          <a:p>
            <a:pPr marL="842505" lvl="1" indent="-342900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ü"/>
            </a:pPr>
            <a:r>
              <a:rPr lang="ru-RU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Складские и производственные здания</a:t>
            </a:r>
          </a:p>
          <a:p>
            <a:pPr marL="842505" lvl="1" indent="-342900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ü"/>
            </a:pPr>
            <a:r>
              <a:rPr lang="ru-RU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Подключение к сетям: Электроэнергия </a:t>
            </a:r>
            <a:r>
              <a:rPr lang="en-US" sz="2500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&gt;</a:t>
            </a:r>
            <a:r>
              <a:rPr lang="ru-RU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1МВт, газ, вода </a:t>
            </a:r>
          </a:p>
          <a:p>
            <a:pPr marL="842505" lvl="1" indent="-342900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ü"/>
            </a:pPr>
            <a:r>
              <a:rPr lang="ru-RU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Железнодорожная линия</a:t>
            </a:r>
          </a:p>
          <a:p>
            <a:pPr marL="842505" lvl="1" indent="-342900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ü"/>
            </a:pPr>
            <a:r>
              <a:rPr lang="ru-RU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Система очистки воды и воздуха – замкнутый цикл</a:t>
            </a: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4444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4444" indent="0" defTabSz="1299963">
              <a:spcBef>
                <a:spcPts val="400"/>
              </a:spcBef>
              <a:buClr>
                <a:srgbClr val="FF8600"/>
              </a:buClr>
              <a:buNone/>
            </a:pPr>
            <a:r>
              <a:rPr lang="ru-RU" sz="2800" u="sng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Ликвидный актив: производственная территория с </a:t>
            </a:r>
            <a:r>
              <a:rPr lang="ru-RU" sz="2800" u="sng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подкючением</a:t>
            </a:r>
            <a:r>
              <a:rPr lang="ru-RU" sz="2800" u="sng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к сетям (земельный участок  с категорией опасности - 2,1)</a:t>
            </a: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1800474" y="7045696"/>
            <a:ext cx="151216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8758240" y="8765232"/>
            <a:ext cx="4248149" cy="846266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126415" tIns="72238" rIns="126415" bIns="72238">
            <a:spAutoFit/>
          </a:bodyPr>
          <a:lstStyle/>
          <a:p>
            <a:pPr defTabSz="1299963">
              <a:defRPr/>
            </a:pPr>
            <a:r>
              <a:rPr lang="ru-RU" sz="4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  <a:sym typeface="Arial" pitchFamily="34" charset="0"/>
              </a:rPr>
              <a:t>Infograf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/>
          </p:cNvSpPr>
          <p:nvPr/>
        </p:nvSpPr>
        <p:spPr bwMode="auto">
          <a:xfrm>
            <a:off x="11996739" y="815974"/>
            <a:ext cx="122237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 dirty="0"/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12187239" y="815974"/>
            <a:ext cx="819150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 dirty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1300164" y="2600329"/>
            <a:ext cx="4200525" cy="3095625"/>
          </a:xfrm>
        </p:spPr>
        <p:txBody>
          <a:bodyPr lIns="126415" tIns="72238" rIns="126415" bIns="72238" anchor="t"/>
          <a:lstStyle/>
          <a:p>
            <a:pPr defTabSz="1299963"/>
            <a:r>
              <a:rPr lang="ru-RU" sz="5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Концепция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6149" name="Rectangle 4"/>
          <p:cNvSpPr>
            <a:spLocks noGrp="1" noChangeArrowheads="1"/>
          </p:cNvSpPr>
          <p:nvPr>
            <p:ph idx="1"/>
          </p:nvPr>
        </p:nvSpPr>
        <p:spPr>
          <a:xfrm>
            <a:off x="1300164" y="3436641"/>
            <a:ext cx="7411760" cy="5535910"/>
          </a:xfrm>
        </p:spPr>
        <p:txBody>
          <a:bodyPr lIns="126415" tIns="72238" rIns="126415" bIns="72238" anchor="t">
            <a:normAutofit/>
          </a:bodyPr>
          <a:lstStyle/>
          <a:p>
            <a:pPr marL="38094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38094" indent="0" defTabSz="1299963">
              <a:spcBef>
                <a:spcPts val="400"/>
              </a:spcBef>
              <a:buClr>
                <a:srgbClr val="FF8600"/>
              </a:buClr>
              <a:buNone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Производство будет размещено в Ленинградской </a:t>
            </a:r>
            <a:r>
              <a:rPr lang="ru-RU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О</a:t>
            </a: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бласти</a:t>
            </a: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260311" indent="-222216" defTabSz="1299963">
              <a:spcBef>
                <a:spcPts val="400"/>
              </a:spcBef>
              <a:buNone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95295" indent="-457200" defTabSz="1299963">
              <a:spcBef>
                <a:spcPts val="400"/>
              </a:spcBef>
              <a:buFont typeface="Wingdings" pitchFamily="2" charset="2"/>
              <a:buChar char="Ø"/>
            </a:pPr>
            <a:r>
              <a:rPr lang="ru-RU" sz="28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Цинкование</a:t>
            </a: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95295" indent="-457200" defTabSz="1299963">
              <a:spcBef>
                <a:spcPts val="400"/>
              </a:spcBef>
              <a:buFont typeface="Wingdings" pitchFamily="2" charset="2"/>
              <a:buChar char="Ø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Хранение</a:t>
            </a: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95295" indent="-457200" defTabSz="1299963">
              <a:spcBef>
                <a:spcPts val="400"/>
              </a:spcBef>
              <a:buFont typeface="Wingdings" pitchFamily="2" charset="2"/>
              <a:buChar char="Ø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Обработка металла</a:t>
            </a:r>
            <a:endParaRPr lang="en-US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260311" indent="-222216" defTabSz="1299963">
              <a:spcBef>
                <a:spcPts val="400"/>
              </a:spcBef>
              <a:buNone/>
            </a:pPr>
            <a:endParaRPr lang="en-US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93255" lvl="1" indent="0" defTabSz="1299963">
              <a:spcBef>
                <a:spcPts val="400"/>
              </a:spcBef>
              <a:buClr>
                <a:srgbClr val="FF8600"/>
              </a:buClr>
              <a:buNone/>
            </a:pPr>
            <a:r>
              <a:rPr lang="ru-RU" sz="2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Цена сервиса – от 21 000 руб. ( зависит от объема заказа и сложности изделия)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marL="0" indent="0" defTabSz="1299963">
              <a:spcBef>
                <a:spcPts val="300"/>
              </a:spcBef>
              <a:buNone/>
            </a:pPr>
            <a:endParaRPr lang="en-US" sz="1800" b="1" dirty="0">
              <a:solidFill>
                <a:srgbClr val="FF0000"/>
              </a:solidFill>
            </a:endParaRPr>
          </a:p>
          <a:p>
            <a:pPr marL="0" indent="0" defTabSz="1299963">
              <a:spcBef>
                <a:spcPts val="300"/>
              </a:spcBef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 marL="0" indent="0" defTabSz="1299963">
              <a:spcBef>
                <a:spcPts val="300"/>
              </a:spcBef>
              <a:buNone/>
            </a:pPr>
            <a:endParaRPr lang="en-US" sz="18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938" y="4248848"/>
            <a:ext cx="3179616" cy="2728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0" t="15655" r="12748" b="19854"/>
          <a:stretch/>
        </p:blipFill>
        <p:spPr bwMode="auto">
          <a:xfrm>
            <a:off x="5249924" y="815974"/>
            <a:ext cx="6569630" cy="304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5"/>
          <p:cNvSpPr>
            <a:spLocks/>
          </p:cNvSpPr>
          <p:nvPr/>
        </p:nvSpPr>
        <p:spPr bwMode="auto">
          <a:xfrm>
            <a:off x="8758240" y="8765232"/>
            <a:ext cx="4248149" cy="846266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126415" tIns="72238" rIns="126415" bIns="72238">
            <a:spAutoFit/>
          </a:bodyPr>
          <a:lstStyle/>
          <a:p>
            <a:pPr defTabSz="1299963">
              <a:defRPr/>
            </a:pPr>
            <a:r>
              <a:rPr lang="ru-RU" sz="4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  <a:sym typeface="Arial" pitchFamily="34" charset="0"/>
              </a:rPr>
              <a:t>Infograf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/>
          </p:cNvSpPr>
          <p:nvPr/>
        </p:nvSpPr>
        <p:spPr bwMode="auto">
          <a:xfrm>
            <a:off x="11996739" y="815974"/>
            <a:ext cx="122237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7171" name="Rectangle 2"/>
          <p:cNvSpPr>
            <a:spLocks/>
          </p:cNvSpPr>
          <p:nvPr/>
        </p:nvSpPr>
        <p:spPr bwMode="auto">
          <a:xfrm>
            <a:off x="12187239" y="815974"/>
            <a:ext cx="819150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>
          <a:xfrm>
            <a:off x="1300163" y="2195513"/>
            <a:ext cx="10402887" cy="1641475"/>
          </a:xfrm>
        </p:spPr>
        <p:txBody>
          <a:bodyPr lIns="126415" tIns="72238" rIns="126415" bIns="72238" anchor="b"/>
          <a:lstStyle/>
          <a:p>
            <a:pPr defTabSz="1299963"/>
            <a:r>
              <a:rPr lang="ru-RU" sz="5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Конкурентное преимущество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7173" name="Rectangle 4"/>
          <p:cNvSpPr>
            <a:spLocks noGrp="1" noChangeArrowheads="1"/>
          </p:cNvSpPr>
          <p:nvPr>
            <p:ph idx="1"/>
          </p:nvPr>
        </p:nvSpPr>
        <p:spPr>
          <a:xfrm>
            <a:off x="1300163" y="3938590"/>
            <a:ext cx="10402887" cy="5033963"/>
          </a:xfrm>
        </p:spPr>
        <p:txBody>
          <a:bodyPr lIns="126415" tIns="72238" rIns="126415" bIns="72238" anchor="t">
            <a:normAutofit/>
          </a:bodyPr>
          <a:lstStyle/>
          <a:p>
            <a:pPr marL="44444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Доступность (ограниченное количество конкурентов в регионе)</a:t>
            </a: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Близость к конечному потребителю (С. Петербург)</a:t>
            </a: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Профессиональная команда</a:t>
            </a: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Установленные партнерские отношения с потенциальными дистрибьюторами и клиентами*</a:t>
            </a:r>
          </a:p>
          <a:p>
            <a:pPr marL="1346872" lvl="2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Огромный предварительный спрос на гальванизацию</a:t>
            </a:r>
            <a:endParaRPr lang="en-US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0" lvl="2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en-US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0" lvl="2" indent="0" defTabSz="1299963">
              <a:spcBef>
                <a:spcPts val="400"/>
              </a:spcBef>
              <a:buClr>
                <a:srgbClr val="FF8600"/>
              </a:buClr>
              <a:buNone/>
            </a:pPr>
            <a:r>
              <a:rPr lang="en-US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*</a:t>
            </a:r>
            <a:r>
              <a:rPr lang="ru-RU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пример: МПСП Северо- запад</a:t>
            </a:r>
            <a:r>
              <a:rPr lang="en-US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400" dirty="0">
                <a:hlinkClick r:id="rId2"/>
              </a:rPr>
              <a:t>http://mpsp-spb.ru</a:t>
            </a:r>
            <a:endParaRPr lang="en-US" sz="2400" dirty="0"/>
          </a:p>
          <a:p>
            <a:pPr marL="889743" lvl="2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en-US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8758240" y="8765232"/>
            <a:ext cx="4248149" cy="846266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126415" tIns="72238" rIns="126415" bIns="72238">
            <a:spAutoFit/>
          </a:bodyPr>
          <a:lstStyle/>
          <a:p>
            <a:pPr defTabSz="1299963">
              <a:defRPr/>
            </a:pPr>
            <a:r>
              <a:rPr lang="ru-RU" sz="4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  <a:sym typeface="Arial" pitchFamily="34" charset="0"/>
              </a:rPr>
              <a:t>Infograf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/>
          </p:cNvSpPr>
          <p:nvPr/>
        </p:nvSpPr>
        <p:spPr bwMode="auto">
          <a:xfrm>
            <a:off x="11996739" y="815974"/>
            <a:ext cx="122237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9219" name="Rectangle 2"/>
          <p:cNvSpPr>
            <a:spLocks/>
          </p:cNvSpPr>
          <p:nvPr/>
        </p:nvSpPr>
        <p:spPr bwMode="auto">
          <a:xfrm>
            <a:off x="12187239" y="815974"/>
            <a:ext cx="819150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title"/>
          </p:nvPr>
        </p:nvSpPr>
        <p:spPr>
          <a:xfrm>
            <a:off x="1300163" y="2195513"/>
            <a:ext cx="10402887" cy="1641475"/>
          </a:xfrm>
        </p:spPr>
        <p:txBody>
          <a:bodyPr lIns="126415" tIns="72238" rIns="126415" bIns="72238" anchor="b"/>
          <a:lstStyle/>
          <a:p>
            <a:pPr defTabSz="1299963"/>
            <a:r>
              <a:rPr lang="ru-RU" sz="5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Дистрибуция 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9221" name="Rectangle 4"/>
          <p:cNvSpPr>
            <a:spLocks noGrp="1" noChangeArrowheads="1"/>
          </p:cNvSpPr>
          <p:nvPr>
            <p:ph idx="1"/>
          </p:nvPr>
        </p:nvSpPr>
        <p:spPr>
          <a:xfrm>
            <a:off x="1300163" y="3938590"/>
            <a:ext cx="10402887" cy="5033963"/>
          </a:xfrm>
        </p:spPr>
        <p:txBody>
          <a:bodyPr lIns="126415" tIns="72238" rIns="126415" bIns="72238" anchor="t"/>
          <a:lstStyle/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Прямые продажи производителям строительных материалов</a:t>
            </a: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Государственные и муниципальные тендеры</a:t>
            </a: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Прямые продажи отдельным игрокам на металлообрабатывающем рынке</a:t>
            </a:r>
          </a:p>
          <a:p>
            <a:pPr marL="44444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4444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44442" indent="0" defTabSz="1299963">
              <a:spcBef>
                <a:spcPts val="400"/>
              </a:spcBef>
              <a:buClr>
                <a:srgbClr val="FF8600"/>
              </a:buClr>
              <a:buNone/>
            </a:pP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501573" indent="-457129" defTabSz="1299963">
              <a:spcBef>
                <a:spcPts val="400"/>
              </a:spcBef>
              <a:buClr>
                <a:srgbClr val="FF8600"/>
              </a:buClr>
              <a:buFont typeface="Wingdings" pitchFamily="2" charset="2"/>
              <a:buChar char="§"/>
            </a:pPr>
            <a:endParaRPr lang="ru-RU" sz="280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8758240" y="8765232"/>
            <a:ext cx="4248149" cy="846266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126415" tIns="72238" rIns="126415" bIns="72238">
            <a:spAutoFit/>
          </a:bodyPr>
          <a:lstStyle/>
          <a:p>
            <a:pPr defTabSz="1299963">
              <a:defRPr/>
            </a:pPr>
            <a:r>
              <a:rPr lang="ru-RU" sz="4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  <a:sym typeface="Arial" pitchFamily="34" charset="0"/>
              </a:rPr>
              <a:t>Infograf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/>
          </p:cNvSpPr>
          <p:nvPr/>
        </p:nvSpPr>
        <p:spPr bwMode="auto">
          <a:xfrm>
            <a:off x="11996739" y="815974"/>
            <a:ext cx="122237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12187239" y="815974"/>
            <a:ext cx="819150" cy="812800"/>
          </a:xfrm>
          <a:prstGeom prst="rect">
            <a:avLst/>
          </a:prstGeom>
          <a:solidFill>
            <a:srgbClr val="FF86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238" tIns="72238" rIns="72238" bIns="72238" anchor="ctr"/>
          <a:lstStyle/>
          <a:p>
            <a:endParaRPr lang="ru-RU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title"/>
          </p:nvPr>
        </p:nvSpPr>
        <p:spPr>
          <a:xfrm>
            <a:off x="1300163" y="2195513"/>
            <a:ext cx="10402887" cy="1641475"/>
          </a:xfrm>
        </p:spPr>
        <p:txBody>
          <a:bodyPr lIns="126415" tIns="72238" rIns="126415" bIns="72238" anchor="b">
            <a:normAutofit/>
          </a:bodyPr>
          <a:lstStyle/>
          <a:p>
            <a:pPr defTabSz="1299963"/>
            <a:r>
              <a:rPr lang="ru-RU" sz="5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Спасибо за внимание!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8758240" y="8765232"/>
            <a:ext cx="4248149" cy="846266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126415" tIns="72238" rIns="126415" bIns="72238">
            <a:spAutoFit/>
          </a:bodyPr>
          <a:lstStyle/>
          <a:p>
            <a:pPr defTabSz="1299963">
              <a:defRPr/>
            </a:pPr>
            <a:r>
              <a:rPr lang="ru-RU" sz="4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  <a:sym typeface="Arial" pitchFamily="34" charset="0"/>
              </a:rPr>
              <a:t>Infograf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>
    <a:spDef>
      <a:spPr bwMode="auto">
        <a:noFill/>
        <a:ln w="12700" cap="flat" cmpd="sng">
          <a:noFill/>
          <a:prstDash val="solid"/>
          <a:miter lim="0"/>
          <a:headEnd/>
          <a:tailEnd/>
        </a:ln>
        <a:effectLst/>
      </a:spPr>
      <a:bodyPr lIns="126415" tIns="72238" rIns="126415" bIns="72238">
        <a:spAutoFit/>
      </a:bodyPr>
      <a:lstStyle>
        <a:defPPr defTabSz="1299963">
          <a:defRPr sz="4600" b="1" dirty="0" err="1">
            <a:solidFill>
              <a:srgbClr val="FF0000"/>
            </a:solidFill>
            <a:effectLst>
              <a:outerShdw blurRad="38100" dist="38100" dir="2700000" algn="tl">
                <a:srgbClr val="000000"/>
              </a:outerShdw>
            </a:effectLst>
            <a:latin typeface="Arial" pitchFamily="34" charset="0"/>
            <a:cs typeface="Arial" pitchFamily="34" charset="0"/>
            <a:sym typeface="Arial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452</TotalTime>
  <Words>323</Words>
  <Application>Microsoft Office PowerPoint</Application>
  <PresentationFormat>Произвольный</PresentationFormat>
  <Paragraphs>73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NewsPrint</vt:lpstr>
      <vt:lpstr>Горячее Цинкование</vt:lpstr>
      <vt:lpstr>О компании</vt:lpstr>
      <vt:lpstr>Анализ Рынка</vt:lpstr>
      <vt:lpstr>Основные Цифры</vt:lpstr>
      <vt:lpstr>Концепция</vt:lpstr>
      <vt:lpstr>Конкурентное преимущество</vt:lpstr>
      <vt:lpstr>Дистрибуция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OSB Production Line</dc:title>
  <dc:creator>Екатерина</dc:creator>
  <cp:lastModifiedBy>IBG</cp:lastModifiedBy>
  <cp:revision>42</cp:revision>
  <dcterms:modified xsi:type="dcterms:W3CDTF">2011-12-15T07:58:17Z</dcterms:modified>
</cp:coreProperties>
</file>