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handoutMasterIdLst>
    <p:handoutMasterId r:id="rId23"/>
  </p:handoutMasterIdLst>
  <p:sldIdLst>
    <p:sldId id="270" r:id="rId2"/>
    <p:sldId id="256" r:id="rId3"/>
    <p:sldId id="271" r:id="rId4"/>
    <p:sldId id="258" r:id="rId5"/>
    <p:sldId id="257" r:id="rId6"/>
    <p:sldId id="259" r:id="rId7"/>
    <p:sldId id="277" r:id="rId8"/>
    <p:sldId id="261" r:id="rId9"/>
    <p:sldId id="260" r:id="rId10"/>
    <p:sldId id="262" r:id="rId11"/>
    <p:sldId id="263" r:id="rId12"/>
    <p:sldId id="264" r:id="rId13"/>
    <p:sldId id="266" r:id="rId14"/>
    <p:sldId id="267" r:id="rId15"/>
    <p:sldId id="268" r:id="rId16"/>
    <p:sldId id="278" r:id="rId17"/>
    <p:sldId id="276" r:id="rId18"/>
    <p:sldId id="275" r:id="rId19"/>
    <p:sldId id="273" r:id="rId20"/>
    <p:sldId id="269" r:id="rId21"/>
    <p:sldId id="279" r:id="rId22"/>
  </p:sldIdLst>
  <p:sldSz cx="10693400" cy="756126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5613" indent="1588" algn="l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2813" indent="1588" algn="l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0013" indent="1588" algn="l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7213" indent="1588" algn="l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1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1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1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1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760" autoAdjust="0"/>
    <p:restoredTop sz="94709" autoAdjust="0"/>
  </p:normalViewPr>
  <p:slideViewPr>
    <p:cSldViewPr>
      <p:cViewPr>
        <p:scale>
          <a:sx n="66" d="100"/>
          <a:sy n="66" d="100"/>
        </p:scale>
        <p:origin x="-1506" y="-60"/>
      </p:cViewPr>
      <p:guideLst>
        <p:guide orient="horz" pos="2382"/>
        <p:guide pos="33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7" d="100"/>
          <a:sy n="57" d="100"/>
        </p:scale>
        <p:origin x="-2862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415189-BCD6-4D38-A884-66B12FABA4B4}" type="datetimeFigureOut">
              <a:rPr lang="ru-RU" smtClean="0"/>
              <a:t>29.12.2011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B89664-ABB5-41D2-9737-474873E4A8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69830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7"/>
          <p:cNvSpPr/>
          <p:nvPr/>
        </p:nvSpPr>
        <p:spPr bwMode="gray">
          <a:xfrm>
            <a:off x="588137" y="2187725"/>
            <a:ext cx="9602673" cy="3256384"/>
          </a:xfrm>
          <a:prstGeom prst="roundRect">
            <a:avLst>
              <a:gd name="adj" fmla="val 5521"/>
            </a:avLst>
          </a:prstGeom>
          <a:gradFill>
            <a:gsLst>
              <a:gs pos="0">
                <a:schemeClr val="bg1">
                  <a:alpha val="79000"/>
                </a:schemeClr>
              </a:gs>
              <a:gs pos="30000">
                <a:schemeClr val="bg2"/>
              </a:gs>
              <a:gs pos="66000">
                <a:schemeClr val="bg2"/>
              </a:gs>
              <a:gs pos="100000">
                <a:schemeClr val="bg1">
                  <a:alpha val="61000"/>
                </a:schemeClr>
              </a:gs>
            </a:gsLst>
            <a:lin ang="5400000" scaled="1"/>
          </a:gradFill>
          <a:ln w="38100">
            <a:solidFill>
              <a:schemeClr val="bg2">
                <a:lumMod val="20000"/>
                <a:lumOff val="80000"/>
              </a:schemeClr>
            </a:solidFill>
          </a:ln>
          <a:effectLst>
            <a:outerShdw sx="1000" sy="1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 extrusionH="76200" prstMaterial="matte">
            <a:bevelT w="50800" h="50800" prst="softRound"/>
            <a:bevelB w="50800" h="50800" prst="softRound"/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ounded Rectangle 9"/>
          <p:cNvSpPr/>
          <p:nvPr/>
        </p:nvSpPr>
        <p:spPr bwMode="gray">
          <a:xfrm>
            <a:off x="1005180" y="1895357"/>
            <a:ext cx="8768588" cy="473839"/>
          </a:xfrm>
          <a:prstGeom prst="roundRect">
            <a:avLst>
              <a:gd name="adj" fmla="val 23050"/>
            </a:avLst>
          </a:prstGeom>
          <a:gradFill>
            <a:gsLst>
              <a:gs pos="0">
                <a:schemeClr val="bg2">
                  <a:lumMod val="75000"/>
                </a:schemeClr>
              </a:gs>
              <a:gs pos="67000">
                <a:schemeClr val="bg2">
                  <a:lumMod val="60000"/>
                  <a:lumOff val="40000"/>
                </a:schemeClr>
              </a:gs>
              <a:gs pos="98000">
                <a:schemeClr val="bg2">
                  <a:lumMod val="60000"/>
                  <a:lumOff val="40000"/>
                </a:schemeClr>
              </a:gs>
              <a:gs pos="100000">
                <a:schemeClr val="bg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sx="1000" sy="1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ounded Rectangle 10"/>
          <p:cNvSpPr/>
          <p:nvPr/>
        </p:nvSpPr>
        <p:spPr bwMode="gray">
          <a:xfrm>
            <a:off x="1005180" y="5202149"/>
            <a:ext cx="8768588" cy="473839"/>
          </a:xfrm>
          <a:prstGeom prst="roundRect">
            <a:avLst>
              <a:gd name="adj" fmla="val 25178"/>
            </a:avLst>
          </a:prstGeom>
          <a:gradFill>
            <a:gsLst>
              <a:gs pos="0">
                <a:schemeClr val="bg2">
                  <a:lumMod val="75000"/>
                </a:schemeClr>
              </a:gs>
              <a:gs pos="78000">
                <a:schemeClr val="bg2">
                  <a:lumMod val="60000"/>
                  <a:lumOff val="40000"/>
                </a:schemeClr>
              </a:gs>
              <a:gs pos="75000">
                <a:schemeClr val="bg2">
                  <a:lumMod val="60000"/>
                  <a:lumOff val="40000"/>
                </a:schemeClr>
              </a:gs>
              <a:gs pos="100000">
                <a:schemeClr val="bg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sx="1000" sy="1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ounded Rectangle 11"/>
          <p:cNvSpPr/>
          <p:nvPr/>
        </p:nvSpPr>
        <p:spPr bwMode="gray">
          <a:xfrm>
            <a:off x="6597828" y="1986092"/>
            <a:ext cx="2919298" cy="292369"/>
          </a:xfrm>
          <a:prstGeom prst="roundRect">
            <a:avLst>
              <a:gd name="adj" fmla="val 21911"/>
            </a:avLst>
          </a:prstGeom>
          <a:gradFill>
            <a:gsLst>
              <a:gs pos="0">
                <a:schemeClr val="bg2">
                  <a:lumMod val="50000"/>
                </a:schemeClr>
              </a:gs>
              <a:gs pos="100000">
                <a:schemeClr val="bg2">
                  <a:lumMod val="75000"/>
                </a:schemeClr>
              </a:gs>
            </a:gsLst>
            <a:lin ang="5400000" scaled="0"/>
          </a:gradFill>
          <a:ln>
            <a:solidFill>
              <a:schemeClr val="bg2">
                <a:lumMod val="60000"/>
                <a:lumOff val="40000"/>
              </a:schemeClr>
            </a:solidFill>
          </a:ln>
          <a:effectLst>
            <a:outerShdw sx="1000" sy="1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 extrusionH="76200" prstMaterial="matte">
            <a:bevelT w="50800" h="50800" prst="softRound"/>
            <a:bevelB w="50800" h="50800" prst="softRound"/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8" name="Group 17"/>
          <p:cNvGrpSpPr/>
          <p:nvPr/>
        </p:nvGrpSpPr>
        <p:grpSpPr bwMode="ltGray">
          <a:xfrm>
            <a:off x="6704762" y="2086909"/>
            <a:ext cx="994486" cy="80653"/>
            <a:chOff x="5733288" y="1874520"/>
            <a:chExt cx="850392" cy="73152"/>
          </a:xfrm>
          <a:effectLst>
            <a:glow rad="63500">
              <a:schemeClr val="tx1">
                <a:alpha val="40000"/>
              </a:schemeClr>
            </a:glow>
            <a:outerShdw blurRad="50800" dist="50800" dir="5400000" algn="ctr" rotWithShape="0">
              <a:schemeClr val="accent1">
                <a:lumMod val="20000"/>
                <a:lumOff val="80000"/>
                <a:alpha val="21000"/>
              </a:schemeClr>
            </a:outerShdw>
          </a:effectLst>
        </p:grpSpPr>
        <p:sp>
          <p:nvSpPr>
            <p:cNvPr id="9" name="Oval 12"/>
            <p:cNvSpPr/>
            <p:nvPr/>
          </p:nvSpPr>
          <p:spPr bwMode="ltGray">
            <a:xfrm>
              <a:off x="5733288" y="1874520"/>
              <a:ext cx="73152" cy="7315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scene3d>
              <a:camera prst="orthographicFront"/>
              <a:lightRig rig="balanced" dir="t"/>
            </a:scene3d>
            <a:sp3d contourW="12700" prstMaterial="matte">
              <a:bevelT/>
              <a:contourClr>
                <a:schemeClr val="accent4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" name="Oval 13"/>
            <p:cNvSpPr/>
            <p:nvPr/>
          </p:nvSpPr>
          <p:spPr bwMode="ltGray">
            <a:xfrm>
              <a:off x="5925312" y="1874520"/>
              <a:ext cx="73152" cy="7315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scene3d>
              <a:camera prst="orthographicFront"/>
              <a:lightRig rig="balanced" dir="t"/>
            </a:scene3d>
            <a:sp3d contourW="12700" prstMaterial="matte">
              <a:bevelT/>
              <a:contourClr>
                <a:schemeClr val="accent4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" name="Oval 14"/>
            <p:cNvSpPr/>
            <p:nvPr/>
          </p:nvSpPr>
          <p:spPr bwMode="ltGray">
            <a:xfrm>
              <a:off x="6117336" y="1874520"/>
              <a:ext cx="73152" cy="7315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scene3d>
              <a:camera prst="orthographicFront"/>
              <a:lightRig rig="balanced" dir="t"/>
            </a:scene3d>
            <a:sp3d contourW="12700" prstMaterial="matte">
              <a:bevelT/>
              <a:contourClr>
                <a:schemeClr val="accent4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" name="Oval 15"/>
            <p:cNvSpPr/>
            <p:nvPr/>
          </p:nvSpPr>
          <p:spPr bwMode="ltGray">
            <a:xfrm>
              <a:off x="6309360" y="1874520"/>
              <a:ext cx="73152" cy="7315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scene3d>
              <a:camera prst="orthographicFront"/>
              <a:lightRig rig="balanced" dir="t"/>
            </a:scene3d>
            <a:sp3d contourW="12700" prstMaterial="matte">
              <a:bevelT/>
              <a:contourClr>
                <a:schemeClr val="accent4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" name="Oval 16"/>
            <p:cNvSpPr/>
            <p:nvPr/>
          </p:nvSpPr>
          <p:spPr bwMode="ltGray">
            <a:xfrm>
              <a:off x="6510528" y="1874520"/>
              <a:ext cx="73152" cy="7315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scene3d>
              <a:camera prst="orthographicFront"/>
              <a:lightRig rig="balanced" dir="t"/>
            </a:scene3d>
            <a:sp3d contourW="12700" prstMaterial="matte">
              <a:bevelT/>
              <a:contourClr>
                <a:schemeClr val="accent4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 bwMode="gray">
          <a:xfrm>
            <a:off x="834085" y="2681728"/>
            <a:ext cx="9089390" cy="1492089"/>
          </a:xfrm>
        </p:spPr>
        <p:txBody>
          <a:bodyPr>
            <a:noAutofit/>
            <a:scene3d>
              <a:camera prst="orthographicFront"/>
              <a:lightRig rig="flat" dir="t">
                <a:rot lat="0" lon="0" rev="6600000"/>
              </a:lightRig>
            </a:scene3d>
            <a:sp3d extrusionH="25400" contourW="8890">
              <a:bevelT w="38100" h="31750"/>
              <a:contourClr>
                <a:schemeClr val="tx2">
                  <a:lumMod val="90000"/>
                </a:schemeClr>
              </a:contourClr>
            </a:sp3d>
          </a:bodyPr>
          <a:lstStyle>
            <a:lvl1pPr>
              <a:defRPr sz="5500">
                <a:gradFill>
                  <a:gsLst>
                    <a:gs pos="0">
                      <a:schemeClr val="tx2"/>
                    </a:gs>
                    <a:gs pos="75000">
                      <a:schemeClr val="tx2">
                        <a:lumMod val="75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5400000" scaled="0"/>
                </a:gradFill>
                <a:effectLst>
                  <a:outerShdw blurRad="50800" dist="39370" dir="5460000" algn="ctr" rotWithShape="0">
                    <a:srgbClr val="000000">
                      <a:alpha val="38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582623" y="4173817"/>
            <a:ext cx="7485380" cy="836780"/>
          </a:xfrm>
        </p:spPr>
        <p:txBody>
          <a:bodyPr anchor="b">
            <a:normAutofit/>
          </a:bodyPr>
          <a:lstStyle>
            <a:lvl1pPr marL="0" indent="0" algn="ctr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3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6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9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2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2D3848-A534-4057-8096-6C91A9B2F9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59043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6"/>
          <p:cNvSpPr/>
          <p:nvPr/>
        </p:nvSpPr>
        <p:spPr bwMode="gray">
          <a:xfrm>
            <a:off x="331496" y="322614"/>
            <a:ext cx="10030409" cy="6865627"/>
          </a:xfrm>
          <a:prstGeom prst="roundRect">
            <a:avLst>
              <a:gd name="adj" fmla="val 3186"/>
            </a:avLst>
          </a:prstGeom>
          <a:gradFill flip="none" rotWithShape="1">
            <a:gsLst>
              <a:gs pos="45000">
                <a:schemeClr val="bg2">
                  <a:alpha val="60000"/>
                </a:schemeClr>
              </a:gs>
              <a:gs pos="100000">
                <a:schemeClr val="bg1">
                  <a:lumMod val="95000"/>
                  <a:lumOff val="5000"/>
                  <a:alpha val="8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2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 extrusionH="76200" prstMaterial="matte">
            <a:bevelT w="50800" h="50800" prst="softRound"/>
            <a:bevelB w="50800" h="50800" prst="softRound"/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5" name="Group 9"/>
          <p:cNvGrpSpPr>
            <a:grpSpLocks/>
          </p:cNvGrpSpPr>
          <p:nvPr/>
        </p:nvGrpSpPr>
        <p:grpSpPr bwMode="auto">
          <a:xfrm>
            <a:off x="641350" y="180975"/>
            <a:ext cx="331788" cy="312738"/>
            <a:chOff x="548640" y="173736"/>
            <a:chExt cx="283464" cy="283464"/>
          </a:xfrm>
        </p:grpSpPr>
        <p:sp>
          <p:nvSpPr>
            <p:cNvPr id="6" name="Oval 8"/>
            <p:cNvSpPr/>
            <p:nvPr userDrawn="1"/>
          </p:nvSpPr>
          <p:spPr bwMode="gray">
            <a:xfrm>
              <a:off x="548640" y="173736"/>
              <a:ext cx="283464" cy="283464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noFill/>
            </a:ln>
            <a:scene3d>
              <a:camera prst="orthographicFront"/>
              <a:lightRig rig="chilly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" name="Oval 7"/>
            <p:cNvSpPr/>
            <p:nvPr userDrawn="1"/>
          </p:nvSpPr>
          <p:spPr bwMode="gray">
            <a:xfrm>
              <a:off x="621792" y="246888"/>
              <a:ext cx="146304" cy="14630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scene3d>
              <a:camera prst="orthographicFront"/>
              <a:lightRig rig="balanced" dir="t"/>
            </a:scene3d>
            <a:sp3d contourW="12700" prstMaterial="matte">
              <a:bevelT/>
              <a:contourClr>
                <a:schemeClr val="accent4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8" name="Group 10"/>
          <p:cNvGrpSpPr>
            <a:grpSpLocks/>
          </p:cNvGrpSpPr>
          <p:nvPr/>
        </p:nvGrpSpPr>
        <p:grpSpPr bwMode="auto">
          <a:xfrm>
            <a:off x="1069975" y="180975"/>
            <a:ext cx="330200" cy="312738"/>
            <a:chOff x="548640" y="173736"/>
            <a:chExt cx="283464" cy="283464"/>
          </a:xfrm>
        </p:grpSpPr>
        <p:sp>
          <p:nvSpPr>
            <p:cNvPr id="9" name="Oval 11"/>
            <p:cNvSpPr/>
            <p:nvPr userDrawn="1"/>
          </p:nvSpPr>
          <p:spPr bwMode="gray">
            <a:xfrm>
              <a:off x="548640" y="173736"/>
              <a:ext cx="283464" cy="283464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noFill/>
            </a:ln>
            <a:scene3d>
              <a:camera prst="orthographicFront"/>
              <a:lightRig rig="chilly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" name="Oval 12"/>
            <p:cNvSpPr/>
            <p:nvPr userDrawn="1"/>
          </p:nvSpPr>
          <p:spPr bwMode="gray">
            <a:xfrm>
              <a:off x="621792" y="246888"/>
              <a:ext cx="146304" cy="14630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scene3d>
              <a:camera prst="orthographicFront"/>
              <a:lightRig rig="balanced" dir="t"/>
            </a:scene3d>
            <a:sp3d contourW="12700" prstMaterial="matte">
              <a:bevelT/>
              <a:contourClr>
                <a:schemeClr val="accent4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1" name="Group 13"/>
          <p:cNvGrpSpPr>
            <a:grpSpLocks/>
          </p:cNvGrpSpPr>
          <p:nvPr/>
        </p:nvGrpSpPr>
        <p:grpSpPr bwMode="auto">
          <a:xfrm>
            <a:off x="1508125" y="180975"/>
            <a:ext cx="331788" cy="312738"/>
            <a:chOff x="548640" y="173736"/>
            <a:chExt cx="283464" cy="283464"/>
          </a:xfrm>
        </p:grpSpPr>
        <p:sp>
          <p:nvSpPr>
            <p:cNvPr id="12" name="Oval 14"/>
            <p:cNvSpPr/>
            <p:nvPr userDrawn="1"/>
          </p:nvSpPr>
          <p:spPr bwMode="gray">
            <a:xfrm>
              <a:off x="548640" y="173736"/>
              <a:ext cx="283464" cy="283464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noFill/>
            </a:ln>
            <a:scene3d>
              <a:camera prst="orthographicFront"/>
              <a:lightRig rig="chilly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" name="Oval 15"/>
            <p:cNvSpPr/>
            <p:nvPr userDrawn="1"/>
          </p:nvSpPr>
          <p:spPr bwMode="gray">
            <a:xfrm>
              <a:off x="621792" y="246888"/>
              <a:ext cx="146304" cy="14630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scene3d>
              <a:camera prst="orthographicFront"/>
              <a:lightRig rig="balanced" dir="t"/>
            </a:scene3d>
            <a:sp3d contourW="12700" prstMaterial="matte">
              <a:bevelT/>
              <a:contourClr>
                <a:schemeClr val="accent4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588137" y="504084"/>
            <a:ext cx="9527819" cy="1048495"/>
          </a:xfrm>
        </p:spPr>
        <p:txBody>
          <a:bodyPr rtlCol="0">
            <a:noAutofit/>
            <a:scene3d>
              <a:camera prst="orthographicFront"/>
              <a:lightRig rig="flat" dir="t">
                <a:rot lat="0" lon="0" rev="6600000"/>
              </a:lightRig>
            </a:scene3d>
            <a:sp3d extrusionH="25400" contourW="8890">
              <a:bevelT w="38100" h="31750"/>
              <a:contourClr>
                <a:schemeClr val="tx2">
                  <a:lumMod val="90000"/>
                </a:schemeClr>
              </a:contourClr>
            </a:sp3d>
          </a:bodyPr>
          <a:lstStyle>
            <a:lvl1pPr algn="ctr" defTabSz="1043056" rtl="0" eaLnBrk="1" latinLnBrk="0" hangingPunct="1">
              <a:spcBef>
                <a:spcPct val="0"/>
              </a:spcBef>
              <a:buNone/>
              <a:defRPr lang="en-US" sz="4100" b="1" kern="1200" smtClean="0">
                <a:gradFill>
                  <a:gsLst>
                    <a:gs pos="0">
                      <a:schemeClr val="tx2"/>
                    </a:gs>
                    <a:gs pos="75000">
                      <a:schemeClr val="tx2">
                        <a:lumMod val="75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5400000" scaled="0"/>
                </a:gradFill>
                <a:effectLst>
                  <a:outerShdw blurRad="50800" dist="39370" dir="5460000" algn="ctr" rotWithShape="0">
                    <a:srgbClr val="000000">
                      <a:alpha val="3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8137" y="1734050"/>
            <a:ext cx="9495739" cy="532312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5EA165-6CA7-446E-9496-9663E86C6D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47781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6"/>
          <p:cNvSpPr/>
          <p:nvPr/>
        </p:nvSpPr>
        <p:spPr bwMode="gray">
          <a:xfrm>
            <a:off x="588137" y="4093164"/>
            <a:ext cx="9527819" cy="2359114"/>
          </a:xfrm>
          <a:prstGeom prst="roundRect">
            <a:avLst>
              <a:gd name="adj" fmla="val 9795"/>
            </a:avLst>
          </a:prstGeom>
          <a:gradFill>
            <a:gsLst>
              <a:gs pos="0">
                <a:schemeClr val="bg1">
                  <a:alpha val="79000"/>
                </a:schemeClr>
              </a:gs>
              <a:gs pos="30000">
                <a:schemeClr val="bg2"/>
              </a:gs>
              <a:gs pos="66000">
                <a:schemeClr val="bg2"/>
              </a:gs>
              <a:gs pos="100000">
                <a:schemeClr val="bg1">
                  <a:alpha val="61000"/>
                </a:schemeClr>
              </a:gs>
            </a:gsLst>
            <a:lin ang="5400000" scaled="1"/>
          </a:gradFill>
          <a:ln w="38100">
            <a:solidFill>
              <a:schemeClr val="bg2">
                <a:lumMod val="20000"/>
                <a:lumOff val="80000"/>
              </a:schemeClr>
            </a:solidFill>
          </a:ln>
          <a:effectLst>
            <a:outerShdw sx="1000" sy="1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 extrusionH="76200" prstMaterial="matte">
            <a:bevelT w="50800" h="50800" prst="softRound"/>
            <a:bevelB w="50800" h="50800" prst="softRound"/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ounded Rectangle 8"/>
          <p:cNvSpPr/>
          <p:nvPr/>
        </p:nvSpPr>
        <p:spPr bwMode="gray">
          <a:xfrm>
            <a:off x="1005180" y="6220399"/>
            <a:ext cx="8768588" cy="473839"/>
          </a:xfrm>
          <a:prstGeom prst="roundRect">
            <a:avLst>
              <a:gd name="adj" fmla="val 25178"/>
            </a:avLst>
          </a:prstGeom>
          <a:gradFill>
            <a:gsLst>
              <a:gs pos="0">
                <a:schemeClr val="bg2">
                  <a:lumMod val="75000"/>
                </a:schemeClr>
              </a:gs>
              <a:gs pos="78000">
                <a:schemeClr val="bg2">
                  <a:lumMod val="60000"/>
                  <a:lumOff val="40000"/>
                </a:schemeClr>
              </a:gs>
              <a:gs pos="75000">
                <a:schemeClr val="bg2">
                  <a:lumMod val="60000"/>
                  <a:lumOff val="40000"/>
                </a:schemeClr>
              </a:gs>
              <a:gs pos="100000">
                <a:schemeClr val="bg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sx="1000" sy="1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ounded Rectangle 7"/>
          <p:cNvSpPr/>
          <p:nvPr/>
        </p:nvSpPr>
        <p:spPr bwMode="gray">
          <a:xfrm>
            <a:off x="1005180" y="3861285"/>
            <a:ext cx="8768588" cy="473839"/>
          </a:xfrm>
          <a:prstGeom prst="roundRect">
            <a:avLst>
              <a:gd name="adj" fmla="val 23050"/>
            </a:avLst>
          </a:prstGeom>
          <a:gradFill>
            <a:gsLst>
              <a:gs pos="0">
                <a:schemeClr val="bg2">
                  <a:lumMod val="75000"/>
                </a:schemeClr>
              </a:gs>
              <a:gs pos="67000">
                <a:schemeClr val="bg2">
                  <a:lumMod val="60000"/>
                  <a:lumOff val="40000"/>
                </a:schemeClr>
              </a:gs>
              <a:gs pos="98000">
                <a:schemeClr val="bg2">
                  <a:lumMod val="60000"/>
                  <a:lumOff val="40000"/>
                </a:schemeClr>
              </a:gs>
              <a:gs pos="100000">
                <a:schemeClr val="bg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sx="1000" sy="1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ounded Rectangle 9"/>
          <p:cNvSpPr/>
          <p:nvPr/>
        </p:nvSpPr>
        <p:spPr bwMode="gray">
          <a:xfrm>
            <a:off x="6597828" y="3952020"/>
            <a:ext cx="2919298" cy="292369"/>
          </a:xfrm>
          <a:prstGeom prst="roundRect">
            <a:avLst>
              <a:gd name="adj" fmla="val 21911"/>
            </a:avLst>
          </a:prstGeom>
          <a:gradFill>
            <a:gsLst>
              <a:gs pos="0">
                <a:schemeClr val="bg2">
                  <a:lumMod val="50000"/>
                </a:schemeClr>
              </a:gs>
              <a:gs pos="100000">
                <a:schemeClr val="bg2">
                  <a:lumMod val="75000"/>
                </a:schemeClr>
              </a:gs>
            </a:gsLst>
            <a:lin ang="5400000" scaled="0"/>
          </a:gradFill>
          <a:ln>
            <a:solidFill>
              <a:schemeClr val="bg2">
                <a:lumMod val="60000"/>
                <a:lumOff val="40000"/>
              </a:schemeClr>
            </a:solidFill>
          </a:ln>
          <a:effectLst>
            <a:outerShdw sx="1000" sy="1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 extrusionH="76200" prstMaterial="matte">
            <a:bevelT w="50800" h="50800" prst="softRound"/>
            <a:bevelB w="50800" h="50800" prst="softRound"/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8" name="Group 10"/>
          <p:cNvGrpSpPr/>
          <p:nvPr/>
        </p:nvGrpSpPr>
        <p:grpSpPr bwMode="ltGray">
          <a:xfrm>
            <a:off x="6704762" y="4052837"/>
            <a:ext cx="994486" cy="80653"/>
            <a:chOff x="5733288" y="1874520"/>
            <a:chExt cx="850392" cy="73152"/>
          </a:xfrm>
          <a:effectLst>
            <a:glow rad="63500">
              <a:schemeClr val="tx1">
                <a:alpha val="40000"/>
              </a:schemeClr>
            </a:glow>
            <a:outerShdw blurRad="50800" dist="50800" dir="5400000" algn="ctr" rotWithShape="0">
              <a:schemeClr val="accent1">
                <a:lumMod val="20000"/>
                <a:lumOff val="80000"/>
                <a:alpha val="21000"/>
              </a:schemeClr>
            </a:outerShdw>
          </a:effectLst>
        </p:grpSpPr>
        <p:sp>
          <p:nvSpPr>
            <p:cNvPr id="9" name="Oval 11"/>
            <p:cNvSpPr/>
            <p:nvPr/>
          </p:nvSpPr>
          <p:spPr bwMode="ltGray">
            <a:xfrm>
              <a:off x="5733288" y="1874520"/>
              <a:ext cx="73152" cy="7315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scene3d>
              <a:camera prst="orthographicFront"/>
              <a:lightRig rig="balanced" dir="t"/>
            </a:scene3d>
            <a:sp3d contourW="12700" prstMaterial="matte">
              <a:bevelT/>
              <a:contourClr>
                <a:schemeClr val="accent4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" name="Oval 12"/>
            <p:cNvSpPr/>
            <p:nvPr/>
          </p:nvSpPr>
          <p:spPr bwMode="ltGray">
            <a:xfrm>
              <a:off x="5925312" y="1874520"/>
              <a:ext cx="73152" cy="7315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scene3d>
              <a:camera prst="orthographicFront"/>
              <a:lightRig rig="balanced" dir="t"/>
            </a:scene3d>
            <a:sp3d contourW="12700" prstMaterial="matte">
              <a:bevelT/>
              <a:contourClr>
                <a:schemeClr val="accent4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" name="Oval 13"/>
            <p:cNvSpPr/>
            <p:nvPr/>
          </p:nvSpPr>
          <p:spPr bwMode="ltGray">
            <a:xfrm>
              <a:off x="6117336" y="1874520"/>
              <a:ext cx="73152" cy="7315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scene3d>
              <a:camera prst="orthographicFront"/>
              <a:lightRig rig="balanced" dir="t"/>
            </a:scene3d>
            <a:sp3d contourW="12700" prstMaterial="matte">
              <a:bevelT/>
              <a:contourClr>
                <a:schemeClr val="accent4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" name="Oval 14"/>
            <p:cNvSpPr/>
            <p:nvPr/>
          </p:nvSpPr>
          <p:spPr bwMode="ltGray">
            <a:xfrm>
              <a:off x="6309360" y="1874520"/>
              <a:ext cx="73152" cy="7315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scene3d>
              <a:camera prst="orthographicFront"/>
              <a:lightRig rig="balanced" dir="t"/>
            </a:scene3d>
            <a:sp3d contourW="12700" prstMaterial="matte">
              <a:bevelT/>
              <a:contourClr>
                <a:schemeClr val="accent4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" name="Oval 15"/>
            <p:cNvSpPr/>
            <p:nvPr/>
          </p:nvSpPr>
          <p:spPr bwMode="ltGray">
            <a:xfrm>
              <a:off x="6510528" y="1874520"/>
              <a:ext cx="73152" cy="7315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scene3d>
              <a:camera prst="orthographicFront"/>
              <a:lightRig rig="balanced" dir="t"/>
            </a:scene3d>
            <a:sp3d contourW="12700" prstMaterial="matte">
              <a:bevelT/>
              <a:contourClr>
                <a:schemeClr val="accent4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748538" y="4335124"/>
            <a:ext cx="9110777" cy="1895357"/>
          </a:xfrm>
        </p:spPr>
        <p:txBody>
          <a:bodyPr rtlCol="0">
            <a:noAutofit/>
            <a:scene3d>
              <a:camera prst="orthographicFront"/>
              <a:lightRig rig="flat" dir="t">
                <a:rot lat="0" lon="0" rev="6600000"/>
              </a:lightRig>
            </a:scene3d>
            <a:sp3d extrusionH="25400" contourW="8890">
              <a:bevelT w="38100" h="31750"/>
              <a:contourClr>
                <a:schemeClr val="tx2">
                  <a:lumMod val="90000"/>
                </a:schemeClr>
              </a:contourClr>
            </a:sp3d>
          </a:bodyPr>
          <a:lstStyle>
            <a:lvl1pPr algn="ctr" defTabSz="1043056" rtl="0" eaLnBrk="1" latinLnBrk="0" hangingPunct="1">
              <a:spcBef>
                <a:spcPct val="0"/>
              </a:spcBef>
              <a:buNone/>
              <a:defRPr lang="en-US" sz="5500" b="1" kern="1200" smtClean="0">
                <a:gradFill>
                  <a:gsLst>
                    <a:gs pos="0">
                      <a:schemeClr val="tx2"/>
                    </a:gs>
                    <a:gs pos="75000">
                      <a:schemeClr val="tx2">
                        <a:lumMod val="75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5400000" scaled="0"/>
                </a:gradFill>
                <a:effectLst>
                  <a:outerShdw blurRad="50800" dist="39370" dir="5460000" algn="ctr" rotWithShape="0">
                    <a:srgbClr val="000000">
                      <a:alpha val="3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180" y="2913607"/>
            <a:ext cx="8768588" cy="816616"/>
          </a:xfrm>
        </p:spPr>
        <p:txBody>
          <a:bodyPr anchor="b"/>
          <a:lstStyle>
            <a:lvl1pPr marL="0" indent="0">
              <a:buNone/>
              <a:defRPr sz="2300" i="1">
                <a:solidFill>
                  <a:schemeClr val="tx1">
                    <a:tint val="75000"/>
                  </a:schemeClr>
                </a:solidFill>
              </a:defRPr>
            </a:lvl1pPr>
            <a:lvl2pPr marL="52152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305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5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61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6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91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5069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22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AFCA08-C695-4DF2-A318-C7A2A4C269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783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7"/>
          <p:cNvSpPr/>
          <p:nvPr/>
        </p:nvSpPr>
        <p:spPr bwMode="gray">
          <a:xfrm>
            <a:off x="331496" y="1340864"/>
            <a:ext cx="10030409" cy="5837295"/>
          </a:xfrm>
          <a:prstGeom prst="roundRect">
            <a:avLst>
              <a:gd name="adj" fmla="val 3186"/>
            </a:avLst>
          </a:prstGeom>
          <a:gradFill flip="none" rotWithShape="1">
            <a:gsLst>
              <a:gs pos="45000">
                <a:schemeClr val="bg2">
                  <a:alpha val="60000"/>
                </a:schemeClr>
              </a:gs>
              <a:gs pos="100000">
                <a:schemeClr val="bg1">
                  <a:lumMod val="95000"/>
                  <a:lumOff val="5000"/>
                  <a:alpha val="8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2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 extrusionH="76200" prstMaterial="matte">
            <a:bevelT w="50800" h="50800" prst="softRound"/>
            <a:bevelB w="50800" h="50800" prst="softRound"/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6" name="Group 8"/>
          <p:cNvGrpSpPr>
            <a:grpSpLocks/>
          </p:cNvGrpSpPr>
          <p:nvPr/>
        </p:nvGrpSpPr>
        <p:grpSpPr bwMode="auto">
          <a:xfrm>
            <a:off x="812800" y="1189038"/>
            <a:ext cx="331788" cy="312737"/>
            <a:chOff x="548640" y="173736"/>
            <a:chExt cx="283464" cy="283464"/>
          </a:xfrm>
        </p:grpSpPr>
        <p:sp>
          <p:nvSpPr>
            <p:cNvPr id="7" name="Oval 9"/>
            <p:cNvSpPr/>
            <p:nvPr userDrawn="1"/>
          </p:nvSpPr>
          <p:spPr bwMode="gray">
            <a:xfrm>
              <a:off x="548640" y="173736"/>
              <a:ext cx="283464" cy="283464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noFill/>
            </a:ln>
            <a:scene3d>
              <a:camera prst="orthographicFront"/>
              <a:lightRig rig="chilly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" name="Oval 10"/>
            <p:cNvSpPr/>
            <p:nvPr userDrawn="1"/>
          </p:nvSpPr>
          <p:spPr bwMode="gray">
            <a:xfrm>
              <a:off x="621792" y="246888"/>
              <a:ext cx="146304" cy="14630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scene3d>
              <a:camera prst="orthographicFront"/>
              <a:lightRig rig="balanced" dir="t"/>
            </a:scene3d>
            <a:sp3d contourW="12700" prstMaterial="matte">
              <a:bevelT/>
              <a:contourClr>
                <a:schemeClr val="accent4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9" name="Group 11"/>
          <p:cNvGrpSpPr>
            <a:grpSpLocks/>
          </p:cNvGrpSpPr>
          <p:nvPr/>
        </p:nvGrpSpPr>
        <p:grpSpPr bwMode="auto">
          <a:xfrm>
            <a:off x="1230313" y="1189038"/>
            <a:ext cx="330200" cy="312737"/>
            <a:chOff x="548640" y="173736"/>
            <a:chExt cx="283464" cy="283464"/>
          </a:xfrm>
        </p:grpSpPr>
        <p:sp>
          <p:nvSpPr>
            <p:cNvPr id="10" name="Oval 12"/>
            <p:cNvSpPr/>
            <p:nvPr userDrawn="1"/>
          </p:nvSpPr>
          <p:spPr bwMode="gray">
            <a:xfrm>
              <a:off x="548640" y="173736"/>
              <a:ext cx="283464" cy="283464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noFill/>
            </a:ln>
            <a:scene3d>
              <a:camera prst="orthographicFront"/>
              <a:lightRig rig="chilly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" name="Oval 13"/>
            <p:cNvSpPr/>
            <p:nvPr userDrawn="1"/>
          </p:nvSpPr>
          <p:spPr bwMode="gray">
            <a:xfrm>
              <a:off x="621792" y="246888"/>
              <a:ext cx="146304" cy="14630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scene3d>
              <a:camera prst="orthographicFront"/>
              <a:lightRig rig="balanced" dir="t"/>
            </a:scene3d>
            <a:sp3d contourW="12700" prstMaterial="matte">
              <a:bevelT/>
              <a:contourClr>
                <a:schemeClr val="accent4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2" name="Group 14"/>
          <p:cNvGrpSpPr>
            <a:grpSpLocks/>
          </p:cNvGrpSpPr>
          <p:nvPr/>
        </p:nvGrpSpPr>
        <p:grpSpPr bwMode="auto">
          <a:xfrm>
            <a:off x="1668463" y="1189038"/>
            <a:ext cx="331787" cy="312737"/>
            <a:chOff x="548640" y="173736"/>
            <a:chExt cx="283464" cy="283464"/>
          </a:xfrm>
        </p:grpSpPr>
        <p:sp>
          <p:nvSpPr>
            <p:cNvPr id="13" name="Oval 15"/>
            <p:cNvSpPr/>
            <p:nvPr userDrawn="1"/>
          </p:nvSpPr>
          <p:spPr bwMode="gray">
            <a:xfrm>
              <a:off x="548640" y="173736"/>
              <a:ext cx="283464" cy="283464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noFill/>
            </a:ln>
            <a:scene3d>
              <a:camera prst="orthographicFront"/>
              <a:lightRig rig="chilly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" name="Oval 16"/>
            <p:cNvSpPr/>
            <p:nvPr userDrawn="1"/>
          </p:nvSpPr>
          <p:spPr bwMode="gray">
            <a:xfrm>
              <a:off x="621792" y="246888"/>
              <a:ext cx="146304" cy="14630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scene3d>
              <a:camera prst="orthographicFront"/>
              <a:lightRig rig="balanced" dir="t"/>
            </a:scene3d>
            <a:sp3d contourW="12700" prstMaterial="matte">
              <a:bevelT/>
              <a:contourClr>
                <a:schemeClr val="accent4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534670" y="161307"/>
            <a:ext cx="9624060" cy="1179557"/>
          </a:xfrm>
        </p:spPr>
        <p:txBody>
          <a:bodyPr rtlCol="0">
            <a:noAutofit/>
            <a:scene3d>
              <a:camera prst="orthographicFront"/>
              <a:lightRig rig="flat" dir="t">
                <a:rot lat="0" lon="0" rev="6600000"/>
              </a:lightRig>
            </a:scene3d>
            <a:sp3d extrusionH="25400" contourW="8890">
              <a:bevelT w="38100" h="31750"/>
              <a:contourClr>
                <a:schemeClr val="tx2">
                  <a:lumMod val="90000"/>
                </a:schemeClr>
              </a:contourClr>
            </a:sp3d>
          </a:bodyPr>
          <a:lstStyle>
            <a:lvl1pPr algn="ctr" defTabSz="1043056" rtl="0" eaLnBrk="1" latinLnBrk="0" hangingPunct="1">
              <a:spcBef>
                <a:spcPct val="0"/>
              </a:spcBef>
              <a:buNone/>
              <a:defRPr lang="en-US" sz="4100" b="1" kern="1200" smtClean="0">
                <a:gradFill>
                  <a:gsLst>
                    <a:gs pos="0">
                      <a:schemeClr val="tx2"/>
                    </a:gs>
                    <a:gs pos="75000">
                      <a:schemeClr val="tx2">
                        <a:lumMod val="75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5400000" scaled="0"/>
                </a:gradFill>
                <a:effectLst>
                  <a:outerShdw blurRad="50800" dist="39370" dir="5460000" algn="ctr" rotWithShape="0">
                    <a:srgbClr val="000000">
                      <a:alpha val="3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8137" y="1713886"/>
            <a:ext cx="4640936" cy="5151741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00167" y="1713886"/>
            <a:ext cx="4640936" cy="5151741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7471A1-486C-494E-AF84-8FB9615267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4914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10"/>
          <p:cNvSpPr/>
          <p:nvPr/>
        </p:nvSpPr>
        <p:spPr bwMode="gray">
          <a:xfrm>
            <a:off x="5432247" y="1512253"/>
            <a:ext cx="4929657" cy="5675988"/>
          </a:xfrm>
          <a:prstGeom prst="roundRect">
            <a:avLst>
              <a:gd name="adj" fmla="val 3186"/>
            </a:avLst>
          </a:prstGeom>
          <a:gradFill flip="none" rotWithShape="1">
            <a:gsLst>
              <a:gs pos="45000">
                <a:schemeClr val="bg2">
                  <a:alpha val="60000"/>
                </a:schemeClr>
              </a:gs>
              <a:gs pos="100000">
                <a:schemeClr val="bg1">
                  <a:lumMod val="95000"/>
                  <a:lumOff val="5000"/>
                  <a:alpha val="8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2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 extrusionH="76200" prstMaterial="matte">
            <a:bevelT w="50800" h="50800" prst="softRound"/>
            <a:bevelB w="50800" h="50800" prst="softRound"/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ounded Rectangle 9"/>
          <p:cNvSpPr/>
          <p:nvPr/>
        </p:nvSpPr>
        <p:spPr bwMode="gray">
          <a:xfrm>
            <a:off x="331496" y="1512253"/>
            <a:ext cx="4929657" cy="5675988"/>
          </a:xfrm>
          <a:prstGeom prst="roundRect">
            <a:avLst>
              <a:gd name="adj" fmla="val 3186"/>
            </a:avLst>
          </a:prstGeom>
          <a:gradFill flip="none" rotWithShape="1">
            <a:gsLst>
              <a:gs pos="45000">
                <a:schemeClr val="bg2">
                  <a:alpha val="60000"/>
                </a:schemeClr>
              </a:gs>
              <a:gs pos="100000">
                <a:schemeClr val="bg1">
                  <a:lumMod val="95000"/>
                  <a:lumOff val="5000"/>
                  <a:alpha val="8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2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 extrusionH="76200" prstMaterial="matte">
            <a:bevelT w="50800" h="50800" prst="softRound"/>
            <a:bevelB w="50800" h="50800" prst="softRound"/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534670" y="161307"/>
            <a:ext cx="9624060" cy="1260211"/>
          </a:xfrm>
        </p:spPr>
        <p:txBody>
          <a:bodyPr rtlCol="0">
            <a:noAutofit/>
            <a:scene3d>
              <a:camera prst="orthographicFront"/>
              <a:lightRig rig="flat" dir="t">
                <a:rot lat="0" lon="0" rev="6600000"/>
              </a:lightRig>
            </a:scene3d>
            <a:sp3d extrusionH="25400" contourW="8890">
              <a:bevelT w="38100" h="31750"/>
              <a:contourClr>
                <a:schemeClr val="tx2">
                  <a:lumMod val="90000"/>
                </a:schemeClr>
              </a:contourClr>
            </a:sp3d>
          </a:bodyPr>
          <a:lstStyle>
            <a:lvl1pPr algn="ctr" defTabSz="1043056" rtl="0" eaLnBrk="1" latinLnBrk="0" hangingPunct="1">
              <a:spcBef>
                <a:spcPct val="0"/>
              </a:spcBef>
              <a:buNone/>
              <a:defRPr lang="en-US" sz="4100" b="1" kern="1200" smtClean="0">
                <a:gradFill>
                  <a:gsLst>
                    <a:gs pos="0">
                      <a:schemeClr val="tx2"/>
                    </a:gs>
                    <a:gs pos="75000">
                      <a:schemeClr val="tx2">
                        <a:lumMod val="75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5400000" scaled="0"/>
                </a:gradFill>
                <a:effectLst>
                  <a:outerShdw blurRad="50800" dist="39370" dir="5460000" algn="ctr" rotWithShape="0">
                    <a:srgbClr val="000000">
                      <a:alpha val="3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white">
          <a:xfrm>
            <a:off x="502590" y="1683641"/>
            <a:ext cx="4598162" cy="705367"/>
          </a:xfrm>
        </p:spPr>
        <p:txBody>
          <a:bodyPr anchor="b"/>
          <a:lstStyle>
            <a:lvl1pPr marL="0" indent="0" algn="ctr">
              <a:buNone/>
              <a:defRPr sz="2700" b="1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590" y="2560748"/>
            <a:ext cx="4598162" cy="44157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white">
          <a:xfrm>
            <a:off x="5592648" y="1683641"/>
            <a:ext cx="4598162" cy="705367"/>
          </a:xfrm>
        </p:spPr>
        <p:txBody>
          <a:bodyPr anchor="b"/>
          <a:lstStyle>
            <a:lvl1pPr marL="0" indent="0" algn="ctr">
              <a:buNone/>
              <a:defRPr sz="2700" b="1">
                <a:solidFill>
                  <a:schemeClr val="accent3">
                    <a:lumMod val="60000"/>
                    <a:lumOff val="40000"/>
                  </a:schemeClr>
                </a:solidFill>
              </a:defRPr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2648" y="2560748"/>
            <a:ext cx="4598162" cy="44157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4286DF-7613-4C49-8303-066B9C4923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2709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C8C728-174C-41C9-AAF6-9455DEB108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323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9C86FE-446B-44B8-8062-0D50F4A270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192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7"/>
          <p:cNvSpPr/>
          <p:nvPr/>
        </p:nvSpPr>
        <p:spPr bwMode="gray">
          <a:xfrm>
            <a:off x="331496" y="322614"/>
            <a:ext cx="10030409" cy="6865627"/>
          </a:xfrm>
          <a:prstGeom prst="roundRect">
            <a:avLst>
              <a:gd name="adj" fmla="val 3186"/>
            </a:avLst>
          </a:prstGeom>
          <a:gradFill flip="none" rotWithShape="1">
            <a:gsLst>
              <a:gs pos="45000">
                <a:schemeClr val="bg2">
                  <a:alpha val="60000"/>
                </a:schemeClr>
              </a:gs>
              <a:gs pos="100000">
                <a:schemeClr val="bg1">
                  <a:lumMod val="95000"/>
                  <a:lumOff val="5000"/>
                  <a:alpha val="8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2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 extrusionH="76200" prstMaterial="matte">
            <a:bevelT w="50800" h="50800" prst="softRound"/>
            <a:bevelB w="50800" h="50800" prst="softRound"/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17043" y="473839"/>
            <a:ext cx="3646449" cy="1108985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1119" y="473839"/>
            <a:ext cx="6063158" cy="6462359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7043" y="1582824"/>
            <a:ext cx="3646449" cy="5353374"/>
          </a:xfr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0C40D5-B51A-45D8-9263-C678E4AB49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3525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7"/>
          <p:cNvSpPr/>
          <p:nvPr/>
        </p:nvSpPr>
        <p:spPr bwMode="gray">
          <a:xfrm>
            <a:off x="331496" y="322614"/>
            <a:ext cx="10030409" cy="6865627"/>
          </a:xfrm>
          <a:prstGeom prst="roundRect">
            <a:avLst>
              <a:gd name="adj" fmla="val 3186"/>
            </a:avLst>
          </a:prstGeom>
          <a:gradFill flip="none" rotWithShape="1">
            <a:gsLst>
              <a:gs pos="45000">
                <a:schemeClr val="bg2">
                  <a:alpha val="60000"/>
                </a:schemeClr>
              </a:gs>
              <a:gs pos="100000">
                <a:schemeClr val="bg1">
                  <a:lumMod val="95000"/>
                  <a:lumOff val="5000"/>
                  <a:alpha val="8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2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 extrusionH="76200" prstMaterial="matte">
            <a:bevelT w="50800" h="50800" prst="softRound"/>
            <a:bevelB w="50800" h="50800" prst="softRound"/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6" name="Group 8"/>
          <p:cNvGrpSpPr>
            <a:grpSpLocks/>
          </p:cNvGrpSpPr>
          <p:nvPr/>
        </p:nvGrpSpPr>
        <p:grpSpPr bwMode="auto">
          <a:xfrm>
            <a:off x="641350" y="180975"/>
            <a:ext cx="331788" cy="312738"/>
            <a:chOff x="548640" y="173736"/>
            <a:chExt cx="283464" cy="283464"/>
          </a:xfrm>
        </p:grpSpPr>
        <p:sp>
          <p:nvSpPr>
            <p:cNvPr id="7" name="Oval 9"/>
            <p:cNvSpPr/>
            <p:nvPr userDrawn="1"/>
          </p:nvSpPr>
          <p:spPr bwMode="gray">
            <a:xfrm>
              <a:off x="548640" y="173736"/>
              <a:ext cx="283464" cy="283464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noFill/>
            </a:ln>
            <a:scene3d>
              <a:camera prst="orthographicFront"/>
              <a:lightRig rig="chilly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" name="Oval 10"/>
            <p:cNvSpPr/>
            <p:nvPr userDrawn="1"/>
          </p:nvSpPr>
          <p:spPr bwMode="gray">
            <a:xfrm>
              <a:off x="621792" y="246888"/>
              <a:ext cx="146304" cy="14630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scene3d>
              <a:camera prst="orthographicFront"/>
              <a:lightRig rig="balanced" dir="t"/>
            </a:scene3d>
            <a:sp3d contourW="12700" prstMaterial="matte">
              <a:bevelT/>
              <a:contourClr>
                <a:schemeClr val="accent4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9" name="Group 11"/>
          <p:cNvGrpSpPr>
            <a:grpSpLocks/>
          </p:cNvGrpSpPr>
          <p:nvPr/>
        </p:nvGrpSpPr>
        <p:grpSpPr bwMode="auto">
          <a:xfrm>
            <a:off x="1069975" y="180975"/>
            <a:ext cx="330200" cy="312738"/>
            <a:chOff x="548640" y="173736"/>
            <a:chExt cx="283464" cy="283464"/>
          </a:xfrm>
        </p:grpSpPr>
        <p:sp>
          <p:nvSpPr>
            <p:cNvPr id="10" name="Oval 12"/>
            <p:cNvSpPr/>
            <p:nvPr userDrawn="1"/>
          </p:nvSpPr>
          <p:spPr bwMode="gray">
            <a:xfrm>
              <a:off x="548640" y="173736"/>
              <a:ext cx="283464" cy="283464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noFill/>
            </a:ln>
            <a:scene3d>
              <a:camera prst="orthographicFront"/>
              <a:lightRig rig="chilly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" name="Oval 13"/>
            <p:cNvSpPr/>
            <p:nvPr userDrawn="1"/>
          </p:nvSpPr>
          <p:spPr bwMode="gray">
            <a:xfrm>
              <a:off x="621792" y="246888"/>
              <a:ext cx="146304" cy="14630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scene3d>
              <a:camera prst="orthographicFront"/>
              <a:lightRig rig="balanced" dir="t"/>
            </a:scene3d>
            <a:sp3d contourW="12700" prstMaterial="matte">
              <a:bevelT/>
              <a:contourClr>
                <a:schemeClr val="accent4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2" name="Group 14"/>
          <p:cNvGrpSpPr>
            <a:grpSpLocks/>
          </p:cNvGrpSpPr>
          <p:nvPr/>
        </p:nvGrpSpPr>
        <p:grpSpPr bwMode="auto">
          <a:xfrm>
            <a:off x="1508125" y="180975"/>
            <a:ext cx="331788" cy="312738"/>
            <a:chOff x="548640" y="173736"/>
            <a:chExt cx="283464" cy="283464"/>
          </a:xfrm>
        </p:grpSpPr>
        <p:sp>
          <p:nvSpPr>
            <p:cNvPr id="13" name="Oval 15"/>
            <p:cNvSpPr/>
            <p:nvPr userDrawn="1"/>
          </p:nvSpPr>
          <p:spPr bwMode="gray">
            <a:xfrm>
              <a:off x="548640" y="173736"/>
              <a:ext cx="283464" cy="283464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noFill/>
            </a:ln>
            <a:scene3d>
              <a:camera prst="orthographicFront"/>
              <a:lightRig rig="chilly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" name="Oval 16"/>
            <p:cNvSpPr/>
            <p:nvPr userDrawn="1"/>
          </p:nvSpPr>
          <p:spPr bwMode="gray">
            <a:xfrm>
              <a:off x="621792" y="246888"/>
              <a:ext cx="146304" cy="14630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scene3d>
              <a:camera prst="orthographicFront"/>
              <a:lightRig rig="balanced" dir="t"/>
            </a:scene3d>
            <a:sp3d contourW="12700" prstMaterial="matte">
              <a:bevelT/>
              <a:contourClr>
                <a:schemeClr val="accent4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620217" y="3609243"/>
            <a:ext cx="3090393" cy="1512253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gray">
          <a:xfrm>
            <a:off x="3742690" y="675613"/>
            <a:ext cx="6319799" cy="4536758"/>
          </a:xfrm>
          <a:prstGeom prst="roundRect">
            <a:avLst>
              <a:gd name="adj" fmla="val 5778"/>
            </a:avLst>
          </a:prstGeom>
          <a:ln w="38100">
            <a:solidFill>
              <a:srgbClr val="FFFFFF">
                <a:alpha val="80000"/>
              </a:srgbClr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3700"/>
            </a:lvl1pPr>
            <a:lvl2pPr marL="521528" indent="0">
              <a:buNone/>
              <a:defRPr sz="3200"/>
            </a:lvl2pPr>
            <a:lvl3pPr marL="1043056" indent="0">
              <a:buNone/>
              <a:defRPr sz="2700"/>
            </a:lvl3pPr>
            <a:lvl4pPr marL="1564584" indent="0">
              <a:buNone/>
              <a:defRPr sz="2300"/>
            </a:lvl4pPr>
            <a:lvl5pPr marL="2086112" indent="0">
              <a:buNone/>
              <a:defRPr sz="2300"/>
            </a:lvl5pPr>
            <a:lvl6pPr marL="2607640" indent="0">
              <a:buNone/>
              <a:defRPr sz="2300"/>
            </a:lvl6pPr>
            <a:lvl7pPr marL="3129168" indent="0">
              <a:buNone/>
              <a:defRPr sz="2300"/>
            </a:lvl7pPr>
            <a:lvl8pPr marL="3650696" indent="0">
              <a:buNone/>
              <a:defRPr sz="2300"/>
            </a:lvl8pPr>
            <a:lvl9pPr marL="4172224" indent="0">
              <a:buNone/>
              <a:defRPr sz="23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24478" y="5292884"/>
            <a:ext cx="5966917" cy="1512253"/>
          </a:xfr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B269B9-0FEA-410F-BCFD-2DA50E0493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6728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 rtlCol="0">
            <a:noAutofit/>
            <a:scene3d>
              <a:camera prst="orthographicFront"/>
              <a:lightRig rig="flat" dir="t">
                <a:rot lat="0" lon="0" rev="6600000"/>
              </a:lightRig>
            </a:scene3d>
            <a:sp3d extrusionH="25400" contourW="8890">
              <a:bevelT w="38100" h="31750"/>
              <a:contourClr>
                <a:schemeClr val="tx2">
                  <a:lumMod val="90000"/>
                </a:schemeClr>
              </a:contourClr>
            </a:sp3d>
          </a:bodyPr>
          <a:lstStyle>
            <a:lvl1pPr algn="ctr" defTabSz="1043056" rtl="0" eaLnBrk="1" latinLnBrk="0" hangingPunct="1">
              <a:spcBef>
                <a:spcPct val="0"/>
              </a:spcBef>
              <a:buNone/>
              <a:defRPr lang="en-US" sz="4100" b="1" kern="1200" smtClean="0">
                <a:gradFill>
                  <a:gsLst>
                    <a:gs pos="0">
                      <a:schemeClr val="tx2"/>
                    </a:gs>
                    <a:gs pos="75000">
                      <a:schemeClr val="tx2">
                        <a:lumMod val="75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5400000" scaled="0"/>
                </a:gradFill>
                <a:effectLst>
                  <a:outerShdw blurRad="50800" dist="39370" dir="5460000" algn="ctr" rotWithShape="0">
                    <a:srgbClr val="000000">
                      <a:alpha val="3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2C6E2-377A-46E5-BFED-F2B0E06398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9402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6"/>
          <p:cNvSpPr/>
          <p:nvPr/>
        </p:nvSpPr>
        <p:spPr bwMode="gray">
          <a:xfrm>
            <a:off x="331496" y="393185"/>
            <a:ext cx="8191144" cy="6714402"/>
          </a:xfrm>
          <a:prstGeom prst="roundRect">
            <a:avLst>
              <a:gd name="adj" fmla="val 3186"/>
            </a:avLst>
          </a:prstGeom>
          <a:gradFill flip="none" rotWithShape="1">
            <a:gsLst>
              <a:gs pos="45000">
                <a:schemeClr val="bg2">
                  <a:alpha val="60000"/>
                </a:schemeClr>
              </a:gs>
              <a:gs pos="100000">
                <a:schemeClr val="bg1">
                  <a:lumMod val="95000"/>
                  <a:lumOff val="5000"/>
                  <a:alpha val="8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2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 extrusionH="76200" prstMaterial="matte">
            <a:bevelT w="50800" h="50800" prst="softRound"/>
            <a:bevelB w="50800" h="50800" prst="softRound"/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641350" y="241300"/>
            <a:ext cx="331788" cy="312738"/>
            <a:chOff x="548640" y="173736"/>
            <a:chExt cx="283464" cy="283464"/>
          </a:xfrm>
        </p:grpSpPr>
        <p:sp>
          <p:nvSpPr>
            <p:cNvPr id="6" name="Oval 8"/>
            <p:cNvSpPr/>
            <p:nvPr userDrawn="1"/>
          </p:nvSpPr>
          <p:spPr bwMode="gray">
            <a:xfrm>
              <a:off x="548640" y="173736"/>
              <a:ext cx="283464" cy="283464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noFill/>
            </a:ln>
            <a:scene3d>
              <a:camera prst="orthographicFront"/>
              <a:lightRig rig="chilly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" name="Oval 9"/>
            <p:cNvSpPr/>
            <p:nvPr userDrawn="1"/>
          </p:nvSpPr>
          <p:spPr bwMode="gray">
            <a:xfrm>
              <a:off x="621792" y="246888"/>
              <a:ext cx="146304" cy="14630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scene3d>
              <a:camera prst="orthographicFront"/>
              <a:lightRig rig="balanced" dir="t"/>
            </a:scene3d>
            <a:sp3d contourW="12700" prstMaterial="matte">
              <a:bevelT/>
              <a:contourClr>
                <a:schemeClr val="accent4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8" name="Group 10"/>
          <p:cNvGrpSpPr>
            <a:grpSpLocks/>
          </p:cNvGrpSpPr>
          <p:nvPr/>
        </p:nvGrpSpPr>
        <p:grpSpPr bwMode="auto">
          <a:xfrm>
            <a:off x="1069975" y="241300"/>
            <a:ext cx="330200" cy="312738"/>
            <a:chOff x="548640" y="173736"/>
            <a:chExt cx="283464" cy="283464"/>
          </a:xfrm>
        </p:grpSpPr>
        <p:sp>
          <p:nvSpPr>
            <p:cNvPr id="9" name="Oval 11"/>
            <p:cNvSpPr/>
            <p:nvPr userDrawn="1"/>
          </p:nvSpPr>
          <p:spPr bwMode="gray">
            <a:xfrm>
              <a:off x="548640" y="173736"/>
              <a:ext cx="283464" cy="283464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noFill/>
            </a:ln>
            <a:scene3d>
              <a:camera prst="orthographicFront"/>
              <a:lightRig rig="chilly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" name="Oval 12"/>
            <p:cNvSpPr/>
            <p:nvPr userDrawn="1"/>
          </p:nvSpPr>
          <p:spPr bwMode="gray">
            <a:xfrm>
              <a:off x="621792" y="246888"/>
              <a:ext cx="146304" cy="14630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scene3d>
              <a:camera prst="orthographicFront"/>
              <a:lightRig rig="balanced" dir="t"/>
            </a:scene3d>
            <a:sp3d contourW="12700" prstMaterial="matte">
              <a:bevelT/>
              <a:contourClr>
                <a:schemeClr val="accent4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1" name="Group 13"/>
          <p:cNvGrpSpPr>
            <a:grpSpLocks/>
          </p:cNvGrpSpPr>
          <p:nvPr/>
        </p:nvGrpSpPr>
        <p:grpSpPr bwMode="auto">
          <a:xfrm>
            <a:off x="1508125" y="241300"/>
            <a:ext cx="331788" cy="312738"/>
            <a:chOff x="548640" y="173736"/>
            <a:chExt cx="283464" cy="283464"/>
          </a:xfrm>
        </p:grpSpPr>
        <p:sp>
          <p:nvSpPr>
            <p:cNvPr id="12" name="Oval 14"/>
            <p:cNvSpPr/>
            <p:nvPr userDrawn="1"/>
          </p:nvSpPr>
          <p:spPr bwMode="gray">
            <a:xfrm>
              <a:off x="548640" y="173736"/>
              <a:ext cx="283464" cy="283464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noFill/>
            </a:ln>
            <a:scene3d>
              <a:camera prst="orthographicFront"/>
              <a:lightRig rig="chilly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" name="Oval 15"/>
            <p:cNvSpPr/>
            <p:nvPr userDrawn="1"/>
          </p:nvSpPr>
          <p:spPr bwMode="gray">
            <a:xfrm>
              <a:off x="621792" y="246888"/>
              <a:ext cx="146304" cy="14630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scene3d>
              <a:camera prst="orthographicFront"/>
              <a:lightRig rig="balanced" dir="t"/>
            </a:scene3d>
            <a:sp3d contourW="12700" prstMaterial="matte">
              <a:bevelT/>
              <a:contourClr>
                <a:schemeClr val="accent4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gray">
          <a:xfrm>
            <a:off x="8608187" y="403268"/>
            <a:ext cx="1668170" cy="6684156"/>
          </a:xfrm>
        </p:spPr>
        <p:txBody>
          <a:bodyPr vert="eaVert">
            <a:scene3d>
              <a:camera prst="orthographicFront"/>
              <a:lightRig rig="flat" dir="t"/>
            </a:scene3d>
            <a:sp3d extrusionH="31750" contourW="8890">
              <a:bevelT w="38100" h="31750"/>
              <a:contourClr>
                <a:schemeClr val="tx2">
                  <a:lumMod val="90000"/>
                </a:schemeClr>
              </a:contourClr>
            </a:sp3d>
          </a:bodyPr>
          <a:lstStyle>
            <a:lvl1pPr>
              <a:defRPr>
                <a:gradFill flip="none" rotWithShape="1">
                  <a:gsLst>
                    <a:gs pos="0">
                      <a:schemeClr val="tx2"/>
                    </a:gs>
                    <a:gs pos="75000">
                      <a:schemeClr val="tx2">
                        <a:lumMod val="75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50800" dist="39370" dir="5460000" algn="ctr" rotWithShape="0">
                    <a:srgbClr val="000000">
                      <a:alpha val="38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1604" y="635146"/>
            <a:ext cx="7453300" cy="62203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1E1649-1FAB-444F-912A-0257FA3B76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51548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534989" y="303214"/>
            <a:ext cx="9623425" cy="6451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534988" y="6884988"/>
            <a:ext cx="2495550" cy="5254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652838" y="6884988"/>
            <a:ext cx="3387725" cy="5254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7662863" y="6884988"/>
            <a:ext cx="2495550" cy="5254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5806B9-7126-4D81-82BA-4984AEE85E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6705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gray">
          <a:xfrm>
            <a:off x="0" y="0"/>
            <a:ext cx="10693400" cy="7561263"/>
          </a:xfrm>
          <a:prstGeom prst="rect">
            <a:avLst/>
          </a:prstGeom>
          <a:blipFill dpi="0" rotWithShape="1">
            <a:blip r:embed="rId14" cstate="email">
              <a:alphaModFix amt="27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white">
          <a:xfrm>
            <a:off x="534988" y="303213"/>
            <a:ext cx="9623425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4306" tIns="52153" rIns="104306" bIns="5215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white">
          <a:xfrm>
            <a:off x="534988" y="1763713"/>
            <a:ext cx="9623425" cy="499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gray">
          <a:xfrm>
            <a:off x="534988" y="7227888"/>
            <a:ext cx="2495550" cy="273050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6800850" y="7227888"/>
            <a:ext cx="3386138" cy="273050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4095750" y="7227888"/>
            <a:ext cx="2495550" cy="273050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5E6774B-3F0F-4AD5-9856-36B4CAA3A3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869" r:id="rId3"/>
    <p:sldLayoutId id="2147483870" r:id="rId4"/>
    <p:sldLayoutId id="2147483871" r:id="rId5"/>
    <p:sldLayoutId id="2147483864" r:id="rId6"/>
    <p:sldLayoutId id="2147483865" r:id="rId7"/>
    <p:sldLayoutId id="2147483872" r:id="rId8"/>
    <p:sldLayoutId id="2147483873" r:id="rId9"/>
    <p:sldLayoutId id="2147483866" r:id="rId10"/>
    <p:sldLayoutId id="2147483874" r:id="rId11"/>
    <p:sldLayoutId id="2147483875" r:id="rId12"/>
  </p:sldLayoutIdLst>
  <p:timing>
    <p:tnLst>
      <p:par>
        <p:cTn id="1" dur="indefinite" restart="never" nodeType="tmRoot"/>
      </p:par>
    </p:tnLst>
  </p:timing>
  <p:txStyles>
    <p:titleStyle>
      <a:lvl1pPr algn="ctr" defTabSz="1042988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042988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Calibri" pitchFamily="34" charset="0"/>
        </a:defRPr>
      </a:lvl2pPr>
      <a:lvl3pPr algn="ctr" defTabSz="1042988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Calibri" pitchFamily="34" charset="0"/>
        </a:defRPr>
      </a:lvl3pPr>
      <a:lvl4pPr algn="ctr" defTabSz="1042988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Calibri" pitchFamily="34" charset="0"/>
        </a:defRPr>
      </a:lvl4pPr>
      <a:lvl5pPr algn="ctr" defTabSz="1042988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Calibri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90525" indent="-390525" algn="l" defTabSz="104298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6138" indent="-325438" algn="l" defTabSz="104298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338" indent="-260350" algn="l" defTabSz="104298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4038" indent="-260350" algn="l" defTabSz="104298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325" indent="-260350" algn="l" defTabSz="1042988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88917" y="2137557"/>
            <a:ext cx="9623425" cy="3023394"/>
          </a:xfrm>
          <a:ln>
            <a:miter lim="800000"/>
            <a:headEnd/>
            <a:tailEnd/>
          </a:ln>
          <a:extLst/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Подземный пешеходный переход в центральной части города Железнодорожного Московской области</a:t>
            </a:r>
            <a:br>
              <a:rPr lang="ru-RU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endParaRPr lang="ru-RU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46138" y="2351088"/>
            <a:ext cx="9072562" cy="2716212"/>
          </a:xfrm>
        </p:spPr>
        <p:txBody>
          <a:bodyPr rtlCol="0"/>
          <a:lstStyle/>
          <a:p>
            <a:pPr eaLnBrk="1" hangingPunct="1">
              <a:defRPr/>
            </a:pPr>
            <a:r>
              <a:rPr lang="ru-RU" sz="4000" dirty="0" smtClean="0"/>
              <a:t>Местоположение: 10 км от МКАД по </a:t>
            </a:r>
            <a:r>
              <a:rPr lang="ru-RU" sz="4000" dirty="0" err="1" smtClean="0"/>
              <a:t>Носовихинскому</a:t>
            </a:r>
            <a:r>
              <a:rPr lang="ru-RU" sz="4000" dirty="0" smtClean="0"/>
              <a:t> шоссе на восток от Москвы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Карта города Железнодорожного</a:t>
            </a: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0388" y="1389063"/>
            <a:ext cx="9572625" cy="567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1601788" y="971550"/>
            <a:ext cx="7705725" cy="582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04287" tIns="52144" rIns="104287" bIns="52144"/>
          <a:lstStyle/>
          <a:p>
            <a:pPr defTabSz="1042804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3200" dirty="0">
                <a:latin typeface="+mn-lt"/>
                <a:ea typeface="Gulim" pitchFamily="34" charset="-127"/>
              </a:rPr>
              <a:t>Спальный город-спутник </a:t>
            </a:r>
            <a:r>
              <a:rPr lang="en-US" sz="3200" dirty="0">
                <a:latin typeface="+mn-lt"/>
                <a:ea typeface="Gulim" pitchFamily="34" charset="-127"/>
              </a:rPr>
              <a:t>           </a:t>
            </a:r>
            <a:r>
              <a:rPr lang="ru-RU" sz="3200" dirty="0">
                <a:latin typeface="+mn-lt"/>
                <a:ea typeface="Gulim" pitchFamily="34" charset="-127"/>
              </a:rPr>
              <a:t>с населением около 132 000 чел (по данным переписи населения на 2010 год), удобный подъезд</a:t>
            </a:r>
            <a:r>
              <a:rPr lang="en-US" sz="3200" dirty="0">
                <a:latin typeface="+mn-lt"/>
                <a:ea typeface="Gulim" pitchFamily="34" charset="-127"/>
              </a:rPr>
              <a:t>   </a:t>
            </a:r>
            <a:r>
              <a:rPr lang="ru-RU" sz="3200" dirty="0">
                <a:latin typeface="+mn-lt"/>
                <a:ea typeface="Gulim" pitchFamily="34" charset="-127"/>
              </a:rPr>
              <a:t> с 3-х радиальных трасс (Горьковское шоссе, </a:t>
            </a:r>
            <a:r>
              <a:rPr lang="ru-RU" sz="3200" dirty="0" err="1">
                <a:latin typeface="+mn-lt"/>
                <a:ea typeface="Gulim" pitchFamily="34" charset="-127"/>
              </a:rPr>
              <a:t>Носовихинское</a:t>
            </a:r>
            <a:r>
              <a:rPr lang="ru-RU" sz="3200" dirty="0">
                <a:latin typeface="+mn-lt"/>
                <a:ea typeface="Gulim" pitchFamily="34" charset="-127"/>
              </a:rPr>
              <a:t> шоссе, </a:t>
            </a:r>
            <a:r>
              <a:rPr lang="ru-RU" sz="3200" dirty="0" err="1">
                <a:latin typeface="+mn-lt"/>
                <a:ea typeface="Gulim" pitchFamily="34" charset="-127"/>
              </a:rPr>
              <a:t>Новорязанское</a:t>
            </a:r>
            <a:r>
              <a:rPr lang="ru-RU" sz="3200" dirty="0">
                <a:latin typeface="+mn-lt"/>
                <a:ea typeface="Gulim" pitchFamily="34" charset="-127"/>
              </a:rPr>
              <a:t> шоссе) и одной открываемой дороги через новый микрорайон </a:t>
            </a:r>
            <a:r>
              <a:rPr lang="ru-RU" sz="3200" dirty="0" err="1">
                <a:latin typeface="+mn-lt"/>
                <a:ea typeface="Gulim" pitchFamily="34" charset="-127"/>
              </a:rPr>
              <a:t>Кожухово</a:t>
            </a:r>
            <a:r>
              <a:rPr lang="ru-RU" sz="3200" dirty="0">
                <a:latin typeface="+mn-lt"/>
                <a:ea typeface="Gulim" pitchFamily="34" charset="-127"/>
              </a:rPr>
              <a:t>. Отличное пригородное железнодорожное сообщение с отдельной веткой для поезда «Спутник», следующего до Москвы с одной промежуточной остановкой.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631825" y="1993900"/>
            <a:ext cx="9429750" cy="3359150"/>
          </a:xfrm>
        </p:spPr>
        <p:txBody>
          <a:bodyPr/>
          <a:lstStyle/>
          <a:p>
            <a:pPr algn="l" eaLnBrk="1" hangingPunct="1"/>
            <a:r>
              <a:rPr lang="ru-RU" sz="2200" smtClean="0">
                <a:solidFill>
                  <a:srgbClr val="FFFFFF"/>
                </a:solidFill>
                <a:ea typeface="Gulim" pitchFamily="34" charset="-127"/>
                <a:cs typeface="Kartika" pitchFamily="18" charset="0"/>
              </a:rPr>
              <a:t>В городе Железнодорожном и окрестностях за счет удобного расположения хорошо развита промышленная инфраструктура,          в городе располагаются несколько крупных предприятий и известных организаций: НИТИ им. Снегирева, завод «Прогресс», хлопкопрядильная фабрика, керамический завод, авторемонтный завод, завод теплоизоляционных материалов компании </a:t>
            </a:r>
            <a:r>
              <a:rPr lang="en-US" sz="2200" smtClean="0">
                <a:solidFill>
                  <a:srgbClr val="FFFFFF"/>
                </a:solidFill>
                <a:latin typeface="Calibri" pitchFamily="34" charset="0"/>
                <a:ea typeface="Gulim" pitchFamily="34" charset="-127"/>
                <a:cs typeface="Calibri" pitchFamily="34" charset="0"/>
              </a:rPr>
              <a:t>Rockwool</a:t>
            </a:r>
            <a:r>
              <a:rPr lang="ru-RU" sz="2200" smtClean="0">
                <a:solidFill>
                  <a:srgbClr val="FFFFFF"/>
                </a:solidFill>
                <a:ea typeface="Gulim" pitchFamily="34" charset="-127"/>
                <a:cs typeface="Kartika" pitchFamily="18" charset="0"/>
              </a:rPr>
              <a:t>. Действует железнодорожное депо. Так же в городе расположены НИИ строительной керамики, логистический центр </a:t>
            </a:r>
            <a:r>
              <a:rPr lang="en-US" sz="2200" smtClean="0">
                <a:solidFill>
                  <a:srgbClr val="FFFFFF"/>
                </a:solidFill>
                <a:latin typeface="Calibri" pitchFamily="34" charset="0"/>
                <a:ea typeface="Gulim" pitchFamily="34" charset="-127"/>
                <a:cs typeface="Kartika" pitchFamily="18" charset="0"/>
              </a:rPr>
              <a:t>Belligen</a:t>
            </a:r>
            <a:r>
              <a:rPr lang="ru-RU" sz="2200" smtClean="0">
                <a:solidFill>
                  <a:srgbClr val="FFFFFF"/>
                </a:solidFill>
                <a:ea typeface="Gulim" pitchFamily="34" charset="-127"/>
                <a:cs typeface="Kartika" pitchFamily="18" charset="0"/>
              </a:rPr>
              <a:t>, складской комплекс «Спортмастер», центр оптовой торговли «</a:t>
            </a:r>
            <a:r>
              <a:rPr lang="en-US" sz="2200" smtClean="0">
                <a:solidFill>
                  <a:srgbClr val="FFFFFF"/>
                </a:solidFill>
                <a:latin typeface="Calibri" pitchFamily="34" charset="0"/>
                <a:ea typeface="Gulim" pitchFamily="34" charset="-127"/>
                <a:cs typeface="Kartika" pitchFamily="18" charset="0"/>
              </a:rPr>
              <a:t>METRO</a:t>
            </a:r>
            <a:r>
              <a:rPr lang="ru-RU" sz="2200" smtClean="0">
                <a:solidFill>
                  <a:srgbClr val="FFFFFF"/>
                </a:solidFill>
                <a:ea typeface="Gulim" pitchFamily="34" charset="-127"/>
                <a:cs typeface="Kartika" pitchFamily="18" charset="0"/>
              </a:rPr>
              <a:t>» и много других крупных предприятий и организаций.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1601788" y="1636713"/>
            <a:ext cx="7486650" cy="371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04287" tIns="52144" rIns="104287" bIns="52144"/>
          <a:lstStyle/>
          <a:p>
            <a:pPr defTabSz="1042804">
              <a:spcBef>
                <a:spcPct val="20000"/>
              </a:spcBef>
              <a:defRPr/>
            </a:pPr>
            <a:r>
              <a:rPr lang="ru-RU" sz="3200" dirty="0">
                <a:latin typeface="+mn-lt"/>
                <a:ea typeface="Gulim" pitchFamily="34" charset="-127"/>
              </a:rPr>
              <a:t>Данная презентация представляет вашему вниманию проект </a:t>
            </a:r>
            <a:r>
              <a:rPr lang="en-US" sz="3200" dirty="0">
                <a:latin typeface="+mn-lt"/>
                <a:ea typeface="Gulim" pitchFamily="34" charset="-127"/>
              </a:rPr>
              <a:t>   </a:t>
            </a:r>
            <a:r>
              <a:rPr lang="ru-RU" sz="3200" b="1" dirty="0">
                <a:latin typeface="+mn-lt"/>
                <a:ea typeface="Gulim" pitchFamily="34" charset="-127"/>
              </a:rPr>
              <a:t>подземного пешеходного перехода</a:t>
            </a:r>
            <a:r>
              <a:rPr lang="ru-RU" sz="3200" dirty="0">
                <a:latin typeface="+mn-lt"/>
                <a:ea typeface="Gulim" pitchFamily="34" charset="-127"/>
              </a:rPr>
              <a:t> под автомобильной дорогой (</a:t>
            </a:r>
            <a:r>
              <a:rPr lang="ru-RU" sz="3200" dirty="0" err="1">
                <a:latin typeface="+mn-lt"/>
                <a:ea typeface="Gulim" pitchFamily="34" charset="-127"/>
              </a:rPr>
              <a:t>Носовихинское</a:t>
            </a:r>
            <a:r>
              <a:rPr lang="ru-RU" sz="3200" dirty="0">
                <a:latin typeface="+mn-lt"/>
                <a:ea typeface="Gulim" pitchFamily="34" charset="-127"/>
              </a:rPr>
              <a:t> шоссе) в центральной части города возле железнодорожного вокзала. </a:t>
            </a:r>
            <a:endParaRPr lang="ru-RU" sz="32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6040" y="637360"/>
            <a:ext cx="10001320" cy="557216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3" name="Picture 7" descr="Экстерьер переход крупный план"/>
          <p:cNvPicPr>
            <a:picLocks noGrp="1" noChangeAspect="1" noChangeArrowheads="1"/>
          </p:cNvPicPr>
          <p:nvPr>
            <p:ph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46040" y="637359"/>
            <a:ext cx="10001320" cy="557216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1601788" y="1476375"/>
            <a:ext cx="7486650" cy="524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04287" tIns="52144" rIns="104287" bIns="52144"/>
          <a:lstStyle/>
          <a:p>
            <a:pPr defTabSz="1042804">
              <a:spcBef>
                <a:spcPct val="20000"/>
              </a:spcBef>
              <a:defRPr/>
            </a:pPr>
            <a:r>
              <a:rPr lang="ru-RU" sz="3700" dirty="0">
                <a:latin typeface="+mn-lt"/>
                <a:ea typeface="Gulim" pitchFamily="34" charset="-127"/>
              </a:rPr>
              <a:t>Проект разгрузит основную дорогу, ведущую в город и из него, от автомобильных пробок, сократит аварийность на нынешнем светофорном перекрестке, обезопасить большой пешеходный трафик и улучшить окружающий архитектурный облик города.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1601788" y="971550"/>
            <a:ext cx="7486650" cy="524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04287" tIns="52144" rIns="104287" bIns="52144"/>
          <a:lstStyle/>
          <a:p>
            <a:pPr algn="ctr" defTabSz="1042804">
              <a:spcBef>
                <a:spcPct val="20000"/>
              </a:spcBef>
              <a:defRPr/>
            </a:pPr>
            <a:endParaRPr lang="ru-RU" sz="2200" b="1" baseline="30000" dirty="0">
              <a:ea typeface="Gulim" pitchFamily="34" charset="-127"/>
              <a:cs typeface="Arial Unicode MS" pitchFamily="34" charset="-128"/>
            </a:endParaRPr>
          </a:p>
          <a:p>
            <a:pPr algn="ctr" defTabSz="1042804">
              <a:spcBef>
                <a:spcPct val="20000"/>
              </a:spcBef>
              <a:defRPr/>
            </a:pPr>
            <a:endParaRPr lang="ru-RU" sz="3700" b="1" dirty="0">
              <a:solidFill>
                <a:srgbClr val="FF3300"/>
              </a:solidFill>
              <a:latin typeface="+mn-lt"/>
              <a:ea typeface="Gulim" pitchFamily="34" charset="-127"/>
              <a:cs typeface="Arial Unicode MS" pitchFamily="34" charset="-128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extLst/>
        </p:spPr>
        <p:txBody>
          <a:bodyPr/>
          <a:lstStyle/>
          <a:p>
            <a:pPr>
              <a:defRPr/>
            </a:pPr>
            <a:r>
              <a:rPr lang="ru-RU" sz="1800" dirty="0">
                <a:latin typeface="+mn-lt"/>
              </a:rPr>
              <a:t>Коммерческий проект. Проектирование и строительство торгового центра в самой оживленной центральной части густонаселенного города позволит получить выгодные коммерческие площади для последующего извлечения прибыли.</a:t>
            </a:r>
          </a:p>
        </p:txBody>
      </p:sp>
      <p:sp>
        <p:nvSpPr>
          <p:cNvPr id="20484" name="Объект 4"/>
          <p:cNvSpPr>
            <a:spLocks noGrp="1"/>
          </p:cNvSpPr>
          <p:nvPr>
            <p:ph idx="1"/>
          </p:nvPr>
        </p:nvSpPr>
        <p:spPr>
          <a:xfrm>
            <a:off x="587375" y="1733550"/>
            <a:ext cx="9496425" cy="5322888"/>
          </a:xfrm>
        </p:spPr>
        <p:txBody>
          <a:bodyPr/>
          <a:lstStyle/>
          <a:p>
            <a:endParaRPr lang="ru-RU" sz="1600" smtClean="0"/>
          </a:p>
          <a:p>
            <a:r>
              <a:rPr lang="ru-RU" sz="1600" smtClean="0"/>
              <a:t>Детальный расчет показывает, что затраты на изыскательские работы, проектирование, согласование и получение разрешения на производство строительных работ составит сумму порядка 10 000 000 рублей. Общестроительные работы, отделка, благоустройство территории и сдача в эксплуатацию  190 000 000 рублей. Таким образом общие затраты составят 200 000 000 рублей. Стоимость коммерческой недвижимости в данной районе, по данным местных риэлторов, колеблется в районе 250 000 – 350 000. После сдачи в эксплуатацию объекта объем «чистых» коммерческих площадей составит порядка 2000 м2. Таким образом стоимость объекта после сдачи в эксплуатацию будет составлять порядка 500 – 700 000 000 рублей. Данным проектом не прорабатывалась имеющаяся возможность увеличить количество коммерческих площадей практически в 2-3 раза за счет удлинения пешеходной части вплоть до железнодорожного вокзала. Данная возможность появится после получения разрешения на проектирование у администрации города. Более детальное описание экономических расчетов и параметров сооружения имеются в бизнес-плане.</a:t>
            </a:r>
          </a:p>
          <a:p>
            <a:r>
              <a:rPr lang="ru-RU" sz="1600" smtClean="0"/>
              <a:t>Строительство подземных пешеходных переходов в наиболее загруженных пешеходным траффиком автодорожных перекрестков является перспективным развитием строительства коммерческих площадей. Пешеходные переходы, построенные на коммерческой основе, позволят разгрузить федеральный бюджет на благоустройство дорог и во многом снять напряженность автомобильного траффика в местах плотного пешеходного траффика, пересекающего автотрассу.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1601788" y="1044575"/>
            <a:ext cx="7486650" cy="524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04287" tIns="52144" rIns="104287" bIns="52144"/>
          <a:lstStyle/>
          <a:p>
            <a:pPr defTabSz="1042804">
              <a:spcBef>
                <a:spcPct val="20000"/>
              </a:spcBef>
              <a:defRPr/>
            </a:pPr>
            <a:r>
              <a:rPr lang="ru-RU" sz="2800" dirty="0">
                <a:latin typeface="+mn-lt"/>
                <a:ea typeface="Gulim" pitchFamily="34" charset="-127"/>
              </a:rPr>
              <a:t>После постройки подземного перехода на перекрестке </a:t>
            </a:r>
            <a:r>
              <a:rPr lang="ru-RU" sz="2800" dirty="0" err="1">
                <a:latin typeface="+mn-lt"/>
                <a:ea typeface="Gulim" pitchFamily="34" charset="-127"/>
              </a:rPr>
              <a:t>Носовихинское</a:t>
            </a:r>
            <a:r>
              <a:rPr lang="ru-RU" sz="2800" dirty="0">
                <a:latin typeface="+mn-lt"/>
                <a:ea typeface="Gulim" pitchFamily="34" charset="-127"/>
              </a:rPr>
              <a:t> шоссе с ул. Пролетарской будет полностью разгружено от пробок на данном участке, пешеходный трафик в полной безопасности будет пересекать сложный  перекресток во всех направлениях, не попадая на проезжую часть. Коммерческая заинтересованность очевидна – по проводимым наблюдениям средний пешеходный траффик на данном перекрестке составляет 25-40 000 человек в сутки.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 descr="Экстерьер переход общий план"/>
          <p:cNvPicPr>
            <a:picLocks noGrp="1" noChangeAspect="1" noChangeArrowheads="1"/>
          </p:cNvPicPr>
          <p:nvPr>
            <p:ph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46040" y="637359"/>
            <a:ext cx="10001320" cy="557216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22531" name="TextBox 1"/>
          <p:cNvSpPr txBox="1">
            <a:spLocks noChangeArrowheads="1"/>
          </p:cNvSpPr>
          <p:nvPr/>
        </p:nvSpPr>
        <p:spPr bwMode="auto">
          <a:xfrm>
            <a:off x="1890713" y="6534150"/>
            <a:ext cx="7704137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/>
              <a:t>Макет с вариантом организации кругового движения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Интерьер вид изнутри"/>
          <p:cNvPicPr>
            <a:picLocks noGrp="1" noChangeAspect="1" noChangeArrowheads="1"/>
          </p:cNvPicPr>
          <p:nvPr>
            <p:ph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46040" y="637359"/>
            <a:ext cx="10001320" cy="557216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1601788" y="1116013"/>
            <a:ext cx="7486650" cy="524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04287" tIns="52144" rIns="104287" bIns="52144"/>
          <a:lstStyle/>
          <a:p>
            <a:pPr defTabSz="1042804">
              <a:spcBef>
                <a:spcPct val="20000"/>
              </a:spcBef>
              <a:defRPr/>
            </a:pPr>
            <a:r>
              <a:rPr lang="ru-RU" sz="2900" dirty="0">
                <a:latin typeface="+mn-lt"/>
                <a:ea typeface="Gulim" pitchFamily="34" charset="-127"/>
              </a:rPr>
              <a:t>             По данным предварительного  </a:t>
            </a:r>
          </a:p>
          <a:p>
            <a:pPr defTabSz="1042804">
              <a:spcBef>
                <a:spcPct val="20000"/>
              </a:spcBef>
              <a:defRPr/>
            </a:pPr>
            <a:r>
              <a:rPr lang="ru-RU" sz="2900" dirty="0">
                <a:latin typeface="+mn-lt"/>
                <a:ea typeface="Gulim" pitchFamily="34" charset="-127"/>
              </a:rPr>
              <a:t>      проектирования временн</a:t>
            </a:r>
            <a:r>
              <a:rPr lang="ru-RU" sz="2900" b="1" dirty="0">
                <a:latin typeface="+mn-lt"/>
                <a:ea typeface="Gulim" pitchFamily="34" charset="-127"/>
              </a:rPr>
              <a:t>ы</a:t>
            </a:r>
            <a:r>
              <a:rPr lang="ru-RU" sz="2900" dirty="0">
                <a:latin typeface="+mn-lt"/>
                <a:ea typeface="Gulim" pitchFamily="34" charset="-127"/>
              </a:rPr>
              <a:t>е затраты на </a:t>
            </a:r>
          </a:p>
          <a:p>
            <a:pPr defTabSz="1042804">
              <a:spcBef>
                <a:spcPct val="20000"/>
              </a:spcBef>
              <a:defRPr/>
            </a:pPr>
            <a:r>
              <a:rPr lang="ru-RU" sz="2900" dirty="0">
                <a:latin typeface="+mn-lt"/>
                <a:ea typeface="Gulim" pitchFamily="34" charset="-127"/>
              </a:rPr>
              <a:t>       постройку, благоустройство проекта и   </a:t>
            </a:r>
          </a:p>
          <a:p>
            <a:pPr defTabSz="1042804">
              <a:spcBef>
                <a:spcPct val="20000"/>
              </a:spcBef>
              <a:defRPr/>
            </a:pPr>
            <a:r>
              <a:rPr lang="ru-RU" sz="2900" dirty="0">
                <a:latin typeface="+mn-lt"/>
                <a:ea typeface="Gulim" pitchFamily="34" charset="-127"/>
              </a:rPr>
              <a:t>    окружающей территории составят 12-24 </a:t>
            </a:r>
          </a:p>
          <a:p>
            <a:pPr defTabSz="1042804">
              <a:spcBef>
                <a:spcPct val="20000"/>
              </a:spcBef>
              <a:defRPr/>
            </a:pPr>
            <a:r>
              <a:rPr lang="ru-RU" sz="2900" dirty="0">
                <a:latin typeface="+mn-lt"/>
                <a:ea typeface="Gulim" pitchFamily="34" charset="-127"/>
              </a:rPr>
              <a:t>  месяца, </a:t>
            </a:r>
            <a:r>
              <a:rPr lang="en-US" sz="2900" dirty="0">
                <a:latin typeface="+mn-lt"/>
                <a:ea typeface="Gulim" pitchFamily="34" charset="-127"/>
              </a:rPr>
              <a:t>   </a:t>
            </a:r>
            <a:r>
              <a:rPr lang="ru-RU" sz="2900" dirty="0">
                <a:latin typeface="+mn-lt"/>
                <a:ea typeface="Gulim" pitchFamily="34" charset="-127"/>
              </a:rPr>
              <a:t>планируемое финансирование – </a:t>
            </a:r>
          </a:p>
          <a:p>
            <a:pPr defTabSz="1042804">
              <a:spcBef>
                <a:spcPct val="20000"/>
              </a:spcBef>
              <a:defRPr/>
            </a:pPr>
            <a:r>
              <a:rPr lang="en-US" sz="2900" dirty="0">
                <a:latin typeface="Calibri" pitchFamily="34" charset="0"/>
                <a:ea typeface="Gulim" pitchFamily="34" charset="-127"/>
                <a:cs typeface="Calibri" pitchFamily="34" charset="0"/>
              </a:rPr>
              <a:t>       20</a:t>
            </a:r>
            <a:r>
              <a:rPr lang="ru-RU" sz="2900" dirty="0">
                <a:latin typeface="+mn-lt"/>
                <a:ea typeface="Gulim" pitchFamily="34" charset="-127"/>
              </a:rPr>
              <a:t>0 000 000 рублей (по московским </a:t>
            </a:r>
            <a:r>
              <a:rPr lang="en-US" sz="2900" dirty="0">
                <a:latin typeface="+mn-lt"/>
                <a:ea typeface="Gulim" pitchFamily="34" charset="-127"/>
              </a:rPr>
              <a:t>   </a:t>
            </a:r>
          </a:p>
          <a:p>
            <a:pPr defTabSz="1042804">
              <a:spcBef>
                <a:spcPct val="20000"/>
              </a:spcBef>
              <a:defRPr/>
            </a:pPr>
            <a:r>
              <a:rPr lang="en-US" sz="2900" dirty="0">
                <a:latin typeface="+mn-lt"/>
                <a:ea typeface="Gulim" pitchFamily="34" charset="-127"/>
              </a:rPr>
              <a:t>      </a:t>
            </a:r>
            <a:r>
              <a:rPr lang="ru-RU" sz="2900" dirty="0">
                <a:latin typeface="+mn-lt"/>
                <a:ea typeface="Gulim" pitchFamily="34" charset="-127"/>
              </a:rPr>
              <a:t>расценкам ТСН от апреля 2010г), срок </a:t>
            </a:r>
            <a:r>
              <a:rPr lang="en-US" sz="2900" dirty="0">
                <a:latin typeface="+mn-lt"/>
                <a:ea typeface="Gulim" pitchFamily="34" charset="-127"/>
              </a:rPr>
              <a:t>  </a:t>
            </a:r>
          </a:p>
          <a:p>
            <a:pPr defTabSz="1042804">
              <a:spcBef>
                <a:spcPct val="20000"/>
              </a:spcBef>
              <a:defRPr/>
            </a:pPr>
            <a:r>
              <a:rPr lang="en-US" sz="2900" dirty="0">
                <a:latin typeface="+mn-lt"/>
                <a:ea typeface="Gulim" pitchFamily="34" charset="-127"/>
              </a:rPr>
              <a:t>     </a:t>
            </a:r>
            <a:r>
              <a:rPr lang="ru-RU" sz="2900" dirty="0">
                <a:latin typeface="+mn-lt"/>
                <a:ea typeface="Gulim" pitchFamily="34" charset="-127"/>
              </a:rPr>
              <a:t>окупаемости 18-30 месяцев. Источник </a:t>
            </a:r>
            <a:endParaRPr lang="en-US" sz="2900" dirty="0">
              <a:latin typeface="+mn-lt"/>
              <a:ea typeface="Gulim" pitchFamily="34" charset="-127"/>
            </a:endParaRPr>
          </a:p>
          <a:p>
            <a:pPr defTabSz="1042804">
              <a:spcBef>
                <a:spcPct val="20000"/>
              </a:spcBef>
              <a:defRPr/>
            </a:pPr>
            <a:r>
              <a:rPr lang="en-US" sz="2900" dirty="0">
                <a:latin typeface="+mn-lt"/>
                <a:ea typeface="Gulim" pitchFamily="34" charset="-127"/>
              </a:rPr>
              <a:t>      </a:t>
            </a:r>
            <a:r>
              <a:rPr lang="ru-RU" sz="2900" dirty="0">
                <a:latin typeface="+mn-lt"/>
                <a:ea typeface="Gulim" pitchFamily="34" charset="-127"/>
              </a:rPr>
              <a:t>финансирования – частный инвестор.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 descr="Интерьер вид на улицу"/>
          <p:cNvPicPr>
            <a:picLocks noGrp="1" noChangeAspect="1" noChangeArrowheads="1"/>
          </p:cNvPicPr>
          <p:nvPr>
            <p:ph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46040" y="637359"/>
            <a:ext cx="10001320" cy="557216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Содержимое 2"/>
          <p:cNvSpPr>
            <a:spLocks noGrp="1"/>
          </p:cNvSpPr>
          <p:nvPr>
            <p:ph idx="1"/>
          </p:nvPr>
        </p:nvSpPr>
        <p:spPr>
          <a:xfrm>
            <a:off x="587375" y="708025"/>
            <a:ext cx="9496425" cy="6348413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endParaRPr lang="ru-RU" sz="3600" smtClean="0"/>
          </a:p>
          <a:p>
            <a:pPr eaLnBrk="1" hangingPunct="1">
              <a:buFont typeface="Arial" charset="0"/>
              <a:buNone/>
            </a:pPr>
            <a:r>
              <a:rPr lang="ru-RU" sz="3600" smtClean="0"/>
              <a:t>Конструкция  сооружения представляет собой   </a:t>
            </a:r>
          </a:p>
          <a:p>
            <a:pPr eaLnBrk="1" hangingPunct="1">
              <a:buFont typeface="Arial" charset="0"/>
              <a:buNone/>
            </a:pPr>
            <a:r>
              <a:rPr lang="ru-RU" sz="3600" smtClean="0"/>
              <a:t>      железобетонную конструкцию, собранную  </a:t>
            </a:r>
          </a:p>
          <a:p>
            <a:pPr eaLnBrk="1" hangingPunct="1">
              <a:buFont typeface="Arial" charset="0"/>
              <a:buNone/>
            </a:pPr>
            <a:r>
              <a:rPr lang="ru-RU" sz="3600" smtClean="0"/>
              <a:t> из специально разработанных блоков. Работы  </a:t>
            </a:r>
          </a:p>
          <a:p>
            <a:pPr eaLnBrk="1" hangingPunct="1">
              <a:buFont typeface="Arial" charset="0"/>
              <a:buNone/>
            </a:pPr>
            <a:r>
              <a:rPr lang="ru-RU" sz="3600" smtClean="0"/>
              <a:t>               по выемке грунта проводятся  </a:t>
            </a:r>
          </a:p>
          <a:p>
            <a:pPr eaLnBrk="1" hangingPunct="1">
              <a:buFont typeface="Arial" charset="0"/>
              <a:buNone/>
            </a:pPr>
            <a:r>
              <a:rPr lang="ru-RU" sz="3600" smtClean="0"/>
              <a:t>           открытым способом несколькими </a:t>
            </a:r>
          </a:p>
          <a:p>
            <a:pPr eaLnBrk="1" hangingPunct="1">
              <a:buFont typeface="Arial" charset="0"/>
              <a:buNone/>
            </a:pPr>
            <a:r>
              <a:rPr lang="ru-RU" sz="3600" smtClean="0"/>
              <a:t>       захватками без перекрытия основного </a:t>
            </a:r>
          </a:p>
          <a:p>
            <a:pPr eaLnBrk="1" hangingPunct="1">
              <a:buFont typeface="Arial" charset="0"/>
              <a:buNone/>
            </a:pPr>
            <a:r>
              <a:rPr lang="ru-RU" sz="3600" smtClean="0"/>
              <a:t>         движения по шоссе и прилегающим </a:t>
            </a:r>
          </a:p>
          <a:p>
            <a:pPr eaLnBrk="1" hangingPunct="1">
              <a:buFont typeface="Arial" charset="0"/>
              <a:buNone/>
            </a:pPr>
            <a:r>
              <a:rPr lang="ru-RU" sz="3600" smtClean="0"/>
              <a:t>                            территориям. 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700" smtClean="0"/>
              <a:t>Выдержка из технологической карты бетонирования стен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7544" y="1637491"/>
            <a:ext cx="8972550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4669" y="2780499"/>
            <a:ext cx="9153525" cy="3658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0"/>
          </a:effectLst>
        </p:spPr>
      </p:pic>
      <p:sp>
        <p:nvSpPr>
          <p:cNvPr id="6" name="TextBox 5"/>
          <p:cNvSpPr txBox="1"/>
          <p:nvPr/>
        </p:nvSpPr>
        <p:spPr>
          <a:xfrm>
            <a:off x="774700" y="922338"/>
            <a:ext cx="9144000" cy="1231900"/>
          </a:xfrm>
          <a:prstGeom prst="rect">
            <a:avLst/>
          </a:prstGeom>
          <a:noFill/>
        </p:spPr>
        <p:txBody>
          <a:bodyPr lIns="91424" tIns="45712" rIns="91424" bIns="45712">
            <a:spAutoFit/>
          </a:bodyPr>
          <a:lstStyle/>
          <a:p>
            <a:pPr>
              <a:defRPr/>
            </a:pPr>
            <a:r>
              <a:rPr lang="ru-RU" sz="3700" dirty="0">
                <a:latin typeface="+mj-lt"/>
                <a:cs typeface="Times New Roman" pitchFamily="18" charset="0"/>
              </a:rPr>
              <a:t>     Разрез 1:100 из чертежей дипломного    </a:t>
            </a:r>
          </a:p>
          <a:p>
            <a:pPr>
              <a:defRPr/>
            </a:pPr>
            <a:r>
              <a:rPr lang="ru-RU" sz="3700" dirty="0">
                <a:latin typeface="+mj-lt"/>
                <a:cs typeface="Times New Roman" pitchFamily="18" charset="0"/>
              </a:rPr>
              <a:t>                     проекта </a:t>
            </a:r>
            <a:r>
              <a:rPr lang="ru-RU" sz="3700" dirty="0" err="1">
                <a:latin typeface="+mj-lt"/>
                <a:cs typeface="Times New Roman" pitchFamily="18" charset="0"/>
              </a:rPr>
              <a:t>Безусова</a:t>
            </a:r>
            <a:r>
              <a:rPr lang="ru-RU" sz="3700" dirty="0">
                <a:latin typeface="+mj-lt"/>
                <a:cs typeface="Times New Roman" pitchFamily="18" charset="0"/>
              </a:rPr>
              <a:t> Р.А.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1859" y="1566053"/>
            <a:ext cx="8501122" cy="5513562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>
            <a:softEdge rad="635000"/>
          </a:effectLst>
        </p:spPr>
      </p:pic>
      <p:sp>
        <p:nvSpPr>
          <p:cNvPr id="6" name="TextBox 5"/>
          <p:cNvSpPr txBox="1"/>
          <p:nvPr/>
        </p:nvSpPr>
        <p:spPr>
          <a:xfrm>
            <a:off x="774700" y="350838"/>
            <a:ext cx="9001125" cy="1077912"/>
          </a:xfrm>
          <a:prstGeom prst="rect">
            <a:avLst/>
          </a:prstGeom>
          <a:noFill/>
        </p:spPr>
        <p:txBody>
          <a:bodyPr lIns="91424" tIns="45712" rIns="91424" bIns="45712">
            <a:spAutoFit/>
          </a:bodyPr>
          <a:lstStyle/>
          <a:p>
            <a:pPr>
              <a:defRPr/>
            </a:pPr>
            <a:r>
              <a:rPr lang="ru-RU" sz="3200" dirty="0">
                <a:latin typeface="+mj-lt"/>
              </a:rPr>
              <a:t>  План перехода 1:400 из чертежей дипломного </a:t>
            </a:r>
          </a:p>
          <a:p>
            <a:pPr>
              <a:defRPr/>
            </a:pPr>
            <a:r>
              <a:rPr lang="ru-RU" sz="3200" dirty="0">
                <a:latin typeface="+mj-lt"/>
              </a:rPr>
              <a:t>                       проекта </a:t>
            </a:r>
            <a:r>
              <a:rPr lang="ru-RU" sz="3200" dirty="0" err="1">
                <a:latin typeface="+mj-lt"/>
              </a:rPr>
              <a:t>Безусова</a:t>
            </a:r>
            <a:r>
              <a:rPr lang="ru-RU" sz="3200" dirty="0">
                <a:latin typeface="+mj-lt"/>
              </a:rPr>
              <a:t> Р.А.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 descr="Интерьер вид с лестницы"/>
          <p:cNvPicPr>
            <a:picLocks noGrp="1" noChangeAspect="1" noChangeArrowheads="1"/>
          </p:cNvPicPr>
          <p:nvPr>
            <p:ph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46041" y="637359"/>
            <a:ext cx="10072758" cy="557216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1"/>
          <p:cNvSpPr>
            <a:spLocks noGrp="1"/>
          </p:cNvSpPr>
          <p:nvPr>
            <p:ph type="title"/>
          </p:nvPr>
        </p:nvSpPr>
        <p:spPr>
          <a:xfrm>
            <a:off x="534988" y="323850"/>
            <a:ext cx="9623425" cy="6913563"/>
          </a:xfrm>
        </p:spPr>
        <p:txBody>
          <a:bodyPr/>
          <a:lstStyle/>
          <a:p>
            <a:pPr eaLnBrk="1" hangingPunct="1"/>
            <a:r>
              <a:rPr lang="ru-RU" smtClean="0"/>
              <a:t/>
            </a:r>
            <a:br>
              <a:rPr lang="ru-RU" smtClean="0"/>
            </a:br>
            <a:r>
              <a:rPr lang="ru-RU" smtClean="0"/>
              <a:t/>
            </a:r>
            <a:br>
              <a:rPr lang="ru-RU" smtClean="0"/>
            </a:br>
            <a:r>
              <a:rPr lang="ru-RU" smtClean="0"/>
              <a:t/>
            </a:r>
            <a:br>
              <a:rPr lang="ru-RU" smtClean="0"/>
            </a:br>
            <a:r>
              <a:rPr lang="ru-RU" smtClean="0"/>
              <a:t/>
            </a:r>
            <a:br>
              <a:rPr lang="ru-RU" smtClean="0"/>
            </a:br>
            <a:r>
              <a:rPr lang="ru-RU" sz="2000" smtClean="0"/>
              <a:t>Просим принять во внимание актуальность проблемы для нашего города и приемлемую по многим параметрам ее решение и реализацию.</a:t>
            </a:r>
            <a:br>
              <a:rPr lang="ru-RU" sz="2000" smtClean="0"/>
            </a:br>
            <a:r>
              <a:rPr lang="ru-RU" sz="2000" smtClean="0"/>
              <a:t/>
            </a:r>
            <a:br>
              <a:rPr lang="ru-RU" sz="2000" smtClean="0"/>
            </a:br>
            <a:r>
              <a:rPr lang="ru-RU" sz="2000" smtClean="0"/>
              <a:t>Утвержденный в 2011 г. генеральный план развития города предусматривает устройство подземного пешеходного перехода на данном участке.</a:t>
            </a:r>
            <a:br>
              <a:rPr lang="ru-RU" sz="2000" smtClean="0"/>
            </a:br>
            <a:r>
              <a:rPr lang="ru-RU" sz="2000" smtClean="0"/>
              <a:t>На данный момент созданное ООО «Подземные Пешеходные Переходы» имеет в активах:</a:t>
            </a:r>
            <a:br>
              <a:rPr lang="ru-RU" sz="2000" smtClean="0"/>
            </a:br>
            <a:r>
              <a:rPr lang="ru-RU" sz="2000" smtClean="0"/>
              <a:t/>
            </a:r>
            <a:br>
              <a:rPr lang="ru-RU" sz="2000" smtClean="0"/>
            </a:br>
            <a:r>
              <a:rPr lang="ru-RU" sz="2000" smtClean="0"/>
              <a:t>1. Бизнес-план</a:t>
            </a:r>
            <a:br>
              <a:rPr lang="ru-RU" sz="2000" smtClean="0"/>
            </a:br>
            <a:r>
              <a:rPr lang="ru-RU" sz="2000" smtClean="0"/>
              <a:t>2. Дипломный проект с расчетами нагрузок и объемов, полным комплектом чертежей А1.</a:t>
            </a:r>
            <a:br>
              <a:rPr lang="ru-RU" sz="2000" smtClean="0"/>
            </a:br>
            <a:r>
              <a:rPr lang="ru-RU" sz="2000" smtClean="0"/>
              <a:t>3. Архивные справки из Мособлгеотреста о состоянии грунтов на данном участке</a:t>
            </a:r>
            <a:br>
              <a:rPr lang="ru-RU" sz="2000" smtClean="0"/>
            </a:br>
            <a:r>
              <a:rPr lang="ru-RU" sz="2000" smtClean="0"/>
              <a:t>4. Карта находящихся в районе застройки коммуникаций</a:t>
            </a:r>
            <a:br>
              <a:rPr lang="ru-RU" sz="2000" smtClean="0"/>
            </a:br>
            <a:r>
              <a:rPr lang="ru-RU" sz="2000" smtClean="0"/>
              <a:t>5. Данные о стоимости подключения мощностей на данной территории</a:t>
            </a:r>
            <a:br>
              <a:rPr lang="ru-RU" sz="2000" smtClean="0"/>
            </a:br>
            <a:r>
              <a:rPr lang="ru-RU" sz="2000" smtClean="0"/>
              <a:t>6. Рабочий проект</a:t>
            </a:r>
            <a:br>
              <a:rPr lang="ru-RU" sz="2000" smtClean="0"/>
            </a:br>
            <a:r>
              <a:rPr lang="ru-RU" sz="2400" smtClean="0"/>
              <a:t/>
            </a:r>
            <a:br>
              <a:rPr lang="ru-RU" sz="2400" smtClean="0"/>
            </a:br>
            <a:r>
              <a:rPr lang="ru-RU" sz="2000" smtClean="0"/>
              <a:t>Администрация города высказывает свою  явную заинтересованность в осуществлении данного проекта. В городе застраивается несколько микрорайонов общей предварительной населенностью порядка 60 000 человек. Проблема пересечения большей части населения города  через данный перекресток будет только нарастать.</a:t>
            </a:r>
            <a:r>
              <a:rPr lang="ru-RU" sz="1100" smtClean="0"/>
              <a:t/>
            </a:r>
            <a:br>
              <a:rPr lang="ru-RU" sz="1100" smtClean="0"/>
            </a:br>
            <a:r>
              <a:rPr lang="ru-RU" sz="1100" smtClean="0"/>
              <a:t>                                    Автор и разработчик проекта Безусов Руслан Александрович, житель г. Железнодорожного. </a:t>
            </a:r>
            <a:r>
              <a:rPr lang="ru-RU" smtClean="0"/>
              <a:t/>
            </a:r>
            <a:br>
              <a:rPr lang="ru-RU" smtClean="0"/>
            </a:br>
            <a:r>
              <a:rPr lang="ru-RU" smtClean="0"/>
              <a:t/>
            </a:r>
            <a:br>
              <a:rPr lang="ru-RU" smtClean="0"/>
            </a:br>
            <a:r>
              <a:rPr lang="ru-RU" smtClean="0"/>
              <a:t> </a:t>
            </a:r>
            <a:br>
              <a:rPr lang="ru-RU" smtClean="0"/>
            </a:br>
            <a:r>
              <a:rPr lang="ru-RU" smtClean="0"/>
              <a:t/>
            </a:r>
            <a:br>
              <a:rPr lang="ru-RU" smtClean="0"/>
            </a:b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S_RU_blue_Digital">
  <a:themeElements>
    <a:clrScheme name="3D02">
      <a:dk1>
        <a:sysClr val="windowText" lastClr="000000"/>
      </a:dk1>
      <a:lt1>
        <a:sysClr val="window" lastClr="FFFFFF"/>
      </a:lt1>
      <a:dk2>
        <a:srgbClr val="254B75"/>
      </a:dk2>
      <a:lt2>
        <a:srgbClr val="DDE9EC"/>
      </a:lt2>
      <a:accent1>
        <a:srgbClr val="6183BB"/>
      </a:accent1>
      <a:accent2>
        <a:srgbClr val="96DB6F"/>
      </a:accent2>
      <a:accent3>
        <a:srgbClr val="42BCC2"/>
      </a:accent3>
      <a:accent4>
        <a:srgbClr val="EE8F48"/>
      </a:accent4>
      <a:accent5>
        <a:srgbClr val="44C4F2"/>
      </a:accent5>
      <a:accent6>
        <a:srgbClr val="A09158"/>
      </a:accent6>
      <a:hlink>
        <a:srgbClr val="B292CA"/>
      </a:hlink>
      <a:folHlink>
        <a:srgbClr val="6B5680"/>
      </a:folHlink>
    </a:clrScheme>
    <a:fontScheme name="3D02">
      <a:majorFont>
        <a:latin typeface="Arial"/>
        <a:ea typeface=""/>
        <a:cs typeface=""/>
        <a:font script="Grek" typeface="Calibri"/>
        <a:font script="Cyrl" typeface="Calibri"/>
        <a:font script="Jpan" typeface="HGPｺﾞｼｯｸE"/>
        <a:font script="Hang" typeface="맑은 고딕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Arial"/>
        <a:ea typeface=""/>
        <a:cs typeface=""/>
        <a:font script="Grek" typeface="Calibri"/>
        <a:font script="Cyrl" typeface="Calibri"/>
        <a:font script="Jpan" typeface="HGPｺﾞｼｯｸE"/>
        <a:font script="Hang" typeface="맑은 고딕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3D0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50000"/>
              </a:schemeClr>
            </a:gs>
            <a:gs pos="35000">
              <a:schemeClr val="phClr">
                <a:tint val="40000"/>
                <a:satMod val="200000"/>
              </a:schemeClr>
            </a:gs>
            <a:gs pos="100000">
              <a:schemeClr val="phClr">
                <a:tint val="15000"/>
                <a:satMod val="200000"/>
              </a:schemeClr>
            </a:gs>
          </a:gsLst>
          <a:lin ang="16200000" scaled="1"/>
        </a:gradFill>
        <a:gradFill rotWithShape="1">
          <a:gsLst>
            <a:gs pos="10000">
              <a:schemeClr val="phClr">
                <a:shade val="40000"/>
                <a:satMod val="200000"/>
              </a:schemeClr>
            </a:gs>
            <a:gs pos="65000">
              <a:schemeClr val="phClr">
                <a:shade val="93000"/>
                <a:satMod val="130000"/>
              </a:schemeClr>
            </a:gs>
            <a:gs pos="100000">
              <a:schemeClr val="phClr">
                <a:tint val="70000"/>
                <a:shade val="100000"/>
                <a:satMod val="200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27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"/>
          </a:scene3d>
          <a:sp3d prstMaterial="dkEdge">
            <a:bevelT w="63500" h="57150"/>
          </a:sp3d>
        </a:effectStyle>
        <a:effectStyle>
          <a:effectLst>
            <a:outerShdw blurRad="50800" dist="38100" dir="2700000" rotWithShape="0">
              <a:srgbClr val="000000">
                <a:alpha val="37000"/>
              </a:srgbClr>
            </a:outerShdw>
          </a:effectLst>
          <a:scene3d>
            <a:camera prst="orthographicFront">
              <a:rot lat="0" lon="0" rev="0"/>
            </a:camera>
            <a:lightRig rig="flat" dir="t"/>
          </a:scene3d>
          <a:sp3d prstMaterial="dkEdge">
            <a:bevelT w="88900" h="82550"/>
          </a:sp3d>
        </a:effectStyle>
        <a:effectStyle>
          <a:effectLst>
            <a:outerShdw blurRad="50800" dist="38100" dir="27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flat" dir="t"/>
          </a:scene3d>
          <a:sp3d prstMaterial="dkEdge">
            <a:bevelT w="114300" h="107950"/>
          </a:sp3d>
        </a:effectStyle>
      </a:effectStyleLst>
      <a:bgFillStyleLst>
        <a:solidFill>
          <a:schemeClr val="phClr"/>
        </a:solidFill>
        <a:gradFill rotWithShape="1">
          <a:gsLst>
            <a:gs pos="7000">
              <a:schemeClr val="phClr">
                <a:tint val="100000"/>
                <a:shade val="60000"/>
                <a:satMod val="180000"/>
              </a:schemeClr>
            </a:gs>
            <a:gs pos="48000">
              <a:schemeClr val="phClr">
                <a:tint val="83000"/>
                <a:shade val="100000"/>
                <a:satMod val="300000"/>
              </a:schemeClr>
            </a:gs>
            <a:gs pos="83000">
              <a:schemeClr val="phClr">
                <a:tint val="99000"/>
                <a:shade val="100000"/>
                <a:satMod val="180000"/>
              </a:schemeClr>
            </a:gs>
            <a:gs pos="100000">
              <a:schemeClr val="phClr">
                <a:shade val="60000"/>
                <a:satMod val="180000"/>
                <a:lumMod val="9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90000"/>
                <a:satMod val="250000"/>
              </a:schemeClr>
            </a:gs>
            <a:gs pos="59000">
              <a:schemeClr val="phClr">
                <a:shade val="80000"/>
                <a:satMod val="130000"/>
              </a:schemeClr>
            </a:gs>
            <a:gs pos="100000">
              <a:schemeClr val="phClr">
                <a:shade val="50000"/>
                <a:satMod val="110000"/>
              </a:schemeClr>
            </a:gs>
          </a:gsLst>
          <a:path path="circle">
            <a:fillToRect l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29669</TotalTime>
  <Words>530</Words>
  <Application>Microsoft Office PowerPoint</Application>
  <PresentationFormat>Произвольный</PresentationFormat>
  <Paragraphs>37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MS_RU_blue_Digital</vt:lpstr>
      <vt:lpstr>Подземный пешеходный переход в центральной части города Железнодорожного Московской области </vt:lpstr>
      <vt:lpstr>Презентация PowerPoint</vt:lpstr>
      <vt:lpstr>Карта города Железнодорожного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Коммерческий проект. Проектирование и строительство торгового центра в самой оживленной центральной части густонаселенного города позволит получить выгодные коммерческие площади для последующего извлечения прибыли.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Выдержка из технологической карты бетонирования стен</vt:lpstr>
      <vt:lpstr>Презентация PowerPoint</vt:lpstr>
      <vt:lpstr>Презентация PowerPoint</vt:lpstr>
      <vt:lpstr>Презентация PowerPoint</vt:lpstr>
      <vt:lpstr>    Просим принять во внимание актуальность проблемы для нашего города и приемлемую по многим параметрам ее решение и реализацию.  Утвержденный в 2011 г. генеральный план развития города предусматривает устройство подземного пешеходного перехода на данном участке. На данный момент созданное ООО «Подземные Пешеходные Переходы» имеет в активах:  1. Бизнес-план 2. Дипломный проект с расчетами нагрузок и объемов, полным комплектом чертежей А1. 3. Архивные справки из Мособлгеотреста о состоянии грунтов на данном участке 4. Карта находящихся в районе застройки коммуникаций 5. Данные о стоимости подключения мощностей на данной территории 6. Рабочий проект  Администрация города высказывает свою  явную заинтересованность в осуществлении данного проекта. В городе застраивается несколько микрорайонов общей предварительной населенностью порядка 60 000 человек. Проблема пересечения большей части населения города  через данный перекресток будет только нарастать.                                     Автор и разработчик проекта Безусов Руслан Александрович, житель г. Железнодорожного.    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Digital.ru</dc:creator>
  <cp:lastModifiedBy>Хуштов Юрий Викторович</cp:lastModifiedBy>
  <cp:revision>112</cp:revision>
  <dcterms:created xsi:type="dcterms:W3CDTF">2010-02-02T14:28:24Z</dcterms:created>
  <dcterms:modified xsi:type="dcterms:W3CDTF">2011-12-29T12:07:00Z</dcterms:modified>
</cp:coreProperties>
</file>