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59" r:id="rId5"/>
    <p:sldId id="260" r:id="rId6"/>
    <p:sldId id="276"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6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5" Type="http://schemas.openxmlformats.org/officeDocument/2006/relationships/image" Target="../media/image31.wmf"/><Relationship Id="rId4"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5" Type="http://schemas.openxmlformats.org/officeDocument/2006/relationships/image" Target="../media/image36.wmf"/><Relationship Id="rId4" Type="http://schemas.openxmlformats.org/officeDocument/2006/relationships/image" Target="../media/image3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28.01.2012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28.01.2012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28.01.2012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28.01.2012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28.01.2012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28.01.2012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28.01.2012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28.01.2012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28.01.2012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28.01.2012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28.01.2012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28.01.2012</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emf"/><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5.wmf"/><Relationship Id="rId5" Type="http://schemas.openxmlformats.org/officeDocument/2006/relationships/oleObject" Target="../embeddings/oleObject2.bin"/><Relationship Id="rId4" Type="http://schemas.openxmlformats.org/officeDocument/2006/relationships/image" Target="../media/image24.wmf"/></Relationships>
</file>

<file path=ppt/slides/_rels/slide9.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oleObject" Target="../embeddings/oleObject4.bin"/><Relationship Id="rId7" Type="http://schemas.openxmlformats.org/officeDocument/2006/relationships/oleObject" Target="../embeddings/oleObject6.bin"/><Relationship Id="rId12" Type="http://schemas.openxmlformats.org/officeDocument/2006/relationships/image" Target="../media/image31.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8.wmf"/><Relationship Id="rId11" Type="http://schemas.openxmlformats.org/officeDocument/2006/relationships/oleObject" Target="../embeddings/oleObject8.bin"/><Relationship Id="rId5" Type="http://schemas.openxmlformats.org/officeDocument/2006/relationships/oleObject" Target="../embeddings/oleObject5.bin"/><Relationship Id="rId10" Type="http://schemas.openxmlformats.org/officeDocument/2006/relationships/image" Target="../media/image30.wmf"/><Relationship Id="rId4" Type="http://schemas.openxmlformats.org/officeDocument/2006/relationships/image" Target="../media/image27.wmf"/><Relationship Id="rId9" Type="http://schemas.openxmlformats.org/officeDocument/2006/relationships/oleObject" Target="../embeddings/oleObject7.bin"/></Relationships>
</file>

<file path=ppt/slides/_rels/slide10.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image" Target="../media/image36.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33.wmf"/><Relationship Id="rId11" Type="http://schemas.openxmlformats.org/officeDocument/2006/relationships/oleObject" Target="../embeddings/oleObject13.bin"/><Relationship Id="rId5" Type="http://schemas.openxmlformats.org/officeDocument/2006/relationships/oleObject" Target="../embeddings/oleObject10.bin"/><Relationship Id="rId10" Type="http://schemas.openxmlformats.org/officeDocument/2006/relationships/image" Target="../media/image35.wmf"/><Relationship Id="rId4" Type="http://schemas.openxmlformats.org/officeDocument/2006/relationships/image" Target="../media/image32.wmf"/><Relationship Id="rId9"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58.wmf"/><Relationship Id="rId5" Type="http://schemas.openxmlformats.org/officeDocument/2006/relationships/oleObject" Target="../embeddings/oleObject15.bin"/><Relationship Id="rId4" Type="http://schemas.openxmlformats.org/officeDocument/2006/relationships/image" Target="../media/image5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65975" y="1513383"/>
            <a:ext cx="8856984" cy="5184576"/>
          </a:xfrm>
        </p:spPr>
        <p:txBody>
          <a:bodyPr/>
          <a:lstStyle/>
          <a:p>
            <a:endParaRPr lang="ru-RU" dirty="0"/>
          </a:p>
        </p:txBody>
      </p:sp>
      <p:sp>
        <p:nvSpPr>
          <p:cNvPr id="2" name="Заголовок 1"/>
          <p:cNvSpPr>
            <a:spLocks noGrp="1"/>
          </p:cNvSpPr>
          <p:nvPr>
            <p:ph type="ctrTitle"/>
          </p:nvPr>
        </p:nvSpPr>
        <p:spPr>
          <a:xfrm>
            <a:off x="467544" y="116632"/>
            <a:ext cx="8568952" cy="1440161"/>
          </a:xfrm>
        </p:spPr>
        <p:txBody>
          <a:bodyPr>
            <a:normAutofit/>
          </a:bodyPr>
          <a:lstStyle/>
          <a:p>
            <a:pPr algn="ctr"/>
            <a:r>
              <a:rPr lang="ru-RU" sz="2000" b="1" dirty="0" smtClean="0">
                <a:latin typeface="Times New Roman" pitchFamily="18" charset="0"/>
                <a:cs typeface="Times New Roman" pitchFamily="18" charset="0"/>
              </a:rPr>
              <a:t>РАЗРАБОТКА СЕМЕЙСТВА </a:t>
            </a:r>
            <a:r>
              <a:rPr lang="ru-RU" sz="2000" b="1" dirty="0" smtClean="0">
                <a:latin typeface="Times New Roman" pitchFamily="18" charset="0"/>
                <a:cs typeface="Times New Roman" pitchFamily="18" charset="0"/>
              </a:rPr>
              <a:t>АДАПТИВНЫХ </a:t>
            </a:r>
            <a:r>
              <a:rPr lang="ru-RU" sz="2000" b="1" dirty="0" smtClean="0">
                <a:latin typeface="Times New Roman" pitchFamily="18" charset="0"/>
                <a:cs typeface="Times New Roman" pitchFamily="18" charset="0"/>
              </a:rPr>
              <a:t>ГИДРОМЕХАНИЧЕСКИХ ГАСИТЕЛЕЙ КОЛЕБАНИЙ ДЛЯ РЕЛЬСОВЫХ И БЕЗРЕЛЬСОВЫХ ТРАНСПОРТНЫХ СРЕДСТВ</a:t>
            </a:r>
            <a:endParaRPr lang="ru-RU" sz="2000" b="1" dirty="0">
              <a:latin typeface="Times New Roman" pitchFamily="18" charset="0"/>
              <a:cs typeface="Times New Roman" pitchFamily="18" charset="0"/>
            </a:endParaRPr>
          </a:p>
        </p:txBody>
      </p:sp>
      <p:pic>
        <p:nvPicPr>
          <p:cNvPr id="4" name="Рисунок 3" descr="D:\Мои документы\Картинки РЖД и АТС\P42400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4980" y="3828094"/>
            <a:ext cx="3001516" cy="286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D:\Мои документы\Картинки РЖД и АТС\4-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3367" y="1556791"/>
            <a:ext cx="2362200" cy="4965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descr="D:\Мои документы\Картинки РЖД и АТС\Буксовый узел и рессорное подвешивание электровоза ЭП10-00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3930103"/>
            <a:ext cx="3402346" cy="276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0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4" y="1412776"/>
            <a:ext cx="2900164"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4980" y="1412776"/>
            <a:ext cx="3062633"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8337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7091" y="188640"/>
            <a:ext cx="8712968" cy="1569660"/>
          </a:xfrm>
          <a:prstGeom prst="rect">
            <a:avLst/>
          </a:prstGeom>
        </p:spPr>
        <p:txBody>
          <a:bodyPr wrap="square">
            <a:spAutoFit/>
          </a:bodyPr>
          <a:lstStyle/>
          <a:p>
            <a:pPr algn="just"/>
            <a:r>
              <a:rPr lang="ru-RU" sz="1200" dirty="0">
                <a:latin typeface="Times New Roman" pitchFamily="18" charset="0"/>
                <a:cs typeface="Times New Roman" pitchFamily="18" charset="0"/>
              </a:rPr>
              <a:t>В настоящее время в мировом сообществе широко используется автомобильный и железнодорожный подвижной состав предназначенный, как для перевозки различных грузов, так и пассажиров. В </a:t>
            </a:r>
            <a:r>
              <a:rPr lang="ru-RU" sz="1200" dirty="0" smtClean="0">
                <a:latin typeface="Times New Roman" pitchFamily="18" charset="0"/>
                <a:cs typeface="Times New Roman" pitchFamily="18" charset="0"/>
              </a:rPr>
              <a:t>конструкциях подвесок </a:t>
            </a:r>
            <a:r>
              <a:rPr lang="ru-RU" sz="1200" dirty="0">
                <a:latin typeface="Times New Roman" pitchFamily="18" charset="0"/>
                <a:cs typeface="Times New Roman" pitchFamily="18" charset="0"/>
              </a:rPr>
              <a:t>таких транспортных средств </a:t>
            </a:r>
            <a:r>
              <a:rPr lang="ru-RU" sz="1200" dirty="0" smtClean="0">
                <a:latin typeface="Times New Roman" pitchFamily="18" charset="0"/>
                <a:cs typeface="Times New Roman" pitchFamily="18" charset="0"/>
              </a:rPr>
              <a:t>широкое применение получили  </a:t>
            </a:r>
            <a:r>
              <a:rPr lang="ru-RU" sz="1200" dirty="0">
                <a:latin typeface="Times New Roman" pitchFamily="18" charset="0"/>
                <a:cs typeface="Times New Roman" pitchFamily="18" charset="0"/>
              </a:rPr>
              <a:t>различные </a:t>
            </a:r>
            <a:r>
              <a:rPr lang="ru-RU" sz="1200" dirty="0" smtClean="0">
                <a:latin typeface="Times New Roman" pitchFamily="18" charset="0"/>
                <a:cs typeface="Times New Roman" pitchFamily="18" charset="0"/>
              </a:rPr>
              <a:t> по функциональному действию и устройству виды демпферы.</a:t>
            </a:r>
            <a:endParaRPr lang="ru-RU" sz="1200" dirty="0">
              <a:latin typeface="Times New Roman" pitchFamily="18" charset="0"/>
              <a:cs typeface="Times New Roman" pitchFamily="18" charset="0"/>
            </a:endParaRPr>
          </a:p>
          <a:p>
            <a:pPr algn="just"/>
            <a:r>
              <a:rPr lang="ru-RU" sz="1200" dirty="0" smtClean="0">
                <a:latin typeface="Times New Roman" pitchFamily="18" charset="0"/>
                <a:cs typeface="Times New Roman" pitchFamily="18" charset="0"/>
              </a:rPr>
              <a:t>Известно, что подвеска </a:t>
            </a:r>
            <a:r>
              <a:rPr lang="ru-RU" sz="1200" dirty="0">
                <a:latin typeface="Times New Roman" pitchFamily="18" charset="0"/>
                <a:cs typeface="Times New Roman" pitchFamily="18" charset="0"/>
              </a:rPr>
              <a:t>транспортных средств представляет собой сложную колебательную систему, состоящую из масс кузовов и колёс, соединенных между собой упругими устройствами и гасителями колебаний (амортизаторами). При движении автомобильного или железнодорожного подвижного состава с большими поступательными скоростями значение амортизаторов значительно возрастает. Так при установке амортизаторов повышается  плавность  хода,  предотвращается  накопление  </a:t>
            </a:r>
            <a:r>
              <a:rPr lang="ru-RU" sz="1200" dirty="0" smtClean="0">
                <a:latin typeface="Times New Roman" pitchFamily="18" charset="0"/>
                <a:cs typeface="Times New Roman" pitchFamily="18" charset="0"/>
              </a:rPr>
              <a:t>и   </a:t>
            </a:r>
            <a:r>
              <a:rPr lang="ru-RU" sz="1200" dirty="0">
                <a:latin typeface="Times New Roman" pitchFamily="18" charset="0"/>
                <a:cs typeface="Times New Roman" pitchFamily="18" charset="0"/>
              </a:rPr>
              <a:t>усиление </a:t>
            </a:r>
            <a:r>
              <a:rPr lang="ru-RU" sz="1200" dirty="0" smtClean="0">
                <a:latin typeface="Times New Roman" pitchFamily="18" charset="0"/>
                <a:cs typeface="Times New Roman" pitchFamily="18" charset="0"/>
              </a:rPr>
              <a:t>колебаний и снижается </a:t>
            </a:r>
            <a:r>
              <a:rPr lang="ru-RU" sz="1200" dirty="0" err="1" smtClean="0">
                <a:latin typeface="Times New Roman" pitchFamily="18" charset="0"/>
                <a:cs typeface="Times New Roman" pitchFamily="18" charset="0"/>
              </a:rPr>
              <a:t>нагруженность</a:t>
            </a:r>
            <a:r>
              <a:rPr lang="ru-RU" sz="1200" dirty="0" smtClean="0">
                <a:latin typeface="Times New Roman" pitchFamily="18" charset="0"/>
                <a:cs typeface="Times New Roman" pitchFamily="18" charset="0"/>
              </a:rPr>
              <a:t> несущих конструкций.</a:t>
            </a:r>
            <a:endParaRPr lang="ru-RU" sz="1200" dirty="0">
              <a:latin typeface="Times New Roman" pitchFamily="18" charset="0"/>
              <a:cs typeface="Times New Roman" pitchFamily="18" charset="0"/>
            </a:endParaRPr>
          </a:p>
        </p:txBody>
      </p:sp>
      <p:sp>
        <p:nvSpPr>
          <p:cNvPr id="3" name="Прямоугольник 2"/>
          <p:cNvSpPr/>
          <p:nvPr/>
        </p:nvSpPr>
        <p:spPr>
          <a:xfrm>
            <a:off x="218862" y="1758300"/>
            <a:ext cx="8640960" cy="1200329"/>
          </a:xfrm>
          <a:prstGeom prst="rect">
            <a:avLst/>
          </a:prstGeom>
        </p:spPr>
        <p:txBody>
          <a:bodyPr wrap="square">
            <a:spAutoFit/>
          </a:bodyPr>
          <a:lstStyle/>
          <a:p>
            <a:pPr algn="just"/>
            <a:r>
              <a:rPr lang="ru-RU" sz="1200" dirty="0" smtClean="0">
                <a:latin typeface="Times New Roman" pitchFamily="18" charset="0"/>
                <a:cs typeface="Times New Roman" pitchFamily="18" charset="0"/>
              </a:rPr>
              <a:t>Демпфирование </a:t>
            </a:r>
            <a:r>
              <a:rPr lang="ru-RU" sz="1200" dirty="0">
                <a:latin typeface="Times New Roman" pitchFamily="18" charset="0"/>
                <a:cs typeface="Times New Roman" pitchFamily="18" charset="0"/>
              </a:rPr>
              <a:t>колебаний осуществляется как в самих элементах подвешивания, так и в специально предназначенных устройствах – гасителях колебаний. В зависимости от физической природы диссипации, силы гашения подразделяют на – фрикционные, гидравлические и силы конструкционного демпфирования. Потребную величину демпфирования фрикционными гасителями оценивают зоной трения подвешивания </a:t>
            </a:r>
            <a:r>
              <a:rPr lang="ru-RU" sz="1200" dirty="0" err="1">
                <a:latin typeface="Times New Roman" pitchFamily="18" charset="0"/>
                <a:cs typeface="Times New Roman" pitchFamily="18" charset="0"/>
              </a:rPr>
              <a:t>δ</a:t>
            </a:r>
            <a:r>
              <a:rPr lang="ru-RU" sz="1200" baseline="-25000" dirty="0" err="1">
                <a:latin typeface="Times New Roman" pitchFamily="18" charset="0"/>
                <a:cs typeface="Times New Roman" pitchFamily="18" charset="0"/>
              </a:rPr>
              <a:t>тр</a:t>
            </a:r>
            <a:r>
              <a:rPr lang="ru-RU" sz="1200" dirty="0">
                <a:latin typeface="Times New Roman" pitchFamily="18" charset="0"/>
                <a:cs typeface="Times New Roman" pitchFamily="18" charset="0"/>
              </a:rPr>
              <a:t>, гидравлическими гасителями безразмерным параметром демпфирования </a:t>
            </a:r>
            <a:r>
              <a:rPr lang="en-US" sz="1200" dirty="0">
                <a:latin typeface="Times New Roman" pitchFamily="18" charset="0"/>
                <a:cs typeface="Times New Roman" pitchFamily="18" charset="0"/>
              </a:rPr>
              <a:t>D</a:t>
            </a:r>
            <a:r>
              <a:rPr lang="ru-RU" sz="1200" dirty="0">
                <a:latin typeface="Times New Roman" pitchFamily="18" charset="0"/>
                <a:cs typeface="Times New Roman" pitchFamily="18" charset="0"/>
              </a:rPr>
              <a:t> и гасителями конструкционного демпфирования декрементом колебаний δ. </a:t>
            </a:r>
            <a:r>
              <a:rPr lang="ru-RU" sz="1200" dirty="0" smtClean="0">
                <a:latin typeface="Times New Roman" pitchFamily="18" charset="0"/>
                <a:cs typeface="Times New Roman" pitchFamily="18" charset="0"/>
              </a:rPr>
              <a:t> На сегодняшний день наибольшее распространение в подвесках рельсовых и безрельсовых транспортных средств получили гидравлические амортизаторы.</a:t>
            </a:r>
            <a:endParaRPr lang="ru-RU" sz="1200" dirty="0">
              <a:latin typeface="Times New Roman" pitchFamily="18" charset="0"/>
              <a:cs typeface="Times New Roman" pitchFamily="18" charset="0"/>
            </a:endParaRPr>
          </a:p>
        </p:txBody>
      </p:sp>
      <p:sp>
        <p:nvSpPr>
          <p:cNvPr id="4" name="Прямоугольник 3"/>
          <p:cNvSpPr/>
          <p:nvPr/>
        </p:nvSpPr>
        <p:spPr>
          <a:xfrm>
            <a:off x="233095" y="5949280"/>
            <a:ext cx="8640960" cy="830997"/>
          </a:xfrm>
          <a:prstGeom prst="rect">
            <a:avLst/>
          </a:prstGeom>
        </p:spPr>
        <p:txBody>
          <a:bodyPr wrap="square">
            <a:spAutoFit/>
          </a:bodyPr>
          <a:lstStyle/>
          <a:p>
            <a:pPr algn="just"/>
            <a:r>
              <a:rPr lang="ru-RU" sz="1200" dirty="0">
                <a:latin typeface="Times New Roman" pitchFamily="18" charset="0"/>
                <a:cs typeface="Times New Roman" pitchFamily="18" charset="0"/>
              </a:rPr>
              <a:t>Несмотря на свою эффективность использования, </a:t>
            </a:r>
            <a:r>
              <a:rPr lang="ru-RU" sz="1200" dirty="0" smtClean="0">
                <a:latin typeface="Times New Roman" pitchFamily="18" charset="0"/>
                <a:cs typeface="Times New Roman" pitchFamily="18" charset="0"/>
              </a:rPr>
              <a:t>все известные гидравлические  гасители колебаний </a:t>
            </a:r>
            <a:r>
              <a:rPr lang="ru-RU" sz="1200" dirty="0">
                <a:latin typeface="Times New Roman" pitchFamily="18" charset="0"/>
                <a:cs typeface="Times New Roman" pitchFamily="18" charset="0"/>
              </a:rPr>
              <a:t>обладают рядом недостатков и наиболее существенными из них являются – сложность конструкции, за счёт наличия клапанных устройств, а, следовательно, и низкая надежность, невозможность в автоматическом режиме изменять свою демпфирующую характеристику, и самое главное то, что не все их детали участвуют в процессе рассеивания энергии.</a:t>
            </a:r>
          </a:p>
        </p:txBody>
      </p:sp>
      <p:pic>
        <p:nvPicPr>
          <p:cNvPr id="5122" name="Рисунок 1" descr="Амортизатор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267" y="2938554"/>
            <a:ext cx="4578149" cy="2990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933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Ри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060624" y="-158172"/>
            <a:ext cx="4828859" cy="7250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251520" y="188640"/>
            <a:ext cx="8712968" cy="461665"/>
          </a:xfrm>
          <a:prstGeom prst="rect">
            <a:avLst/>
          </a:prstGeom>
        </p:spPr>
        <p:txBody>
          <a:bodyPr wrap="square">
            <a:spAutoFit/>
          </a:bodyPr>
          <a:lstStyle/>
          <a:p>
            <a:pPr algn="ctr"/>
            <a:r>
              <a:rPr lang="ru-RU" sz="1200" dirty="0" smtClean="0">
                <a:latin typeface="Times New Roman" pitchFamily="18" charset="0"/>
                <a:cs typeface="Times New Roman" pitchFamily="18" charset="0"/>
              </a:rPr>
              <a:t>В современных конструкциях  </a:t>
            </a:r>
            <a:r>
              <a:rPr lang="ru-RU" sz="1200" dirty="0">
                <a:latin typeface="Times New Roman" pitchFamily="18" charset="0"/>
                <a:cs typeface="Times New Roman" pitchFamily="18" charset="0"/>
              </a:rPr>
              <a:t>транспортных средств и, в частности, в их рессорном подвешивании нашли широкое применение различные виды </a:t>
            </a:r>
            <a:r>
              <a:rPr lang="ru-RU" sz="1200" dirty="0" smtClean="0">
                <a:latin typeface="Times New Roman" pitchFamily="18" charset="0"/>
                <a:cs typeface="Times New Roman" pitchFamily="18" charset="0"/>
              </a:rPr>
              <a:t>гасителей колебаний, классификация  и типы которых показаны на схеме</a:t>
            </a:r>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val="3046128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7016" y="116632"/>
            <a:ext cx="8856984" cy="4985980"/>
          </a:xfrm>
          <a:prstGeom prst="rect">
            <a:avLst/>
          </a:prstGeom>
        </p:spPr>
        <p:txBody>
          <a:bodyPr wrap="square">
            <a:spAutoFit/>
          </a:bodyPr>
          <a:lstStyle/>
          <a:p>
            <a:pPr algn="just"/>
            <a:r>
              <a:rPr lang="ru-RU" sz="1200" dirty="0">
                <a:latin typeface="Times New Roman" pitchFamily="18" charset="0"/>
                <a:cs typeface="Times New Roman" pitchFamily="18" charset="0"/>
              </a:rPr>
              <a:t>Учитывая вышеизложенное, в ЕГУ им. И.А. Бунина  </a:t>
            </a:r>
            <a:r>
              <a:rPr lang="ru-RU" sz="1200" dirty="0" smtClean="0">
                <a:latin typeface="Times New Roman" pitchFamily="18" charset="0"/>
                <a:cs typeface="Times New Roman" pitchFamily="18" charset="0"/>
              </a:rPr>
              <a:t>совместно с ОрелГТУ</a:t>
            </a:r>
            <a:r>
              <a:rPr lang="ru-RU" sz="1200" dirty="0">
                <a:latin typeface="Times New Roman" pitchFamily="18" charset="0"/>
                <a:cs typeface="Times New Roman" pitchFamily="18" charset="0"/>
              </a:rPr>
              <a:t>, проводится НИР по теме «Разработка практических рекомендаций по повышению надёжности, технико-экономических, технологических и эксплуатационных показателей при эксплуатации и ремонте подвижного состава и другого оборудования, используемого на Елецком отделении Юго-Восточной железной дороги» и одним из её разделов является разработка перспективных демпферов для магистральных, маневровых и промышленных локомотивов, а так же пассажирских вагонов и ВСНТ. Анализ научно-исследовательских отчётов в этой области техники, литературных источников, отечественных, и зарубежных патентов позволил разработать более простые и эффективные по конструкции адаптивные гидромеханические амортизаторы, которые могут быть использованы не только на локомотивах, но и вагонах. Такие конструкции признаны изобретениями: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2230241,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2234013,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2247269,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2268419,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2301363,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2317456,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2324090,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2324089,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2324087,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2324088,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2339856,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2371617,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2385425,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2388949,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2390638,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2427742,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2427741,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2427740,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 2427738. </a:t>
            </a:r>
            <a:endParaRPr lang="ru-RU" sz="1200" dirty="0" smtClean="0">
              <a:latin typeface="Times New Roman" pitchFamily="18" charset="0"/>
              <a:cs typeface="Times New Roman" pitchFamily="18" charset="0"/>
            </a:endParaRPr>
          </a:p>
          <a:p>
            <a:endParaRPr lang="ru-RU" sz="1200" dirty="0"/>
          </a:p>
          <a:p>
            <a:endParaRPr lang="ru-RU" sz="1200" dirty="0" smtClean="0"/>
          </a:p>
          <a:p>
            <a:endParaRPr lang="ru-RU" sz="1200" dirty="0"/>
          </a:p>
          <a:p>
            <a:endParaRPr lang="ru-RU" sz="1200" dirty="0" smtClean="0"/>
          </a:p>
          <a:p>
            <a:endParaRPr lang="ru-RU" sz="1200" dirty="0"/>
          </a:p>
          <a:p>
            <a:endParaRPr lang="ru-RU" sz="1200" dirty="0" smtClean="0"/>
          </a:p>
          <a:p>
            <a:endParaRPr lang="ru-RU" sz="1200" dirty="0"/>
          </a:p>
          <a:p>
            <a:endParaRPr lang="ru-RU" sz="1200" dirty="0" smtClean="0"/>
          </a:p>
          <a:p>
            <a:endParaRPr lang="ru-RU" sz="1200" dirty="0"/>
          </a:p>
          <a:p>
            <a:endParaRPr lang="ru-RU" sz="1200" dirty="0" smtClean="0"/>
          </a:p>
          <a:p>
            <a:endParaRPr lang="ru-RU" sz="1200" dirty="0"/>
          </a:p>
          <a:p>
            <a:endParaRPr lang="ru-RU" sz="1200" dirty="0" smtClean="0"/>
          </a:p>
          <a:p>
            <a:endParaRPr lang="ru-RU" sz="1200" dirty="0"/>
          </a:p>
          <a:p>
            <a:r>
              <a:rPr lang="ru-RU" sz="1200" dirty="0"/>
              <a:t/>
            </a:r>
            <a:br>
              <a:rPr lang="ru-RU" sz="1200" dirty="0"/>
            </a:br>
            <a:endParaRPr lang="ru-RU" sz="1200" dirty="0"/>
          </a:p>
          <a:p>
            <a:endParaRPr lang="ru-RU" sz="12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017" y="1988840"/>
            <a:ext cx="1625218" cy="208823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3728" y="1998997"/>
            <a:ext cx="1691782" cy="205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09690" y="2041661"/>
            <a:ext cx="1598414" cy="1982589"/>
          </a:xfrm>
          <a:prstGeom prst="rect">
            <a:avLst/>
          </a:prstGeom>
          <a:noFill/>
        </p:spPr>
      </p:pic>
      <p:pic>
        <p:nvPicPr>
          <p:cNvPr id="4" name="Picture 2" descr="Буфер обмена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8104" y="2186076"/>
            <a:ext cx="1441450" cy="1779587"/>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2280" y="2186076"/>
            <a:ext cx="1522610" cy="15795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0463" y="4077072"/>
            <a:ext cx="1418326" cy="24475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60513" y="4077072"/>
            <a:ext cx="19526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85552" y="4204866"/>
            <a:ext cx="2033588"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Рис 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241540" y="3965663"/>
            <a:ext cx="1999621" cy="2533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116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9140" y="4293096"/>
            <a:ext cx="8712968" cy="2123658"/>
          </a:xfrm>
          <a:prstGeom prst="rect">
            <a:avLst/>
          </a:prstGeom>
        </p:spPr>
        <p:txBody>
          <a:bodyPr wrap="square">
            <a:spAutoFit/>
          </a:bodyPr>
          <a:lstStyle/>
          <a:p>
            <a:pPr algn="just"/>
            <a:r>
              <a:rPr lang="ru-RU" sz="1200" dirty="0">
                <a:latin typeface="Times New Roman" pitchFamily="18" charset="0"/>
                <a:cs typeface="Times New Roman" pitchFamily="18" charset="0"/>
              </a:rPr>
              <a:t>Сущность предложенных технических решений заключается в том, что поршни снабжены вертикальными дроссельными каналами, которые переходят на участки каналов «Г» образной формы, выполненных в приливах, примыкающих с зазором к радиально расположенным ребрам, причём упомянутые  поршни жёстко закреплены на штоках сплошного и полого сечений. Работа гасителя происходит таким образом, что при рабочем ходе и отдаче штоки подвергаются чистому кручению, рассеивая при этом энергию при таких угловых деформациях, одновременно создавая силы сопротивления за счёт протекания рабочей жидкости через дроссельные каналы. Для анализа работоспособности таких гасителей колебаний и расчёта их основных кинематических и геометрических параметров, были разработаны расчётные схемы и использованы известные методики по изучению закономерности рабочего процесса при неустановившемся режиме демпфера в условиях близких к эксплуатационным. Для численного решения математических моделей разработан программный комплекс, в результате чего обоснованы рациональные геометрические значения диаметров упругих штоков гасителя, отвечающих заданной надёжности их работы в эксплуатационных условиях.</a:t>
            </a:r>
          </a:p>
        </p:txBody>
      </p:sp>
      <p:pic>
        <p:nvPicPr>
          <p:cNvPr id="1026" name="Рисунок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1762" y="208045"/>
            <a:ext cx="2222005" cy="3776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descr="Изображение 00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50641"/>
            <a:ext cx="1945804" cy="2417914"/>
          </a:xfrm>
          <a:prstGeom prst="rect">
            <a:avLst/>
          </a:prstGeom>
          <a:noFill/>
        </p:spPr>
      </p:pic>
      <p:pic>
        <p:nvPicPr>
          <p:cNvPr id="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5556" y="44624"/>
            <a:ext cx="2047392"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4237" y="2211253"/>
            <a:ext cx="1710029" cy="177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85832" y="404664"/>
            <a:ext cx="2434640" cy="34112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27785" y="2228395"/>
            <a:ext cx="1584176" cy="1905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029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Классификация Демп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580" y="1124744"/>
            <a:ext cx="7776863" cy="503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323528" y="390057"/>
            <a:ext cx="8712968" cy="461665"/>
          </a:xfrm>
          <a:prstGeom prst="rect">
            <a:avLst/>
          </a:prstGeom>
        </p:spPr>
        <p:txBody>
          <a:bodyPr wrap="square">
            <a:spAutoFit/>
          </a:bodyPr>
          <a:lstStyle/>
          <a:p>
            <a:pPr algn="ctr"/>
            <a:r>
              <a:rPr lang="ru-RU" sz="1200" dirty="0">
                <a:latin typeface="Times New Roman" pitchFamily="18" charset="0"/>
                <a:cs typeface="Times New Roman" pitchFamily="18" charset="0"/>
              </a:rPr>
              <a:t>На основе представленных </a:t>
            </a:r>
            <a:r>
              <a:rPr lang="ru-RU" sz="1200" dirty="0" smtClean="0">
                <a:latin typeface="Times New Roman" pitchFamily="18" charset="0"/>
                <a:cs typeface="Times New Roman" pitchFamily="18" charset="0"/>
              </a:rPr>
              <a:t>разработок выполнена и </a:t>
            </a:r>
            <a:r>
              <a:rPr lang="ru-RU" sz="1200" dirty="0">
                <a:latin typeface="Times New Roman" pitchFamily="18" charset="0"/>
                <a:cs typeface="Times New Roman" pitchFamily="18" charset="0"/>
              </a:rPr>
              <a:t>дополнена </a:t>
            </a:r>
            <a:r>
              <a:rPr lang="ru-RU" sz="1200" dirty="0" smtClean="0">
                <a:latin typeface="Times New Roman" pitchFamily="18" charset="0"/>
                <a:cs typeface="Times New Roman" pitchFamily="18" charset="0"/>
              </a:rPr>
              <a:t> расширенная </a:t>
            </a:r>
            <a:r>
              <a:rPr lang="ru-RU" sz="1200" dirty="0">
                <a:latin typeface="Times New Roman" pitchFamily="18" charset="0"/>
                <a:cs typeface="Times New Roman" pitchFamily="18" charset="0"/>
              </a:rPr>
              <a:t>классификация демпфирующих </a:t>
            </a:r>
            <a:r>
              <a:rPr lang="ru-RU" sz="1200" dirty="0" smtClean="0">
                <a:latin typeface="Times New Roman" pitchFamily="18" charset="0"/>
                <a:cs typeface="Times New Roman" pitchFamily="18" charset="0"/>
              </a:rPr>
              <a:t>устройств адаптивного типа предназначенных для рельсовых и безрельсовых транспортных средств  </a:t>
            </a:r>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val="1544773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320" y="620688"/>
            <a:ext cx="1847850" cy="33759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2339752" y="395624"/>
            <a:ext cx="633670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Рассмотрим, в качестве примера, один из вариантов предложенных технических решений</a:t>
            </a:r>
            <a:r>
              <a:rPr kumimoji="0" lang="ru-RU" sz="12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 (</a:t>
            </a:r>
            <a:r>
              <a:rPr kumimoji="0" lang="en-US"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RU</a:t>
            </a:r>
            <a:r>
              <a:rPr kumimoji="0" lang="ru-RU"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2385425), который наиболее полно отражает конструкции, связанные с созданием адаптивных гидромеханических демпферов.</a:t>
            </a:r>
            <a:endParaRPr kumimoji="0" lang="ru-RU" sz="12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 name="Rectangle 4"/>
          <p:cNvSpPr>
            <a:spLocks noChangeArrowheads="1"/>
          </p:cNvSpPr>
          <p:nvPr/>
        </p:nvSpPr>
        <p:spPr bwMode="auto">
          <a:xfrm rot="10800000" flipV="1">
            <a:off x="2212232" y="1124744"/>
            <a:ext cx="626469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algn="just" eaLnBrk="0" fontAlgn="base" hangingPunct="0">
              <a:spcBef>
                <a:spcPct val="0"/>
              </a:spcBef>
              <a:spcAft>
                <a:spcPct val="0"/>
              </a:spcAf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Такой гидромеханический гаситель колебаний адаптивного типа состоит из рабочего цилиндра 1, в котором подвижно на штоке 2 в его вертикальной плоскости расположена верхняя часть поршня 3 и нижняя часть поршня 4. Соединение последних </a:t>
            </a:r>
            <a:r>
              <a:rPr lang="ru-RU" sz="1200" dirty="0">
                <a:latin typeface="Times New Roman" pitchFamily="18" charset="0"/>
                <a:cs typeface="Times New Roman" pitchFamily="18" charset="0"/>
              </a:rPr>
              <a:t>со штоком 2 </a:t>
            </a:r>
            <a:r>
              <a:rPr lang="ru-RU" sz="1200" dirty="0">
                <a:latin typeface="Times New Roman" pitchFamily="18" charset="0"/>
                <a:cs typeface="Times New Roman" pitchFamily="18" charset="0"/>
              </a:rPr>
              <a:t>выполнено за счет паза 5, изготовленного на штоке 2 и выступов 6, расположенных на верхней части поршня 3 и нижней части поршня 4. В верхней части поршня 3 и нижней части поршня 4 выполнены вертикальные каналы 7, переходящие в горизонтальные каналы 8 и ребра 9. Между верхней частью поршня 3 и нижней частью поршня 4 установлена пружина сжатия 10, при этом в нижней части поршня 4 выполнены дополнительные вертикальные каналы 11, переходящие в горизонтальные участки 12. Верхняя часть поршня 3 и нижняя часть поршня 4 зафиксированы упором 13, изготовленном на штоке 2 и гайкой 14. Рабочий цилиндр заполнен рабочей жидкостью 15. Верхняя часть поршня 3 снабжена цилиндрической формы углублением 16, а нижняя часть поршня 4 имеет выступ 17.</a:t>
            </a:r>
            <a:endParaRPr lang="ru-RU" sz="1200" dirty="0">
              <a:latin typeface="Arial" pitchFamily="34" charset="0"/>
            </a:endParaRPr>
          </a:p>
          <a:p>
            <a:pPr lvl="0" algn="just" eaLnBrk="0" fontAlgn="base" hangingPunct="0">
              <a:spcBef>
                <a:spcPct val="0"/>
              </a:spcBef>
              <a:spcAft>
                <a:spcPct val="0"/>
              </a:spcAft>
            </a:pPr>
            <a:endParaRPr kumimoji="0" lang="ru-RU" sz="1200" b="0" i="0" u="none" strike="noStrike" cap="none" normalizeH="0" baseline="0" dirty="0" smtClean="0">
              <a:ln>
                <a:noFill/>
              </a:ln>
              <a:solidFill>
                <a:schemeClr val="tx1"/>
              </a:solidFill>
              <a:effectLst/>
              <a:latin typeface="Arial" pitchFamily="34" charset="0"/>
            </a:endParaRPr>
          </a:p>
        </p:txBody>
      </p:sp>
      <p:sp>
        <p:nvSpPr>
          <p:cNvPr id="6" name="Прямоугольник 5"/>
          <p:cNvSpPr/>
          <p:nvPr/>
        </p:nvSpPr>
        <p:spPr>
          <a:xfrm>
            <a:off x="193320" y="4013871"/>
            <a:ext cx="8771168" cy="1754326"/>
          </a:xfrm>
          <a:prstGeom prst="rect">
            <a:avLst/>
          </a:prstGeom>
        </p:spPr>
        <p:txBody>
          <a:bodyPr wrap="square">
            <a:spAutoFit/>
          </a:bodyPr>
          <a:lstStyle/>
          <a:p>
            <a:pPr algn="just"/>
            <a:r>
              <a:rPr lang="ru-RU" sz="1200" dirty="0">
                <a:latin typeface="Times New Roman" pitchFamily="18" charset="0"/>
                <a:cs typeface="Times New Roman" pitchFamily="18" charset="0"/>
              </a:rPr>
              <a:t>Работает устройство следующим образом. При движении транспортного средства, на котором в его рессорной подвеске может быть установлен данный гаситель колебаний и преодолением его колес  неровностей рельсового пути, возможен периодический рабочий ход штока 2 по стрелке А и отдача его по стрелке В. В этом случае амплитуда колебаний штока 2, а, следовательно, верхней части поршня 3 и нижней части поршня 4, происходят совместно, не вызывая упругой деформации пружины сжатия 10. При этом, рабочая жидкость 15, например, при рабочем ходе, протекает по стрелке С, попадая в дополнительные вертикальные каналы 11, поступая в пространство между верхней частью поршня 3 и нижней частью поршня 4 также по стрелкам С. Далее рабочая жидкость 15, опять таки по стрелкам С, поступает как в вертикальные каналы 7 нижней части поршня 4, так и верхней части поршня 4, и, истекая под давлением из горизонтальных каналов 8, взаимодействует с ребрами 9, создавая вращающий момент на штоке 2, который, упруго деформируясь относительно </a:t>
            </a:r>
          </a:p>
        </p:txBody>
      </p:sp>
    </p:spTree>
    <p:extLst>
      <p:ext uri="{BB962C8B-B14F-4D97-AF65-F5344CB8AC3E}">
        <p14:creationId xmlns:p14="http://schemas.microsoft.com/office/powerpoint/2010/main" val="15919715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3744" y="548680"/>
            <a:ext cx="8756511" cy="2677656"/>
          </a:xfrm>
          <a:prstGeom prst="rect">
            <a:avLst/>
          </a:prstGeom>
        </p:spPr>
        <p:txBody>
          <a:bodyPr wrap="square">
            <a:spAutoFit/>
          </a:bodyPr>
          <a:lstStyle/>
          <a:p>
            <a:pPr algn="just"/>
            <a:r>
              <a:rPr lang="ru-RU" sz="1200" dirty="0">
                <a:latin typeface="Times New Roman" pitchFamily="18" charset="0"/>
                <a:cs typeface="Times New Roman" pitchFamily="18" charset="0"/>
              </a:rPr>
              <a:t>своей продольной оси симметрии, рассеивает энергию рабочего хода в окружающую среду. При движении штока 2 в режиме отдачи по стрелке В ток рабочей жидкости 15 происходит в направлении обратном стрелке С и процесс демпфирования аналогичен вышеописанному. Предположим, что неровность пути оказалась довольно значительной и при наезде колеса  транспортного средства на неё происходит удар, и тогда нижняя часть поршня 4 под действием давления рабочей жидкости 15 совершит перемещение по стрелке Е, упруго деформирую пружину сжатия 10. Такое движение нижней части поршня 4 будет сопровождаться заходом его выступа 17 в углубление цилиндрической формы 16 верхней части поршня 3 и тогда ток рабочей жидкости 15 по дополнительным вертикальным каналам 11 уменьшится за счет перекрытия их горизонтальных участков 12 стенками выступа 17 и углубления цилиндрической формы 16. А так как дополнительные вертикальные каналы 11 имеют разные диаметры и расположены с определенным шагом друг относительно друга по высоте, то гашение указанной нагрузки возрастет, и работа гасителя будет более эффективна. В режиме отдачи гасителя произойдет движение верхней части поршня 4 по стрелке К, что также как и в предыдущем случае вызовет упругую деформацию пружины сжатия 10, а вместе с этим перекрытие дополнительных вертикальных каналов 11, и тогда рабочая жидкость не сможет протекать по ним в направлении обратном стрелкам С, что также повысит сопротивление хода штока и эффективность демпфирования такой динамической ударной нагрузки. Далее описанные процессы могут повторяться неоднократно.</a:t>
            </a:r>
          </a:p>
        </p:txBody>
      </p:sp>
      <p:graphicFrame>
        <p:nvGraphicFramePr>
          <p:cNvPr id="3" name="Объект 2"/>
          <p:cNvGraphicFramePr>
            <a:graphicFrameLocks noChangeAspect="1"/>
          </p:cNvGraphicFramePr>
          <p:nvPr>
            <p:extLst>
              <p:ext uri="{D42A27DB-BD31-4B8C-83A1-F6EECF244321}">
                <p14:modId xmlns:p14="http://schemas.microsoft.com/office/powerpoint/2010/main" val="3011742693"/>
              </p:ext>
            </p:extLst>
          </p:nvPr>
        </p:nvGraphicFramePr>
        <p:xfrm>
          <a:off x="395536" y="4560323"/>
          <a:ext cx="1584176" cy="235071"/>
        </p:xfrm>
        <a:graphic>
          <a:graphicData uri="http://schemas.openxmlformats.org/presentationml/2006/ole">
            <mc:AlternateContent xmlns:mc="http://schemas.openxmlformats.org/markup-compatibility/2006">
              <mc:Choice xmlns:v="urn:schemas-microsoft-com:vml" Requires="v">
                <p:oleObj spid="_x0000_s1493" name="Equation" r:id="rId3" imgW="1562100" imgH="228600" progId="Equation.DSMT4">
                  <p:embed/>
                </p:oleObj>
              </mc:Choice>
              <mc:Fallback>
                <p:oleObj name="Equation" r:id="rId3" imgW="1562100" imgH="2286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4560323"/>
                        <a:ext cx="1584176" cy="235071"/>
                      </a:xfrm>
                      <a:prstGeom prst="rect">
                        <a:avLst/>
                      </a:prstGeom>
                      <a:noFill/>
                      <a:extLst/>
                    </p:spPr>
                  </p:pic>
                </p:oleObj>
              </mc:Fallback>
            </mc:AlternateContent>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val="762343806"/>
              </p:ext>
            </p:extLst>
          </p:nvPr>
        </p:nvGraphicFramePr>
        <p:xfrm>
          <a:off x="2195736" y="4459473"/>
          <a:ext cx="2777817" cy="464860"/>
        </p:xfrm>
        <a:graphic>
          <a:graphicData uri="http://schemas.openxmlformats.org/presentationml/2006/ole">
            <mc:AlternateContent xmlns:mc="http://schemas.openxmlformats.org/markup-compatibility/2006">
              <mc:Choice xmlns:v="urn:schemas-microsoft-com:vml" Requires="v">
                <p:oleObj spid="_x0000_s1494" name="Equation" r:id="rId5" imgW="2362200" imgH="393700" progId="Equation.DSMT4">
                  <p:embed/>
                </p:oleObj>
              </mc:Choice>
              <mc:Fallback>
                <p:oleObj name="Equation" r:id="rId5" imgW="2362200" imgH="3937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5736" y="4459473"/>
                        <a:ext cx="2777817" cy="464860"/>
                      </a:xfrm>
                      <a:prstGeom prst="rect">
                        <a:avLst/>
                      </a:prstGeom>
                      <a:noFill/>
                      <a:extLst/>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213852531"/>
              </p:ext>
            </p:extLst>
          </p:nvPr>
        </p:nvGraphicFramePr>
        <p:xfrm>
          <a:off x="5209271" y="4437112"/>
          <a:ext cx="3683209" cy="432048"/>
        </p:xfrm>
        <a:graphic>
          <a:graphicData uri="http://schemas.openxmlformats.org/presentationml/2006/ole">
            <mc:AlternateContent xmlns:mc="http://schemas.openxmlformats.org/markup-compatibility/2006">
              <mc:Choice xmlns:v="urn:schemas-microsoft-com:vml" Requires="v">
                <p:oleObj spid="_x0000_s1495" name="Equation" r:id="rId7" imgW="3327400" imgH="393700" progId="Equation.DSMT4">
                  <p:embed/>
                </p:oleObj>
              </mc:Choice>
              <mc:Fallback>
                <p:oleObj name="Equation" r:id="rId7" imgW="3327400" imgH="393700" progId="Equation.DSMT4">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09271" y="4437112"/>
                        <a:ext cx="3683209" cy="432048"/>
                      </a:xfrm>
                      <a:prstGeom prst="rect">
                        <a:avLst/>
                      </a:prstGeom>
                      <a:noFill/>
                      <a:extLst/>
                    </p:spPr>
                  </p:pic>
                </p:oleObj>
              </mc:Fallback>
            </mc:AlternateContent>
          </a:graphicData>
        </a:graphic>
      </p:graphicFrame>
      <p:sp>
        <p:nvSpPr>
          <p:cNvPr id="7" name="Rectangle 5"/>
          <p:cNvSpPr>
            <a:spLocks noChangeArrowheads="1"/>
          </p:cNvSpPr>
          <p:nvPr/>
        </p:nvSpPr>
        <p:spPr bwMode="auto">
          <a:xfrm>
            <a:off x="187861" y="3429000"/>
            <a:ext cx="8768276"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Для оценки геометрических и кинематических параметров предложенной конструкции гидромеханического амортизатора разработана математическая модель. При формировании математической модели использованы известные уравнения динамики, теории упругости и гидромеханики. В качестве базового расчётного соотношения принято уравнение движения сосредоточенной массы </a:t>
            </a:r>
            <a:r>
              <a:rPr kumimoji="0" lang="en-US"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a:t>
            </a:r>
            <a:r>
              <a:rPr kumimoji="0" lang="ru-RU" sz="12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0</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которое для случаев силового, кинематического и смешанного возбуждения имеет вид:</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1200" b="0" i="0" u="none" strike="noStrike" cap="none" normalizeH="0" baseline="0" dirty="0" smtClean="0">
              <a:ln>
                <a:noFill/>
              </a:ln>
              <a:solidFill>
                <a:schemeClr val="tx1"/>
              </a:solidFill>
              <a:effectLst/>
              <a:latin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8" name="Rectangle 6"/>
          <p:cNvSpPr>
            <a:spLocks noChangeArrowheads="1"/>
          </p:cNvSpPr>
          <p:nvPr/>
        </p:nvSpPr>
        <p:spPr bwMode="auto">
          <a:xfrm>
            <a:off x="0" y="676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9" name="Rectangle 7"/>
          <p:cNvSpPr>
            <a:spLocks noChangeArrowheads="1"/>
          </p:cNvSpPr>
          <p:nvPr/>
        </p:nvSpPr>
        <p:spPr bwMode="auto">
          <a:xfrm>
            <a:off x="0" y="1066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a:t>
            </a:r>
            <a:endParaRPr kumimoji="0" lang="ru-RU" sz="8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0" name="Rectangle 8"/>
          <p:cNvSpPr>
            <a:spLocks noChangeArrowheads="1"/>
          </p:cNvSpPr>
          <p:nvPr/>
        </p:nvSpPr>
        <p:spPr bwMode="auto">
          <a:xfrm>
            <a:off x="96618" y="4941168"/>
            <a:ext cx="878497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Arial" pitchFamily="34" charset="0"/>
                <a:ea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где,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0</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подрессоренная масса экипажа,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кгс·с</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жёсткость упругого элемента рессорного подвешивания,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кгс/м</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α</a:t>
            </a:r>
            <a:r>
              <a:rPr kumimoji="0" lang="ru-RU" sz="12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я</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переменный коэффициент демпфирования, </a:t>
            </a:r>
            <a:r>
              <a:rPr kumimoji="0" lang="ru-RU" sz="12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кгс·с</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z</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обобщённая координата, </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1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высота неровности пути, </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1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ω</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круговая частота колебаний кузова экипажа.</a:t>
            </a:r>
            <a:endParaRPr kumimoji="0" lang="ru-RU" sz="1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9466014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ChangeAspect="1"/>
          </p:cNvGraphicFramePr>
          <p:nvPr>
            <p:extLst>
              <p:ext uri="{D42A27DB-BD31-4B8C-83A1-F6EECF244321}">
                <p14:modId xmlns:p14="http://schemas.microsoft.com/office/powerpoint/2010/main" val="256047226"/>
              </p:ext>
            </p:extLst>
          </p:nvPr>
        </p:nvGraphicFramePr>
        <p:xfrm>
          <a:off x="3491880" y="689154"/>
          <a:ext cx="1343025" cy="371475"/>
        </p:xfrm>
        <a:graphic>
          <a:graphicData uri="http://schemas.openxmlformats.org/presentationml/2006/ole">
            <mc:AlternateContent xmlns:mc="http://schemas.openxmlformats.org/markup-compatibility/2006">
              <mc:Choice xmlns:v="urn:schemas-microsoft-com:vml" Requires="v">
                <p:oleObj spid="_x0000_s2790" name="Equation" r:id="rId3" imgW="1536700" imgH="419100" progId="Equation.DSMT4">
                  <p:embed/>
                </p:oleObj>
              </mc:Choice>
              <mc:Fallback>
                <p:oleObj name="Equation" r:id="rId3" imgW="1536700" imgH="419100"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689154"/>
                        <a:ext cx="1343025" cy="371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val="1994424556"/>
              </p:ext>
            </p:extLst>
          </p:nvPr>
        </p:nvGraphicFramePr>
        <p:xfrm>
          <a:off x="4188363" y="1988840"/>
          <a:ext cx="1219200" cy="504825"/>
        </p:xfrm>
        <a:graphic>
          <a:graphicData uri="http://schemas.openxmlformats.org/presentationml/2006/ole">
            <mc:AlternateContent xmlns:mc="http://schemas.openxmlformats.org/markup-compatibility/2006">
              <mc:Choice xmlns:v="urn:schemas-microsoft-com:vml" Requires="v">
                <p:oleObj spid="_x0000_s2791" name="Equation" r:id="rId5" imgW="1459866" imgH="609336" progId="Equation.DSMT4">
                  <p:embed/>
                </p:oleObj>
              </mc:Choice>
              <mc:Fallback>
                <p:oleObj name="Equation" r:id="rId5" imgW="1459866" imgH="609336"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8363" y="1988840"/>
                        <a:ext cx="1219200" cy="50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val="586434877"/>
              </p:ext>
            </p:extLst>
          </p:nvPr>
        </p:nvGraphicFramePr>
        <p:xfrm>
          <a:off x="6012160" y="2706041"/>
          <a:ext cx="792088" cy="440049"/>
        </p:xfrm>
        <a:graphic>
          <a:graphicData uri="http://schemas.openxmlformats.org/presentationml/2006/ole">
            <mc:AlternateContent xmlns:mc="http://schemas.openxmlformats.org/markup-compatibility/2006">
              <mc:Choice xmlns:v="urn:schemas-microsoft-com:vml" Requires="v">
                <p:oleObj spid="_x0000_s2792" name="Equation" r:id="rId7" imgW="761669" imgH="418918" progId="Equation.DSMT4">
                  <p:embed/>
                </p:oleObj>
              </mc:Choice>
              <mc:Fallback>
                <p:oleObj name="Equation" r:id="rId7" imgW="761669" imgH="418918" progId="Equation.DSMT4">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2160" y="2706041"/>
                        <a:ext cx="792088" cy="440049"/>
                      </a:xfrm>
                      <a:prstGeom prst="rect">
                        <a:avLst/>
                      </a:prstGeom>
                      <a:noFill/>
                      <a:extLst/>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635188214"/>
              </p:ext>
            </p:extLst>
          </p:nvPr>
        </p:nvGraphicFramePr>
        <p:xfrm>
          <a:off x="3560129" y="3789040"/>
          <a:ext cx="1011055" cy="567852"/>
        </p:xfrm>
        <a:graphic>
          <a:graphicData uri="http://schemas.openxmlformats.org/presentationml/2006/ole">
            <mc:AlternateContent xmlns:mc="http://schemas.openxmlformats.org/markup-compatibility/2006">
              <mc:Choice xmlns:v="urn:schemas-microsoft-com:vml" Requires="v">
                <p:oleObj spid="_x0000_s2793" name="Equation" r:id="rId9" imgW="774364" imgH="431613" progId="Equation.DSMT4">
                  <p:embed/>
                </p:oleObj>
              </mc:Choice>
              <mc:Fallback>
                <p:oleObj name="Equation" r:id="rId9" imgW="774364" imgH="431613" progId="Equation.DSMT4">
                  <p:embed/>
                  <p:pic>
                    <p:nvPicPr>
                      <p:cNvPr id="0"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0129" y="3789040"/>
                        <a:ext cx="1011055" cy="567852"/>
                      </a:xfrm>
                      <a:prstGeom prst="rect">
                        <a:avLst/>
                      </a:prstGeom>
                      <a:noFill/>
                      <a:extLst/>
                    </p:spPr>
                  </p:pic>
                </p:oleObj>
              </mc:Fallback>
            </mc:AlternateContent>
          </a:graphicData>
        </a:graphic>
      </p:graphicFrame>
      <p:graphicFrame>
        <p:nvGraphicFramePr>
          <p:cNvPr id="6" name="Объект 5"/>
          <p:cNvGraphicFramePr>
            <a:graphicFrameLocks noChangeAspect="1"/>
          </p:cNvGraphicFramePr>
          <p:nvPr>
            <p:extLst>
              <p:ext uri="{D42A27DB-BD31-4B8C-83A1-F6EECF244321}">
                <p14:modId xmlns:p14="http://schemas.microsoft.com/office/powerpoint/2010/main" val="4176379263"/>
              </p:ext>
            </p:extLst>
          </p:nvPr>
        </p:nvGraphicFramePr>
        <p:xfrm>
          <a:off x="2555775" y="5481376"/>
          <a:ext cx="3384377" cy="549961"/>
        </p:xfrm>
        <a:graphic>
          <a:graphicData uri="http://schemas.openxmlformats.org/presentationml/2006/ole">
            <mc:AlternateContent xmlns:mc="http://schemas.openxmlformats.org/markup-compatibility/2006">
              <mc:Choice xmlns:v="urn:schemas-microsoft-com:vml" Requires="v">
                <p:oleObj spid="_x0000_s2794" name="Equation" r:id="rId11" imgW="3314700" imgH="533400" progId="Equation.DSMT4">
                  <p:embed/>
                </p:oleObj>
              </mc:Choice>
              <mc:Fallback>
                <p:oleObj name="Equation" r:id="rId11" imgW="3314700" imgH="533400" progId="Equation.DSMT4">
                  <p:embed/>
                  <p:pic>
                    <p:nvPicPr>
                      <p:cNvPr id="0" name="Object 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55775" y="5481376"/>
                        <a:ext cx="3384377" cy="549961"/>
                      </a:xfrm>
                      <a:prstGeom prst="rect">
                        <a:avLst/>
                      </a:prstGeom>
                      <a:noFill/>
                      <a:extLst/>
                    </p:spPr>
                  </p:pic>
                </p:oleObj>
              </mc:Fallback>
            </mc:AlternateContent>
          </a:graphicData>
        </a:graphic>
      </p:graphicFrame>
      <p:sp>
        <p:nvSpPr>
          <p:cNvPr id="7" name="Rectangle 6"/>
          <p:cNvSpPr>
            <a:spLocks noChangeArrowheads="1"/>
          </p:cNvSpPr>
          <p:nvPr/>
        </p:nvSpPr>
        <p:spPr bwMode="auto">
          <a:xfrm>
            <a:off x="683568" y="208965"/>
            <a:ext cx="838842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Известно , что коэффициент демпфирования</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α(</a:t>
            </a:r>
            <a:r>
              <a:rPr kumimoji="0" lang="en-US"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зависит от гидравлических сопротивлений в дроссельном канале амортизатора, вязкости рабочей жидкости, турбулентности её потока и может быть определён по формуле: </a:t>
            </a:r>
            <a:endParaRPr kumimoji="0" lang="ru-RU" sz="1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8" name="Rectangle 7"/>
          <p:cNvSpPr>
            <a:spLocks noChangeArrowheads="1"/>
          </p:cNvSpPr>
          <p:nvPr/>
        </p:nvSpPr>
        <p:spPr bwMode="auto">
          <a:xfrm rot="10800000" flipV="1">
            <a:off x="140159" y="978407"/>
            <a:ext cx="893534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где,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μ</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коэффициент динамической вязкости, </a:t>
            </a:r>
            <a:r>
              <a:rPr kumimoji="0" lang="ru-RU" sz="12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кгс·с</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суммарная длина канала дросселя, включающая в себя длины его вертикальных и горизонтальных участков,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приведённая площадь поршня,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эквивалентный диаметр дроссельного канала,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ζ – коэффициент гидравлических потерь в дроссельном канале;</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обобщённый коэффициент, учитывающий влияние турбулентности потока и местных сопротивлений на пропускную способность дросселя с острыми входными кромками.</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Последний коэффициент определяется по зависимости:</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pitchFamily="34" charset="0"/>
              </a:rPr>
              <a:t>      </a:t>
            </a:r>
          </a:p>
        </p:txBody>
      </p:sp>
      <p:sp>
        <p:nvSpPr>
          <p:cNvPr id="9" name="Rectangle 8"/>
          <p:cNvSpPr>
            <a:spLocks noChangeArrowheads="1"/>
          </p:cNvSpPr>
          <p:nvPr/>
        </p:nvSpPr>
        <p:spPr bwMode="auto">
          <a:xfrm rot="10800000" flipV="1">
            <a:off x="124945" y="2862132"/>
            <a:ext cx="889248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Arial" pitchFamily="34" charset="0"/>
                <a:ea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где,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t>
            </a:r>
            <a:r>
              <a:rPr kumimoji="0" lang="en-US"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e</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критическое значение числа </a:t>
            </a:r>
            <a:r>
              <a:rPr kumimoji="0" lang="ru-RU" sz="1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Рейнольдса</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 число </a:t>
            </a:r>
            <a:r>
              <a:rPr kumimoji="0" lang="ru-RU" sz="1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Рейнольдса</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t>
            </a:r>
            <a:r>
              <a:rPr kumimoji="0" lang="en-US"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e</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равно </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 name="Rectangle 9"/>
          <p:cNvSpPr>
            <a:spLocks noChangeArrowheads="1"/>
          </p:cNvSpPr>
          <p:nvPr/>
        </p:nvSpPr>
        <p:spPr bwMode="auto">
          <a:xfrm rot="10800000" flipV="1">
            <a:off x="111018" y="3284984"/>
            <a:ext cx="896448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FF0000"/>
                </a:solidFill>
                <a:effectLst/>
                <a:latin typeface="Arial" pitchFamily="34" charset="0"/>
                <a:ea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где,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ν</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кинематическая вязкость рабочей жидкости, а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V</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ср</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средняя скорость её течения и она может быть вычислена по формуле </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1" name="Rectangle 10"/>
          <p:cNvSpPr>
            <a:spLocks noChangeArrowheads="1"/>
          </p:cNvSpPr>
          <p:nvPr/>
        </p:nvSpPr>
        <p:spPr bwMode="auto">
          <a:xfrm rot="10800000" flipV="1">
            <a:off x="140160" y="4558045"/>
            <a:ext cx="874846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FF0000"/>
                </a:solidFill>
                <a:effectLst/>
                <a:latin typeface="Arial" pitchFamily="34" charset="0"/>
                <a:ea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последней зависимости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V</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П</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поступательная скорость поршня, а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число дросселей и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к</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площадь поперечного сечения одного дросселя. В итоге можно установить численное значение эквивалентного диаметра канала дросселя из условия изменения  площади поперечного сечения при угловых перемещениях штока по формуле:</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12" name="Rectangle 11"/>
          <p:cNvSpPr>
            <a:spLocks noChangeArrowheads="1"/>
          </p:cNvSpPr>
          <p:nvPr/>
        </p:nvSpPr>
        <p:spPr bwMode="auto">
          <a:xfrm rot="10800000" flipV="1">
            <a:off x="11354" y="6021288"/>
            <a:ext cx="88924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где,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радиус дроссельного канала 12 выполненного на выступе 17 нижней половины поршня 4;</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радиус расположения дроссельных каналов на выступе 17.</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337519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ChangeAspect="1"/>
          </p:cNvGraphicFramePr>
          <p:nvPr>
            <p:extLst>
              <p:ext uri="{D42A27DB-BD31-4B8C-83A1-F6EECF244321}">
                <p14:modId xmlns:p14="http://schemas.microsoft.com/office/powerpoint/2010/main" val="56483998"/>
              </p:ext>
            </p:extLst>
          </p:nvPr>
        </p:nvGraphicFramePr>
        <p:xfrm>
          <a:off x="3396208" y="357416"/>
          <a:ext cx="1097832" cy="521470"/>
        </p:xfrm>
        <a:graphic>
          <a:graphicData uri="http://schemas.openxmlformats.org/presentationml/2006/ole">
            <mc:AlternateContent xmlns:mc="http://schemas.openxmlformats.org/markup-compatibility/2006">
              <mc:Choice xmlns:v="urn:schemas-microsoft-com:vml" Requires="v">
                <p:oleObj spid="_x0000_s3704" name="Equation" r:id="rId3" imgW="1016000" imgH="469900" progId="Equation.DSMT4">
                  <p:embed/>
                </p:oleObj>
              </mc:Choice>
              <mc:Fallback>
                <p:oleObj name="Equation" r:id="rId3" imgW="1016000" imgH="469900"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6208" y="357416"/>
                        <a:ext cx="1097832" cy="521470"/>
                      </a:xfrm>
                      <a:prstGeom prst="rect">
                        <a:avLst/>
                      </a:prstGeom>
                      <a:noFill/>
                    </p:spPr>
                  </p:pic>
                </p:oleObj>
              </mc:Fallback>
            </mc:AlternateContent>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val="3891804793"/>
              </p:ext>
            </p:extLst>
          </p:nvPr>
        </p:nvGraphicFramePr>
        <p:xfrm>
          <a:off x="3556159" y="3075434"/>
          <a:ext cx="980342" cy="353566"/>
        </p:xfrm>
        <a:graphic>
          <a:graphicData uri="http://schemas.openxmlformats.org/presentationml/2006/ole">
            <mc:AlternateContent xmlns:mc="http://schemas.openxmlformats.org/markup-compatibility/2006">
              <mc:Choice xmlns:v="urn:schemas-microsoft-com:vml" Requires="v">
                <p:oleObj spid="_x0000_s3705" name="Equation" r:id="rId5" imgW="660113" imgH="241195" progId="Equation.DSMT4">
                  <p:embed/>
                </p:oleObj>
              </mc:Choice>
              <mc:Fallback>
                <p:oleObj name="Equation" r:id="rId5" imgW="660113" imgH="241195"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159" y="3075434"/>
                        <a:ext cx="980342" cy="353566"/>
                      </a:xfrm>
                      <a:prstGeom prst="rect">
                        <a:avLst/>
                      </a:prstGeom>
                      <a:noFill/>
                    </p:spPr>
                  </p:pic>
                </p:oleObj>
              </mc:Fallback>
            </mc:AlternateContent>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val="2425376062"/>
              </p:ext>
            </p:extLst>
          </p:nvPr>
        </p:nvGraphicFramePr>
        <p:xfrm>
          <a:off x="3491881" y="1139865"/>
          <a:ext cx="1013990" cy="555611"/>
        </p:xfrm>
        <a:graphic>
          <a:graphicData uri="http://schemas.openxmlformats.org/presentationml/2006/ole">
            <mc:AlternateContent xmlns:mc="http://schemas.openxmlformats.org/markup-compatibility/2006">
              <mc:Choice xmlns:v="urn:schemas-microsoft-com:vml" Requires="v">
                <p:oleObj spid="_x0000_s3706" name="Equation" r:id="rId7" imgW="838200" imgH="457200" progId="Equation.DSMT4">
                  <p:embed/>
                </p:oleObj>
              </mc:Choice>
              <mc:Fallback>
                <p:oleObj name="Equation" r:id="rId7" imgW="838200" imgH="457200" progId="Equation.DSMT4">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1881" y="1139865"/>
                        <a:ext cx="1013990" cy="555611"/>
                      </a:xfrm>
                      <a:prstGeom prst="rect">
                        <a:avLst/>
                      </a:prstGeom>
                      <a:noFill/>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3708634869"/>
              </p:ext>
            </p:extLst>
          </p:nvPr>
        </p:nvGraphicFramePr>
        <p:xfrm>
          <a:off x="3570115" y="2348880"/>
          <a:ext cx="1608493" cy="364813"/>
        </p:xfrm>
        <a:graphic>
          <a:graphicData uri="http://schemas.openxmlformats.org/presentationml/2006/ole">
            <mc:AlternateContent xmlns:mc="http://schemas.openxmlformats.org/markup-compatibility/2006">
              <mc:Choice xmlns:v="urn:schemas-microsoft-com:vml" Requires="v">
                <p:oleObj spid="_x0000_s3707" name="Equation" r:id="rId9" imgW="1143000" imgH="254000" progId="Equation.DSMT4">
                  <p:embed/>
                </p:oleObj>
              </mc:Choice>
              <mc:Fallback>
                <p:oleObj name="Equation" r:id="rId9" imgW="1143000" imgH="254000" progId="Equation.DSMT4">
                  <p:embed/>
                  <p:pic>
                    <p:nvPicPr>
                      <p:cNvPr id="0"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70115" y="2348880"/>
                        <a:ext cx="1608493" cy="364813"/>
                      </a:xfrm>
                      <a:prstGeom prst="rect">
                        <a:avLst/>
                      </a:prstGeom>
                      <a:noFill/>
                    </p:spPr>
                  </p:pic>
                </p:oleObj>
              </mc:Fallback>
            </mc:AlternateContent>
          </a:graphicData>
        </a:graphic>
      </p:graphicFrame>
      <p:graphicFrame>
        <p:nvGraphicFramePr>
          <p:cNvPr id="6" name="Объект 5"/>
          <p:cNvGraphicFramePr>
            <a:graphicFrameLocks noChangeAspect="1"/>
          </p:cNvGraphicFramePr>
          <p:nvPr>
            <p:extLst>
              <p:ext uri="{D42A27DB-BD31-4B8C-83A1-F6EECF244321}">
                <p14:modId xmlns:p14="http://schemas.microsoft.com/office/powerpoint/2010/main" val="560138107"/>
              </p:ext>
            </p:extLst>
          </p:nvPr>
        </p:nvGraphicFramePr>
        <p:xfrm>
          <a:off x="2613445" y="4577647"/>
          <a:ext cx="3293089" cy="507537"/>
        </p:xfrm>
        <a:graphic>
          <a:graphicData uri="http://schemas.openxmlformats.org/presentationml/2006/ole">
            <mc:AlternateContent xmlns:mc="http://schemas.openxmlformats.org/markup-compatibility/2006">
              <mc:Choice xmlns:v="urn:schemas-microsoft-com:vml" Requires="v">
                <p:oleObj spid="_x0000_s3708" name="Equation" r:id="rId11" imgW="2959100" imgH="457200" progId="Equation.DSMT4">
                  <p:embed/>
                </p:oleObj>
              </mc:Choice>
              <mc:Fallback>
                <p:oleObj name="Equation" r:id="rId11" imgW="2959100" imgH="457200" progId="Equation.DSMT4">
                  <p:embed/>
                  <p:pic>
                    <p:nvPicPr>
                      <p:cNvPr id="0" name="Object 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13445" y="4577647"/>
                        <a:ext cx="3293089" cy="507537"/>
                      </a:xfrm>
                      <a:prstGeom prst="rect">
                        <a:avLst/>
                      </a:prstGeom>
                      <a:noFill/>
                    </p:spPr>
                  </p:pic>
                </p:oleObj>
              </mc:Fallback>
            </mc:AlternateContent>
          </a:graphicData>
        </a:graphic>
      </p:graphicFrame>
      <p:sp>
        <p:nvSpPr>
          <p:cNvPr id="7" name="Rectangle 6"/>
          <p:cNvSpPr>
            <a:spLocks noChangeArrowheads="1"/>
          </p:cNvSpPr>
          <p:nvPr/>
        </p:nvSpPr>
        <p:spPr bwMode="auto">
          <a:xfrm>
            <a:off x="0" y="0"/>
            <a:ext cx="788436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Так как при движении поршня происходит чистое кручение штока, то абсолютный угол его закручивания можно определить по зависимости: </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8" name="Rectangle 7"/>
          <p:cNvSpPr>
            <a:spLocks noChangeArrowheads="1"/>
          </p:cNvSpPr>
          <p:nvPr/>
        </p:nvSpPr>
        <p:spPr bwMode="auto">
          <a:xfrm rot="10800000" flipV="1">
            <a:off x="-15080" y="2713693"/>
            <a:ext cx="901824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FF0000"/>
                </a:solidFill>
                <a:effectLst/>
                <a:latin typeface="Arial" pitchFamily="34" charset="0"/>
                <a:ea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при этом, крутящий момент на штоке будет </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 name="Rectangle 8"/>
          <p:cNvSpPr>
            <a:spLocks noChangeArrowheads="1"/>
          </p:cNvSpPr>
          <p:nvPr/>
        </p:nvSpPr>
        <p:spPr bwMode="auto">
          <a:xfrm>
            <a:off x="535702" y="890201"/>
            <a:ext cx="807259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где</a:t>
            </a:r>
            <a:r>
              <a:rPr kumimoji="0" lang="ru-RU" sz="12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окружное усилие, создаваемое потоком рабочей жидкости на рёбра половин поршня определяется по зависимости </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 name="Rectangle 9"/>
          <p:cNvSpPr>
            <a:spLocks noChangeArrowheads="1"/>
          </p:cNvSpPr>
          <p:nvPr/>
        </p:nvSpPr>
        <p:spPr bwMode="auto">
          <a:xfrm>
            <a:off x="0" y="1700808"/>
            <a:ext cx="831641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Arial" pitchFamily="34" charset="0"/>
                <a:ea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данном уравнении важным параметром является мгновенный расход рабочей жидкости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который может быть вычислен по формуле:</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11" name="Rectangle 10"/>
          <p:cNvSpPr>
            <a:spLocks noChangeArrowheads="1"/>
          </p:cNvSpPr>
          <p:nvPr/>
        </p:nvSpPr>
        <p:spPr bwMode="auto">
          <a:xfrm rot="10800000" flipV="1">
            <a:off x="90261" y="3315762"/>
            <a:ext cx="8892480"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где,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μ</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коэффициент истечения рабочей жидкости, зависящий от её вязкости, перепада давления в дроссельных каналах их формы и размеров.</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После установления режима движения рабочей жидкости и сравнения его с критическим значением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е(</a:t>
            </a:r>
            <a:r>
              <a:rPr kumimoji="0" lang="ru-RU" sz="1200" b="0" i="1" u="none" strike="noStrike" cap="none" normalizeH="0" baseline="-30000" dirty="0" err="1" smtClean="0">
                <a:ln>
                  <a:noFill/>
                </a:ln>
                <a:solidFill>
                  <a:schemeClr val="tx1"/>
                </a:solidFill>
                <a:effectLst/>
                <a:latin typeface="Times New Roman" pitchFamily="18" charset="0"/>
                <a:ea typeface="Times New Roman" pitchFamily="18" charset="0"/>
                <a:cs typeface="Times New Roman" pitchFamily="18" charset="0"/>
              </a:rPr>
              <a:t>кр</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можно определить перепад давлений её по зависимости:</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12" name="Rectangle 11"/>
          <p:cNvSpPr>
            <a:spLocks noChangeArrowheads="1"/>
          </p:cNvSpPr>
          <p:nvPr/>
        </p:nvSpPr>
        <p:spPr bwMode="auto">
          <a:xfrm rot="10800000" flipV="1">
            <a:off x="18254" y="5136288"/>
            <a:ext cx="9036496"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где,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α</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коэффициент Кориолиса;</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λ</a:t>
            </a:r>
            <a:r>
              <a:rPr kumimoji="0" lang="ru-RU" sz="1200" b="0" i="1" u="none" strike="noStrike" cap="none" normalizeH="0" baseline="-30000" dirty="0" err="1" smtClean="0">
                <a:ln>
                  <a:noFill/>
                </a:ln>
                <a:solidFill>
                  <a:schemeClr val="tx1"/>
                </a:solidFill>
                <a:effectLst/>
                <a:latin typeface="Times New Roman" pitchFamily="18" charset="0"/>
                <a:ea typeface="Times New Roman" pitchFamily="18" charset="0"/>
                <a:cs typeface="Times New Roman" pitchFamily="18" charset="0"/>
              </a:rPr>
              <a:t>тр</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коэффициент учитывающий сопротивление тока рабочей жидкости на прямом участке каналов поршня и выступе 17.</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Анализируя изложенную методику видно, что неизвестными в записанных уравнениях являются перемещения элементной базы гасителя колебаний по оси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z</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коэффициент демпфирования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α</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я</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эквивалентный диаметр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угловые перемещения штоков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φ</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крутящий момент </a:t>
            </a:r>
            <a:r>
              <a:rPr kumimoji="0" lang="ru-RU" sz="12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a:t>
            </a:r>
            <a:r>
              <a:rPr kumimoji="0" lang="ru-RU" sz="1200" b="0" i="1" u="none" strike="noStrike" cap="none" normalizeH="0" baseline="-30000" dirty="0" err="1" smtClean="0">
                <a:ln>
                  <a:noFill/>
                </a:ln>
                <a:solidFill>
                  <a:schemeClr val="tx1"/>
                </a:solidFill>
                <a:effectLst/>
                <a:latin typeface="Times New Roman" pitchFamily="18" charset="0"/>
                <a:ea typeface="Times New Roman" pitchFamily="18" charset="0"/>
                <a:cs typeface="Times New Roman" pitchFamily="18" charset="0"/>
              </a:rPr>
              <a:t>кр</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окружное усилие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a:t>
            </a:r>
            <a:r>
              <a:rPr kumimoji="0" lang="ru-RU" sz="1200" b="0"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мгновенный расход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перепад давлений </a:t>
            </a:r>
            <a:r>
              <a:rPr kumimoji="0" lang="ru-RU" sz="12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Δр</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0179327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48680"/>
            <a:ext cx="8640960" cy="1200329"/>
          </a:xfrm>
          <a:prstGeom prst="rect">
            <a:avLst/>
          </a:prstGeom>
        </p:spPr>
        <p:txBody>
          <a:bodyPr wrap="square">
            <a:spAutoFit/>
          </a:bodyPr>
          <a:lstStyle/>
          <a:p>
            <a:pPr algn="just"/>
            <a:r>
              <a:rPr lang="ru-RU" sz="1200" dirty="0">
                <a:latin typeface="Times New Roman" pitchFamily="18" charset="0"/>
                <a:cs typeface="Times New Roman" pitchFamily="18" charset="0"/>
              </a:rPr>
              <a:t>Данная методика апробирована при расчёте рациональных параметров вышеописанной конструкции амортизатора, при которых выполняются условия эффективности </a:t>
            </a:r>
            <a:r>
              <a:rPr lang="ru-RU" sz="1200" dirty="0" err="1">
                <a:latin typeface="Times New Roman" pitchFamily="18" charset="0"/>
                <a:cs typeface="Times New Roman" pitchFamily="18" charset="0"/>
              </a:rPr>
              <a:t>виброзащиты</a:t>
            </a:r>
            <a:r>
              <a:rPr lang="ru-RU" sz="1200" dirty="0">
                <a:latin typeface="Times New Roman" pitchFamily="18" charset="0"/>
                <a:cs typeface="Times New Roman" pitchFamily="18" charset="0"/>
              </a:rPr>
              <a:t> транспортного средства в заданных частотах диапазона внешних воздействий. В результате вычислительного эксперимента по моделированию работы системы «колесо – амортизатор – кузов» получены в виде графиков  зависимости переменного коэффициента демпфирования </a:t>
            </a:r>
            <a:r>
              <a:rPr lang="ru-RU" sz="1200" i="1" dirty="0">
                <a:latin typeface="Times New Roman" pitchFamily="18" charset="0"/>
                <a:cs typeface="Times New Roman" pitchFamily="18" charset="0"/>
              </a:rPr>
              <a:t>α(</a:t>
            </a:r>
            <a:r>
              <a:rPr lang="en-US" sz="1200" i="1" dirty="0">
                <a:latin typeface="Times New Roman" pitchFamily="18" charset="0"/>
                <a:cs typeface="Times New Roman" pitchFamily="18" charset="0"/>
              </a:rPr>
              <a:t>t</a:t>
            </a:r>
            <a:r>
              <a:rPr lang="ru-RU" sz="1200" i="1" dirty="0">
                <a:latin typeface="Times New Roman" pitchFamily="18" charset="0"/>
                <a:cs typeface="Times New Roman" pitchFamily="18" charset="0"/>
              </a:rPr>
              <a:t>)</a:t>
            </a:r>
            <a:r>
              <a:rPr lang="ru-RU" sz="1200" dirty="0">
                <a:latin typeface="Times New Roman" pitchFamily="18" charset="0"/>
                <a:cs typeface="Times New Roman" pitchFamily="18" charset="0"/>
              </a:rPr>
              <a:t>, базирующегося на использовании обобщённой математической модели и осуществлённого с помощью пакета прикладных программ </a:t>
            </a:r>
            <a:r>
              <a:rPr lang="en-US" sz="1200" dirty="0" err="1">
                <a:latin typeface="Times New Roman" pitchFamily="18" charset="0"/>
                <a:cs typeface="Times New Roman" pitchFamily="18" charset="0"/>
              </a:rPr>
              <a:t>MathCad</a:t>
            </a:r>
            <a:r>
              <a:rPr lang="ru-RU" sz="1200" dirty="0">
                <a:latin typeface="Times New Roman" pitchFamily="18" charset="0"/>
                <a:cs typeface="Times New Roman" pitchFamily="18" charset="0"/>
              </a:rPr>
              <a:t>, а также алгоритма </a:t>
            </a:r>
            <a:r>
              <a:rPr lang="ru-RU" sz="1200" dirty="0" smtClean="0">
                <a:latin typeface="Times New Roman" pitchFamily="18" charset="0"/>
                <a:cs typeface="Times New Roman" pitchFamily="18" charset="0"/>
              </a:rPr>
              <a:t> </a:t>
            </a:r>
            <a:r>
              <a:rPr lang="ru-RU" sz="1200" dirty="0">
                <a:latin typeface="Times New Roman" pitchFamily="18" charset="0"/>
                <a:cs typeface="Times New Roman" pitchFamily="18" charset="0"/>
              </a:rPr>
              <a:t>расчёта параметров гидромеханического амортизатора. </a:t>
            </a:r>
          </a:p>
        </p:txBody>
      </p:sp>
      <p:pic>
        <p:nvPicPr>
          <p:cNvPr id="4098"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589" y="2132856"/>
            <a:ext cx="4328454"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Рисунок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766" y="2201364"/>
            <a:ext cx="4189412" cy="3751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92393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6988" y="554012"/>
            <a:ext cx="2959578" cy="2010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Объект 1"/>
          <p:cNvPicPr>
            <a:picLocks noChangeArrowheads="1"/>
          </p:cNvPicPr>
          <p:nvPr/>
        </p:nvPicPr>
        <p:blipFill>
          <a:blip r:embed="rId3" cstate="print">
            <a:extLst>
              <a:ext uri="{28A0092B-C50C-407E-A947-70E740481C1C}">
                <a14:useLocalDpi xmlns:a14="http://schemas.microsoft.com/office/drawing/2010/main" val="0"/>
              </a:ext>
            </a:extLst>
          </a:blip>
          <a:srcRect l="-2808" t="-23621" r="-6679" b="-19684"/>
          <a:stretch>
            <a:fillRect/>
          </a:stretch>
        </p:blipFill>
        <p:spPr bwMode="auto">
          <a:xfrm>
            <a:off x="970317" y="2718525"/>
            <a:ext cx="267017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6441" y="487337"/>
            <a:ext cx="2691525" cy="223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Объект 1"/>
          <p:cNvPicPr>
            <a:picLocks noChangeArrowheads="1"/>
          </p:cNvPicPr>
          <p:nvPr/>
        </p:nvPicPr>
        <p:blipFill>
          <a:blip r:embed="rId5" cstate="print">
            <a:extLst>
              <a:ext uri="{28A0092B-C50C-407E-A947-70E740481C1C}">
                <a14:useLocalDpi xmlns:a14="http://schemas.microsoft.com/office/drawing/2010/main" val="0"/>
              </a:ext>
            </a:extLst>
          </a:blip>
          <a:srcRect l="-3481" t="-11159" r="-13202" b="-12090"/>
          <a:stretch>
            <a:fillRect/>
          </a:stretch>
        </p:blipFill>
        <p:spPr bwMode="auto">
          <a:xfrm>
            <a:off x="5314749" y="2866956"/>
            <a:ext cx="23066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2125" y="843745"/>
            <a:ext cx="784225"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Рисунок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584" y="3356991"/>
            <a:ext cx="3135773" cy="239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33732" y="3717032"/>
            <a:ext cx="788988"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Объект 1"/>
          <p:cNvPicPr>
            <a:picLocks noChangeArrowheads="1"/>
          </p:cNvPicPr>
          <p:nvPr/>
        </p:nvPicPr>
        <p:blipFill>
          <a:blip r:embed="rId9">
            <a:extLst>
              <a:ext uri="{28A0092B-C50C-407E-A947-70E740481C1C}">
                <a14:useLocalDpi xmlns:a14="http://schemas.microsoft.com/office/drawing/2010/main" val="0"/>
              </a:ext>
            </a:extLst>
          </a:blip>
          <a:srcRect l="-2762" t="-23621" r="-6857" b="-19684"/>
          <a:stretch>
            <a:fillRect/>
          </a:stretch>
        </p:blipFill>
        <p:spPr bwMode="auto">
          <a:xfrm>
            <a:off x="1280777" y="5677777"/>
            <a:ext cx="2085975"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Рисунок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96441" y="3465014"/>
            <a:ext cx="2920454" cy="223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Объект 1"/>
          <p:cNvPicPr>
            <a:picLocks noChangeArrowheads="1"/>
          </p:cNvPicPr>
          <p:nvPr/>
        </p:nvPicPr>
        <p:blipFill>
          <a:blip r:embed="rId11">
            <a:extLst>
              <a:ext uri="{28A0092B-C50C-407E-A947-70E740481C1C}">
                <a14:useLocalDpi xmlns:a14="http://schemas.microsoft.com/office/drawing/2010/main" val="0"/>
              </a:ext>
            </a:extLst>
          </a:blip>
          <a:srcRect l="-2667" t="-16479" r="-3220" b="-24719"/>
          <a:stretch>
            <a:fillRect/>
          </a:stretch>
        </p:blipFill>
        <p:spPr bwMode="auto">
          <a:xfrm>
            <a:off x="4796440" y="5722909"/>
            <a:ext cx="28384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9599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96579" y="332656"/>
            <a:ext cx="856895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Анализ полученных численных решений и представленных графиков показывает, что эффективность демпфирования колебаний транспортных машин достигается за счёт комплекса действующих сил сопротивления, возникающих в процессе поступательного движения поршня и угловых поворотов упругого штока вышеописанной конструкции гидромеханического гасителя колебаний, способствующих созданию механических и гидравлических составляющих сил сопротивления движению. При этом варьируя в широком диапазоне величину диаметра дроссельных каналов, шага их</a:t>
            </a:r>
            <a:r>
              <a:rPr kumimoji="0" lang="ru-RU" sz="12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горизонтальных участков и жёсткости упругой связи расположенной между половинами поршня, а также вязкости рабочей жидкости, можно получить оптимальные значения переменного коэффициента демпфирования </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α(</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a:t>
            </a:r>
            <a:r>
              <a:rPr kumimoji="0" lang="ru-RU"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напрямую связанного с показателем плавности хода различного по конструкции и назначению рельсового и безрельсового транспортного средства.</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Для оценки работоспособности предложенных конструкций гидромеханических демпферов адаптивного типа в период 2008-2009г на учебно-лабораторной базе ЕГУ им. И.А. Бунина были изготовлены макетные образцы перспективных гидравлических гасителей колебаний выполненных по патенту </a:t>
            </a:r>
            <a:r>
              <a:rPr kumimoji="0" lang="en-US"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RU</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2230241 и испытаны в стендовых условиях в сравнении с серийными образцами.  </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097" name="Рисунок 2" descr="детали гасителя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4088" y="2640980"/>
            <a:ext cx="4525688" cy="402704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438258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7504" y="208965"/>
            <a:ext cx="889248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Такие гасители  имели  габаритные характеристики  аналогичные серийным конструкциям типа МКЗ и КВЗ широко используемых в  подвесках современных транспортных средств, таких как автомобили УАЗ–451М, ЗИЛ – 131В и купейный пассажирский вагон длиной 24,6 метра. На рис. показан, в качестве примера, макетный образец перспективного демпфера предназначенного  купейного цельнометаллического пассажирского вагона длиной 24,6 метра. Такой гаситель колебаний состоит из рабочего цилиндра 1, штока сплошного круглого сечения 2, штока полого кольцевого сечения 3, верхней половины поршня 4, нижней половины поршня5, уплотнительных колец 6, кожуха с нижней проушиной 7 и верхней проушиной 8, направляющей штока с уплотнением 9, гайки 10. </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Опыты проводились в период декабрь–март 2008–2009г на спроектированном стенде с использованием поперечно-строгального станка модели 7А33 Оренбургского станкостроительного завода были проведены сравнительные экспериментальные исследования по изучению силового нагружения,  трёх  макетных образцов гидравлических гасителей колебаний, выполненных по патенту </a:t>
            </a:r>
            <a:r>
              <a:rPr kumimoji="0" lang="en-US"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RU</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2230241 и серийных образцов используемых на вышеуказанных транспортных средствах. На ползуне  станка  с помощью кронштейна  шарнирно крепился корпус макетного или серийного гасителя колебаний, шток которого  также шарнирно присоединяется к другому кронштейну, жестко закрепленному к опорной плите  установленной с помощью болтов на столе станка. На штоках, как сплошного, так и полого сечения как серийных, так и  макетных образцах гасителей  наклеивались </a:t>
            </a:r>
            <a:r>
              <a:rPr kumimoji="0" lang="ru-RU" sz="12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тензорезисторы</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базой 5 </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мм </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расположенные по отношению друг к другу под углом 90</a:t>
            </a:r>
            <a:r>
              <a:rPr kumimoji="0" lang="ru-RU" sz="1200" b="0" i="0"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0</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и позволяющие фиксировать крутящие   моменты   </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М</a:t>
            </a:r>
            <a:r>
              <a:rPr kumimoji="0" lang="ru-RU" sz="1200" b="0" i="1"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кр</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возникающие  на  штоках  при   продольных их перемещениях.</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097" name="Рисунок 1" descr="P40224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255954"/>
            <a:ext cx="5137860" cy="3435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0044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899" y="0"/>
            <a:ext cx="8784976" cy="1200329"/>
          </a:xfrm>
          <a:prstGeom prst="rect">
            <a:avLst/>
          </a:prstGeom>
        </p:spPr>
        <p:txBody>
          <a:bodyPr wrap="square">
            <a:spAutoFit/>
          </a:bodyPr>
          <a:lstStyle/>
          <a:p>
            <a:pPr algn="just"/>
            <a:r>
              <a:rPr lang="ru-RU" sz="1200" dirty="0">
                <a:latin typeface="Times New Roman" pitchFamily="18" charset="0"/>
                <a:cs typeface="Times New Roman" pitchFamily="18" charset="0"/>
              </a:rPr>
              <a:t>Подобные </a:t>
            </a:r>
            <a:r>
              <a:rPr lang="ru-RU" sz="1200" dirty="0" err="1">
                <a:latin typeface="Times New Roman" pitchFamily="18" charset="0"/>
                <a:cs typeface="Times New Roman" pitchFamily="18" charset="0"/>
              </a:rPr>
              <a:t>тензорезисторы</a:t>
            </a:r>
            <a:r>
              <a:rPr lang="ru-RU" sz="1200" dirty="0">
                <a:latin typeface="Times New Roman" pitchFamily="18" charset="0"/>
                <a:cs typeface="Times New Roman" pitchFamily="18" charset="0"/>
              </a:rPr>
              <a:t> также устанавливались на тензометрических пальцах в местах крепления штоков гасителей к кронштейнам и  позволяющие фиксировать продольные инерционные нагрузки </a:t>
            </a:r>
            <a:r>
              <a:rPr lang="ru-RU" sz="1200" i="1" dirty="0" err="1">
                <a:latin typeface="Times New Roman" pitchFamily="18" charset="0"/>
                <a:cs typeface="Times New Roman" pitchFamily="18" charset="0"/>
              </a:rPr>
              <a:t>Р</a:t>
            </a:r>
            <a:r>
              <a:rPr lang="ru-RU" sz="1200" i="1" baseline="-25000" dirty="0" err="1">
                <a:latin typeface="Times New Roman" pitchFamily="18" charset="0"/>
                <a:cs typeface="Times New Roman" pitchFamily="18" charset="0"/>
              </a:rPr>
              <a:t>и</a:t>
            </a:r>
            <a:r>
              <a:rPr lang="ru-RU" sz="1200" dirty="0">
                <a:latin typeface="Times New Roman" pitchFamily="18" charset="0"/>
                <a:cs typeface="Times New Roman" pitchFamily="18" charset="0"/>
              </a:rPr>
              <a:t> при перемещении штоков. Указанные </a:t>
            </a:r>
            <a:r>
              <a:rPr lang="ru-RU" sz="1200" dirty="0" err="1">
                <a:latin typeface="Times New Roman" pitchFamily="18" charset="0"/>
                <a:cs typeface="Times New Roman" pitchFamily="18" charset="0"/>
              </a:rPr>
              <a:t>тензорезисторы</a:t>
            </a:r>
            <a:r>
              <a:rPr lang="ru-RU" sz="1200" dirty="0">
                <a:latin typeface="Times New Roman" pitchFamily="18" charset="0"/>
                <a:cs typeface="Times New Roman" pitchFamily="18" charset="0"/>
              </a:rPr>
              <a:t> с помощью экранированных кабелей были подключены к </a:t>
            </a:r>
            <a:r>
              <a:rPr lang="ru-RU" sz="1200" dirty="0" err="1">
                <a:latin typeface="Times New Roman" pitchFamily="18" charset="0"/>
                <a:cs typeface="Times New Roman" pitchFamily="18" charset="0"/>
              </a:rPr>
              <a:t>полумостовой</a:t>
            </a:r>
            <a:r>
              <a:rPr lang="ru-RU" sz="1200" dirty="0">
                <a:latin typeface="Times New Roman" pitchFamily="18" charset="0"/>
                <a:cs typeface="Times New Roman" pitchFamily="18" charset="0"/>
              </a:rPr>
              <a:t> схеме усилителя ТУП-12М, связанного с осциллографом  модели С1-55. Для регистрации осциллограмм в бумажном варианте осциллограф  также с помощью кабеля присоединен к системному блоку  компьютера. С использованием принтера, также подключенного к системному блоку, производилась распечатка соответствующих осциллограмм.   </a:t>
            </a:r>
            <a:endParaRPr lang="ru-RU" sz="1200" dirty="0" smtClean="0">
              <a:latin typeface="Times New Roman" pitchFamily="18" charset="0"/>
              <a:cs typeface="Times New Roman" pitchFamily="18"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98" y="1146582"/>
            <a:ext cx="4307094" cy="2780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192898" y="3927575"/>
            <a:ext cx="8784974" cy="2492990"/>
          </a:xfrm>
          <a:prstGeom prst="rect">
            <a:avLst/>
          </a:prstGeom>
        </p:spPr>
        <p:txBody>
          <a:bodyPr wrap="square">
            <a:spAutoFit/>
          </a:bodyPr>
          <a:lstStyle/>
          <a:p>
            <a:pPr algn="just"/>
            <a:r>
              <a:rPr lang="ru-RU" sz="1200" dirty="0">
                <a:solidFill>
                  <a:prstClr val="black"/>
                </a:solidFill>
                <a:latin typeface="Times New Roman" pitchFamily="18" charset="0"/>
                <a:cs typeface="Times New Roman" pitchFamily="18" charset="0"/>
              </a:rPr>
              <a:t>Затем выполнялась настройка тензометрической аппаратуры и проводилась тарировка датчиков всех тензометрических конструкций путем последовательного нагружения их  и </a:t>
            </a:r>
            <a:r>
              <a:rPr lang="ru-RU" sz="1200" dirty="0" err="1">
                <a:solidFill>
                  <a:prstClr val="black"/>
                </a:solidFill>
                <a:latin typeface="Times New Roman" pitchFamily="18" charset="0"/>
                <a:cs typeface="Times New Roman" pitchFamily="18" charset="0"/>
              </a:rPr>
              <a:t>разгружения</a:t>
            </a:r>
            <a:r>
              <a:rPr lang="ru-RU" sz="1200" dirty="0">
                <a:solidFill>
                  <a:prstClr val="black"/>
                </a:solidFill>
                <a:latin typeface="Times New Roman" pitchFamily="18" charset="0"/>
                <a:cs typeface="Times New Roman" pitchFamily="18" charset="0"/>
              </a:rPr>
              <a:t> статической силой </a:t>
            </a:r>
            <a:r>
              <a:rPr lang="ru-RU" sz="1200" i="1" dirty="0">
                <a:solidFill>
                  <a:prstClr val="black"/>
                </a:solidFill>
                <a:latin typeface="Times New Roman" pitchFamily="18" charset="0"/>
                <a:cs typeface="Times New Roman" pitchFamily="18" charset="0"/>
              </a:rPr>
              <a:t>Р</a:t>
            </a:r>
            <a:r>
              <a:rPr lang="ru-RU" sz="1200" dirty="0">
                <a:solidFill>
                  <a:prstClr val="black"/>
                </a:solidFill>
                <a:latin typeface="Times New Roman" pitchFamily="18" charset="0"/>
                <a:cs typeface="Times New Roman" pitchFamily="18" charset="0"/>
              </a:rPr>
              <a:t> от действия пружинного динамометра в том числе и крутящего момента </a:t>
            </a:r>
            <a:r>
              <a:rPr lang="ru-RU" sz="1200" i="1" dirty="0">
                <a:solidFill>
                  <a:prstClr val="black"/>
                </a:solidFill>
                <a:latin typeface="Times New Roman" pitchFamily="18" charset="0"/>
                <a:cs typeface="Times New Roman" pitchFamily="18" charset="0"/>
              </a:rPr>
              <a:t>М</a:t>
            </a:r>
            <a:r>
              <a:rPr lang="ru-RU" sz="1200" i="1" baseline="-25000" dirty="0">
                <a:solidFill>
                  <a:prstClr val="black"/>
                </a:solidFill>
                <a:latin typeface="Times New Roman" pitchFamily="18" charset="0"/>
                <a:cs typeface="Times New Roman" pitchFamily="18" charset="0"/>
              </a:rPr>
              <a:t>кр</a:t>
            </a:r>
            <a:r>
              <a:rPr lang="ru-RU" sz="1200" dirty="0">
                <a:solidFill>
                  <a:prstClr val="black"/>
                </a:solidFill>
                <a:latin typeface="Times New Roman" pitchFamily="18" charset="0"/>
                <a:cs typeface="Times New Roman" pitchFamily="18" charset="0"/>
              </a:rPr>
              <a:t>, создаваемого на штоках с помощью присоединения рычага длиной один </a:t>
            </a:r>
            <a:r>
              <a:rPr lang="ru-RU" sz="1200" dirty="0" smtClean="0">
                <a:solidFill>
                  <a:prstClr val="black"/>
                </a:solidFill>
                <a:latin typeface="Times New Roman" pitchFamily="18" charset="0"/>
                <a:cs typeface="Times New Roman" pitchFamily="18" charset="0"/>
              </a:rPr>
              <a:t>метр. Результаты </a:t>
            </a:r>
            <a:r>
              <a:rPr lang="ru-RU" sz="1200" dirty="0">
                <a:solidFill>
                  <a:prstClr val="black"/>
                </a:solidFill>
                <a:latin typeface="Times New Roman" pitchFamily="18" charset="0"/>
                <a:cs typeface="Times New Roman" pitchFamily="18" charset="0"/>
              </a:rPr>
              <a:t>тарировки тензометрических конструкций фиксировались на </a:t>
            </a:r>
            <a:r>
              <a:rPr lang="ru-RU" sz="1200" dirty="0" err="1">
                <a:solidFill>
                  <a:prstClr val="black"/>
                </a:solidFill>
                <a:latin typeface="Times New Roman" pitchFamily="18" charset="0"/>
                <a:cs typeface="Times New Roman" pitchFamily="18" charset="0"/>
              </a:rPr>
              <a:t>тарировочных</a:t>
            </a:r>
            <a:r>
              <a:rPr lang="ru-RU" sz="1200" dirty="0">
                <a:solidFill>
                  <a:prstClr val="black"/>
                </a:solidFill>
                <a:latin typeface="Times New Roman" pitchFamily="18" charset="0"/>
                <a:cs typeface="Times New Roman" pitchFamily="18" charset="0"/>
              </a:rPr>
              <a:t> осциллограммах и затем строились </a:t>
            </a:r>
            <a:r>
              <a:rPr lang="ru-RU" sz="1200" dirty="0" err="1">
                <a:solidFill>
                  <a:prstClr val="black"/>
                </a:solidFill>
                <a:latin typeface="Times New Roman" pitchFamily="18" charset="0"/>
                <a:cs typeface="Times New Roman" pitchFamily="18" charset="0"/>
              </a:rPr>
              <a:t>тарировочные</a:t>
            </a:r>
            <a:r>
              <a:rPr lang="ru-RU" sz="1200" dirty="0">
                <a:solidFill>
                  <a:prstClr val="black"/>
                </a:solidFill>
                <a:latin typeface="Times New Roman" pitchFamily="18" charset="0"/>
                <a:cs typeface="Times New Roman" pitchFamily="18" charset="0"/>
              </a:rPr>
              <a:t> графики. По готовности собранной тензометрической конструкции на стенде оператор устанавливал ход ползуна поперечно-строгального станка на амплитуду линейного перемещения в размере 50</a:t>
            </a:r>
            <a:r>
              <a:rPr lang="ru-RU" sz="1200" i="1" dirty="0">
                <a:solidFill>
                  <a:prstClr val="black"/>
                </a:solidFill>
                <a:latin typeface="Times New Roman" pitchFamily="18" charset="0"/>
                <a:cs typeface="Times New Roman" pitchFamily="18" charset="0"/>
              </a:rPr>
              <a:t>мм</a:t>
            </a:r>
            <a:r>
              <a:rPr lang="ru-RU" sz="1200" dirty="0">
                <a:solidFill>
                  <a:prstClr val="black"/>
                </a:solidFill>
                <a:latin typeface="Times New Roman" pitchFamily="18" charset="0"/>
                <a:cs typeface="Times New Roman" pitchFamily="18" charset="0"/>
              </a:rPr>
              <a:t> и выбирал его поступательную скорость, соответствующую частоте перемещения ползуна равную двум колебаниям в секунду. Одновременно фиксируя на осциллографе и затем на принтере характер изменения нагрузок и крутящих моментов на осциллограммах. Запись каждой из осциллограмм осуществлялась в течение 10 секунд. В результате были получены осциллограммы, характеризующие силовое нагружение тензометрических пальцев и штоков, как для серийных амортизаторов так и опытных макетных перспективных образцов, выполненных по патенту </a:t>
            </a:r>
            <a:r>
              <a:rPr lang="en-US" sz="1200" dirty="0">
                <a:solidFill>
                  <a:prstClr val="black"/>
                </a:solidFill>
                <a:latin typeface="Times New Roman" pitchFamily="18" charset="0"/>
                <a:cs typeface="Times New Roman" pitchFamily="18" charset="0"/>
              </a:rPr>
              <a:t>RU</a:t>
            </a:r>
            <a:r>
              <a:rPr lang="ru-RU" sz="1200" dirty="0">
                <a:solidFill>
                  <a:prstClr val="black"/>
                </a:solidFill>
                <a:latin typeface="Times New Roman" pitchFamily="18" charset="0"/>
                <a:cs typeface="Times New Roman" pitchFamily="18" charset="0"/>
              </a:rPr>
              <a:t>2230241. Опыты проводились в пятикратной повторности на каждом из исследуемых конструкций амортизаторов. В результате были получены соответствующие осциллограммы, две из которых в качестве примера показаны на рис.3, и рис.4 и записаны для гасителя колебаний модели КВЗ для пассажирского вагона длиной 24,6</a:t>
            </a:r>
            <a:r>
              <a:rPr lang="ru-RU" sz="1200" i="1" dirty="0">
                <a:solidFill>
                  <a:prstClr val="black"/>
                </a:solidFill>
                <a:latin typeface="Times New Roman" pitchFamily="18" charset="0"/>
                <a:cs typeface="Times New Roman" pitchFamily="18" charset="0"/>
              </a:rPr>
              <a:t>м.</a:t>
            </a:r>
            <a:endParaRPr lang="ru-RU" sz="1200" dirty="0">
              <a:solidFill>
                <a:prstClr val="black"/>
              </a:solidFill>
              <a:latin typeface="Times New Roman" pitchFamily="18" charset="0"/>
              <a:cs typeface="Times New Roman" pitchFamily="18" charset="0"/>
            </a:endParaRPr>
          </a:p>
        </p:txBody>
      </p:sp>
      <p:sp>
        <p:nvSpPr>
          <p:cNvPr id="7" name="Прямоугольник 6"/>
          <p:cNvSpPr/>
          <p:nvPr/>
        </p:nvSpPr>
        <p:spPr>
          <a:xfrm>
            <a:off x="4716016" y="1131346"/>
            <a:ext cx="4261856" cy="2677656"/>
          </a:xfrm>
          <a:prstGeom prst="rect">
            <a:avLst/>
          </a:prstGeom>
        </p:spPr>
        <p:txBody>
          <a:bodyPr wrap="square">
            <a:spAutoFit/>
          </a:bodyPr>
          <a:lstStyle/>
          <a:p>
            <a:pPr algn="just"/>
            <a:r>
              <a:rPr lang="ru-RU" sz="1200" dirty="0">
                <a:solidFill>
                  <a:prstClr val="black"/>
                </a:solidFill>
                <a:latin typeface="Times New Roman" pitchFamily="18" charset="0"/>
                <a:cs typeface="Times New Roman" pitchFamily="18" charset="0"/>
              </a:rPr>
              <a:t>Испытания каждого из вышеуказанных образцов производились согласно имеющихся литературных источников и работ, посвященных изучению силового нагружения, колебаний и работоспособности гидравлических гасителей колебаний различных рельсовых и безрельсовых транспортных средств следующим образом. Установив исследуемый гаситель колебаний на стенд и закрепив его на соответствующих кронштейнах, его шток выдвигался на половину полного рабочего хода и ход ползуна поперечно строгального станка устанавливался равным 50 </a:t>
            </a:r>
            <a:r>
              <a:rPr lang="ru-RU" sz="1200" i="1" dirty="0">
                <a:solidFill>
                  <a:prstClr val="black"/>
                </a:solidFill>
                <a:latin typeface="Times New Roman" pitchFamily="18" charset="0"/>
                <a:cs typeface="Times New Roman" pitchFamily="18" charset="0"/>
              </a:rPr>
              <a:t>мм</a:t>
            </a:r>
            <a:r>
              <a:rPr lang="ru-RU" sz="1200" dirty="0">
                <a:solidFill>
                  <a:prstClr val="black"/>
                </a:solidFill>
                <a:latin typeface="Times New Roman" pitchFamily="18" charset="0"/>
                <a:cs typeface="Times New Roman" pitchFamily="18" charset="0"/>
              </a:rPr>
              <a:t>. После этого </a:t>
            </a:r>
            <a:r>
              <a:rPr lang="ru-RU" sz="1200" dirty="0" err="1">
                <a:solidFill>
                  <a:prstClr val="black"/>
                </a:solidFill>
                <a:latin typeface="Times New Roman" pitchFamily="18" charset="0"/>
                <a:cs typeface="Times New Roman" pitchFamily="18" charset="0"/>
              </a:rPr>
              <a:t>тензорезисторы</a:t>
            </a:r>
            <a:r>
              <a:rPr lang="ru-RU" sz="1200" dirty="0">
                <a:solidFill>
                  <a:prstClr val="black"/>
                </a:solidFill>
                <a:latin typeface="Times New Roman" pitchFamily="18" charset="0"/>
                <a:cs typeface="Times New Roman" pitchFamily="18" charset="0"/>
              </a:rPr>
              <a:t> тензометрических пальцев и штоков подключались к вышеуказанной тензометрической аппаратуре и устанавливались нулевые показания тензометрических узлов гасителя. </a:t>
            </a:r>
            <a:endParaRPr lang="ru-RU" dirty="0"/>
          </a:p>
        </p:txBody>
      </p:sp>
    </p:spTree>
    <p:extLst>
      <p:ext uri="{BB962C8B-B14F-4D97-AF65-F5344CB8AC3E}">
        <p14:creationId xmlns:p14="http://schemas.microsoft.com/office/powerpoint/2010/main" val="5633841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descr="Вагон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991" y="260648"/>
            <a:ext cx="4228017"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Рисунок 5" descr="Момент вагон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0607" y="260648"/>
            <a:ext cx="4125349"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289012" y="4149080"/>
            <a:ext cx="8496944" cy="1938992"/>
          </a:xfrm>
          <a:prstGeom prst="rect">
            <a:avLst/>
          </a:prstGeom>
        </p:spPr>
        <p:txBody>
          <a:bodyPr wrap="square">
            <a:spAutoFit/>
          </a:bodyPr>
          <a:lstStyle/>
          <a:p>
            <a:pPr algn="just"/>
            <a:r>
              <a:rPr lang="ru-RU" sz="1200" dirty="0" smtClean="0">
                <a:latin typeface="Times New Roman" pitchFamily="18" charset="0"/>
                <a:cs typeface="Times New Roman" pitchFamily="18" charset="0"/>
              </a:rPr>
              <a:t>На левом </a:t>
            </a:r>
            <a:r>
              <a:rPr lang="ru-RU" sz="1200" dirty="0">
                <a:latin typeface="Times New Roman" pitchFamily="18" charset="0"/>
                <a:cs typeface="Times New Roman" pitchFamily="18" charset="0"/>
              </a:rPr>
              <a:t>рис</a:t>
            </a:r>
            <a:r>
              <a:rPr lang="ru-RU" sz="1200" dirty="0" smtClean="0">
                <a:latin typeface="Times New Roman" pitchFamily="18" charset="0"/>
                <a:cs typeface="Times New Roman" pitchFamily="18" charset="0"/>
              </a:rPr>
              <a:t>. </a:t>
            </a:r>
            <a:r>
              <a:rPr lang="ru-RU" sz="1200" dirty="0">
                <a:latin typeface="Times New Roman" pitchFamily="18" charset="0"/>
                <a:cs typeface="Times New Roman" pitchFamily="18" charset="0"/>
              </a:rPr>
              <a:t>представлена осциллограмма характеризующая изменение инерционной силы </a:t>
            </a:r>
            <a:r>
              <a:rPr lang="en-US" sz="1200" i="1" dirty="0">
                <a:latin typeface="Times New Roman" pitchFamily="18" charset="0"/>
                <a:cs typeface="Times New Roman" pitchFamily="18" charset="0"/>
              </a:rPr>
              <a:t>P</a:t>
            </a:r>
            <a:r>
              <a:rPr lang="ru-RU" sz="1200" i="1" baseline="-25000" dirty="0">
                <a:latin typeface="Times New Roman" pitchFamily="18" charset="0"/>
                <a:cs typeface="Times New Roman" pitchFamily="18" charset="0"/>
              </a:rPr>
              <a:t>И</a:t>
            </a:r>
            <a:r>
              <a:rPr lang="ru-RU" sz="1200" baseline="-25000" dirty="0">
                <a:latin typeface="Times New Roman" pitchFamily="18" charset="0"/>
                <a:cs typeface="Times New Roman" pitchFamily="18" charset="0"/>
              </a:rPr>
              <a:t> </a:t>
            </a:r>
            <a:r>
              <a:rPr lang="ru-RU" sz="1200" dirty="0">
                <a:latin typeface="Times New Roman" pitchFamily="18" charset="0"/>
                <a:cs typeface="Times New Roman" pitchFamily="18" charset="0"/>
              </a:rPr>
              <a:t>для серийного и экспериментального гасителя, а </a:t>
            </a:r>
            <a:r>
              <a:rPr lang="ru-RU" sz="1200" dirty="0" smtClean="0">
                <a:latin typeface="Times New Roman" pitchFamily="18" charset="0"/>
                <a:cs typeface="Times New Roman" pitchFamily="18" charset="0"/>
              </a:rPr>
              <a:t>на правом  </a:t>
            </a:r>
            <a:r>
              <a:rPr lang="ru-RU" sz="1200" dirty="0">
                <a:latin typeface="Times New Roman" pitchFamily="18" charset="0"/>
                <a:cs typeface="Times New Roman" pitchFamily="18" charset="0"/>
              </a:rPr>
              <a:t>крутящего момента </a:t>
            </a:r>
            <a:r>
              <a:rPr lang="ru-RU" sz="1200" i="1" dirty="0">
                <a:latin typeface="Times New Roman" pitchFamily="18" charset="0"/>
                <a:cs typeface="Times New Roman" pitchFamily="18" charset="0"/>
              </a:rPr>
              <a:t>М</a:t>
            </a:r>
            <a:r>
              <a:rPr lang="ru-RU" sz="1200" i="1" baseline="-25000" dirty="0">
                <a:latin typeface="Times New Roman" pitchFamily="18" charset="0"/>
                <a:cs typeface="Times New Roman" pitchFamily="18" charset="0"/>
              </a:rPr>
              <a:t>КР</a:t>
            </a:r>
            <a:r>
              <a:rPr lang="ru-RU" sz="1200" i="1" dirty="0">
                <a:latin typeface="Times New Roman" pitchFamily="18" charset="0"/>
                <a:cs typeface="Times New Roman" pitchFamily="18" charset="0"/>
              </a:rPr>
              <a:t> </a:t>
            </a:r>
            <a:r>
              <a:rPr lang="ru-RU" sz="1200" dirty="0">
                <a:latin typeface="Times New Roman" pitchFamily="18" charset="0"/>
                <a:cs typeface="Times New Roman" pitchFamily="18" charset="0"/>
              </a:rPr>
              <a:t>на его штоках.</a:t>
            </a:r>
          </a:p>
          <a:p>
            <a:pPr algn="just"/>
            <a:r>
              <a:rPr lang="ru-RU" sz="1200" dirty="0">
                <a:latin typeface="Times New Roman" pitchFamily="18" charset="0"/>
                <a:cs typeface="Times New Roman" pitchFamily="18" charset="0"/>
              </a:rPr>
              <a:t> Обработку осциллограмм указанных этапов испытаний производили на основании многочисленных </a:t>
            </a:r>
            <a:r>
              <a:rPr lang="ru-RU" sz="1200" dirty="0" smtClean="0">
                <a:latin typeface="Times New Roman" pitchFamily="18" charset="0"/>
                <a:cs typeface="Times New Roman" pitchFamily="18" charset="0"/>
              </a:rPr>
              <a:t>работ, </a:t>
            </a:r>
            <a:r>
              <a:rPr lang="ru-RU" sz="1200" dirty="0">
                <a:latin typeface="Times New Roman" pitchFamily="18" charset="0"/>
                <a:cs typeface="Times New Roman" pitchFamily="18" charset="0"/>
              </a:rPr>
              <a:t>посвященных статистической обработке экспериментальных данных. Измерение пиков амплитуд вели с помощью измерителя с точностью отсчета 0,3 мм и значения пиков располагали в ряд распределения в порядке возрастания числа повторений. Графическое представление статистического ряда в виде гистограмм являлось предварительным этапом при выборе закона распределения и расчетами было установлено, что полученные распределения соответствуют нормальному закону распределения. Испытания показали, что кривые нормального распределения удовлетворительно соответствуют статистическому ряду, </a:t>
            </a:r>
            <a:r>
              <a:rPr lang="ru-RU" sz="1200" dirty="0" smtClean="0">
                <a:latin typeface="Times New Roman" pitchFamily="18" charset="0"/>
                <a:cs typeface="Times New Roman" pitchFamily="18" charset="0"/>
              </a:rPr>
              <a:t>что подтверждается </a:t>
            </a:r>
            <a:r>
              <a:rPr lang="ru-RU" sz="1200" dirty="0">
                <a:latin typeface="Times New Roman" pitchFamily="18" charset="0"/>
                <a:cs typeface="Times New Roman" pitchFamily="18" charset="0"/>
              </a:rPr>
              <a:t>найденным критерием согласия Пирсона, который для рассматриваемых примеров лежит в среднем в пределах от 0,613 до 0,232.</a:t>
            </a:r>
            <a:r>
              <a:rPr lang="ru-RU" sz="1200" dirty="0" smtClean="0">
                <a:latin typeface="Times New Roman" pitchFamily="18" charset="0"/>
                <a:cs typeface="Times New Roman" pitchFamily="18" charset="0"/>
              </a:rPr>
              <a:t> </a:t>
            </a:r>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val="19357655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93847" y="170067"/>
            <a:ext cx="892899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Общая погрешность обработки осциллограмм всех испытаний лежит в пределах от 0,68 до 6,1%, а средняя ошибка обработки всех экспериментальных данных составляет 6,63%.</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 результате проведенных исследований с учетом статистической обработки полученных осциллограмм были установлены средние значения характеристик исследуемых параметров, численные значения которых представлены в таблице.</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0" u="sng"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Примечание</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М</a:t>
            </a:r>
            <a:r>
              <a:rPr kumimoji="0" lang="ru-RU" sz="1200" b="0" i="1"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кр</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в числителе – расчетная величина, в знаменателе – экспериментально полученная, полый шток × сплошной шток.</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F</a:t>
            </a:r>
            <a:r>
              <a:rPr kumimoji="0" lang="ru-RU" sz="1200" b="0" i="1"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П</a:t>
            </a:r>
            <a:r>
              <a:rPr kumimoji="0" lang="ru-RU" sz="1200" b="0" i="0"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площадь поршня, </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см</a:t>
            </a:r>
            <a:r>
              <a:rPr kumimoji="0" lang="ru-RU" sz="1200" b="0" i="1"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2</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f</a:t>
            </a:r>
            <a:r>
              <a:rPr kumimoji="0" lang="ru-RU" sz="1200" b="0" i="1"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0</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площадь дроссельных отверстий, </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см</a:t>
            </a:r>
            <a:r>
              <a:rPr kumimoji="0" lang="ru-RU" sz="1200" b="0" i="1"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2</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a:t>
            </a:r>
            <a:r>
              <a:rPr kumimoji="0" lang="ru-RU" sz="1200" b="0" i="1"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И</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сила инерционного сопротивления амортизатора, </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Н</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e</a:t>
            </a:r>
            <a:r>
              <a:rPr kumimoji="0" lang="en-US" sz="1200" b="0" i="1" u="none" strike="noStrike" cap="none" normalizeH="0" baseline="-30000" dirty="0" err="1" smtClean="0">
                <a:ln>
                  <a:noFill/>
                </a:ln>
                <a:solidFill>
                  <a:srgbClr val="000000"/>
                </a:solidFill>
                <a:effectLst/>
                <a:latin typeface="Times New Roman" pitchFamily="18" charset="0"/>
                <a:ea typeface="Times New Roman" pitchFamily="18" charset="0"/>
                <a:cs typeface="Times New Roman" pitchFamily="18" charset="0"/>
              </a:rPr>
              <a:t>max</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∙10</a:t>
            </a:r>
            <a:r>
              <a:rPr kumimoji="0" lang="ru-RU" sz="1200" b="0" i="0"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-4</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удельная энергоемкость </a:t>
            </a:r>
            <a:r>
              <a:rPr kumimoji="0" lang="en-US"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e</a:t>
            </a:r>
            <a:r>
              <a:rPr kumimoji="0" lang="en-US" sz="1200" b="0" i="1" u="none" strike="noStrike" cap="none" normalizeH="0" baseline="-30000" dirty="0" err="1" smtClean="0">
                <a:ln>
                  <a:noFill/>
                </a:ln>
                <a:solidFill>
                  <a:srgbClr val="000000"/>
                </a:solidFill>
                <a:effectLst/>
                <a:latin typeface="Times New Roman" pitchFamily="18" charset="0"/>
                <a:ea typeface="Times New Roman" pitchFamily="18" charset="0"/>
                <a:cs typeface="Times New Roman" pitchFamily="18" charset="0"/>
              </a:rPr>
              <a:t>max</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en-US"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f</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en-US"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F</a:t>
            </a:r>
            <a:r>
              <a:rPr kumimoji="0" lang="ru-RU" sz="1200" b="0" i="1"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a:t>
            </a:r>
            <a:r>
              <a:rPr kumimoji="0" lang="ru-RU" sz="1200" b="0" i="1"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И</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в зависимости от температуры рабочей жидкости, </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Дж/кгс</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φ</a:t>
            </a:r>
            <a:r>
              <a:rPr kumimoji="0" lang="ru-RU" sz="1200" b="0" i="1" u="none" strike="noStrike" cap="none" normalizeH="0" baseline="-30000" dirty="0" err="1" smtClean="0">
                <a:ln>
                  <a:noFill/>
                </a:ln>
                <a:solidFill>
                  <a:srgbClr val="000000"/>
                </a:solidFill>
                <a:effectLst/>
                <a:latin typeface="Times New Roman" pitchFamily="18" charset="0"/>
                <a:ea typeface="Times New Roman" pitchFamily="18" charset="0"/>
                <a:cs typeface="Times New Roman" pitchFamily="18" charset="0"/>
              </a:rPr>
              <a:t>д</a:t>
            </a: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коэффициент, учитывающий размер полных площадей поршня и дросселирующих (калиброванных) его отверстий.</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5" y="2132856"/>
            <a:ext cx="7632849" cy="3244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67528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901535"/>
            <a:ext cx="8712968" cy="3970318"/>
          </a:xfrm>
          <a:prstGeom prst="rect">
            <a:avLst/>
          </a:prstGeom>
        </p:spPr>
        <p:txBody>
          <a:bodyPr wrap="square">
            <a:spAutoFit/>
          </a:bodyPr>
          <a:lstStyle/>
          <a:p>
            <a:pPr algn="just"/>
            <a:r>
              <a:rPr lang="ru-RU" sz="1200" dirty="0">
                <a:latin typeface="Times New Roman" pitchFamily="18" charset="0"/>
                <a:cs typeface="Times New Roman" pitchFamily="18" charset="0"/>
              </a:rPr>
              <a:t>В качестве примера проанализируем зарегистрированные параметры гидравлического гасителя колебаний, используемого в конструкции для подвески автомобиля УАЗ – 451М. Так, например, из </a:t>
            </a:r>
            <a:r>
              <a:rPr lang="ru-RU" sz="1200" dirty="0" smtClean="0">
                <a:latin typeface="Times New Roman" pitchFamily="18" charset="0"/>
                <a:cs typeface="Times New Roman" pitchFamily="18" charset="0"/>
              </a:rPr>
              <a:t>таблицы </a:t>
            </a:r>
            <a:r>
              <a:rPr lang="ru-RU" sz="1200" dirty="0">
                <a:latin typeface="Times New Roman" pitchFamily="18" charset="0"/>
                <a:cs typeface="Times New Roman" pitchFamily="18" charset="0"/>
              </a:rPr>
              <a:t>видно, что если у серийного образца нагрузки при режимах отбоя и сжатия гасителя соответственно составляют 1200 </a:t>
            </a:r>
            <a:r>
              <a:rPr lang="ru-RU" sz="1200" i="1" dirty="0">
                <a:latin typeface="Times New Roman" pitchFamily="18" charset="0"/>
                <a:cs typeface="Times New Roman" pitchFamily="18" charset="0"/>
              </a:rPr>
              <a:t>Н</a:t>
            </a:r>
            <a:r>
              <a:rPr lang="ru-RU" sz="1200" dirty="0">
                <a:latin typeface="Times New Roman" pitchFamily="18" charset="0"/>
                <a:cs typeface="Times New Roman" pitchFamily="18" charset="0"/>
              </a:rPr>
              <a:t> и 300 </a:t>
            </a:r>
            <a:r>
              <a:rPr lang="ru-RU" sz="1200" i="1" dirty="0">
                <a:latin typeface="Times New Roman" pitchFamily="18" charset="0"/>
                <a:cs typeface="Times New Roman" pitchFamily="18" charset="0"/>
              </a:rPr>
              <a:t>Н</a:t>
            </a:r>
            <a:r>
              <a:rPr lang="ru-RU" sz="1200" dirty="0">
                <a:latin typeface="Times New Roman" pitchFamily="18" charset="0"/>
                <a:cs typeface="Times New Roman" pitchFamily="18" charset="0"/>
              </a:rPr>
              <a:t>, то для опытного образца они несколько выше и также для соответствующих режимов отбоя и сжатия соответствуют 1350 и 460 </a:t>
            </a:r>
            <a:r>
              <a:rPr lang="ru-RU" sz="1200" i="1" dirty="0">
                <a:latin typeface="Times New Roman" pitchFamily="18" charset="0"/>
                <a:cs typeface="Times New Roman" pitchFamily="18" charset="0"/>
              </a:rPr>
              <a:t>Н</a:t>
            </a:r>
            <a:r>
              <a:rPr lang="ru-RU" sz="1200" dirty="0">
                <a:latin typeface="Times New Roman" pitchFamily="18" charset="0"/>
                <a:cs typeface="Times New Roman" pitchFamily="18" charset="0"/>
              </a:rPr>
              <a:t>. Видно, что они увеличились в среднем на 11,1 и 34,8 % соответственно и обладают несколько повышенным сопротивлением при демпфировании. Такое увеличение нагрузки связано с тем, что ее приращение направлено на создание крутящего момента, возникающего на штоках кольцевого сечения и сплошного круглого сечения, равного соответственно 19,2 и 16 </a:t>
            </a:r>
            <a:r>
              <a:rPr lang="ru-RU" sz="1200" i="1" dirty="0" err="1">
                <a:latin typeface="Times New Roman" pitchFamily="18" charset="0"/>
                <a:cs typeface="Times New Roman" pitchFamily="18" charset="0"/>
              </a:rPr>
              <a:t>Н·м</a:t>
            </a:r>
            <a:r>
              <a:rPr lang="ru-RU" sz="1200" dirty="0">
                <a:latin typeface="Times New Roman" pitchFamily="18" charset="0"/>
                <a:cs typeface="Times New Roman" pitchFamily="18" charset="0"/>
              </a:rPr>
              <a:t>, что способствует рассеиванию энергии отбоя и сжатия при чистом кручении указанных штоков. Следовательно, можно считать, что демпфирующая способность опытного образца гасителя в данном случае будет более эффективна, чем у серийного. Следует также отметить, что сходимость в сравнении с расчетными данными </a:t>
            </a:r>
            <a:r>
              <a:rPr lang="ru-RU" sz="1200" i="1" dirty="0">
                <a:latin typeface="Times New Roman" pitchFamily="18" charset="0"/>
                <a:cs typeface="Times New Roman" pitchFamily="18" charset="0"/>
              </a:rPr>
              <a:t>М</a:t>
            </a:r>
            <a:r>
              <a:rPr lang="ru-RU" sz="1200" i="1" baseline="-25000" dirty="0">
                <a:latin typeface="Times New Roman" pitchFamily="18" charset="0"/>
                <a:cs typeface="Times New Roman" pitchFamily="18" charset="0"/>
              </a:rPr>
              <a:t>кр</a:t>
            </a:r>
            <a:r>
              <a:rPr lang="ru-RU" sz="1200" dirty="0">
                <a:latin typeface="Times New Roman" pitchFamily="18" charset="0"/>
                <a:cs typeface="Times New Roman" pitchFamily="18" charset="0"/>
              </a:rPr>
              <a:t> с полученными экспериментальными данными удовлетворительно согласуются между собой в среднем на 28,2 % (расчетное значение </a:t>
            </a:r>
            <a:r>
              <a:rPr lang="ru-RU" sz="1200" i="1" dirty="0">
                <a:latin typeface="Times New Roman" pitchFamily="18" charset="0"/>
                <a:cs typeface="Times New Roman" pitchFamily="18" charset="0"/>
              </a:rPr>
              <a:t>М</a:t>
            </a:r>
            <a:r>
              <a:rPr lang="ru-RU" sz="1200" i="1" baseline="-25000" dirty="0">
                <a:latin typeface="Times New Roman" pitchFamily="18" charset="0"/>
                <a:cs typeface="Times New Roman" pitchFamily="18" charset="0"/>
              </a:rPr>
              <a:t>кр</a:t>
            </a:r>
            <a:r>
              <a:rPr lang="ru-RU" sz="1200" dirty="0">
                <a:latin typeface="Times New Roman" pitchFamily="18" charset="0"/>
                <a:cs typeface="Times New Roman" pitchFamily="18" charset="0"/>
              </a:rPr>
              <a:t> при отбое и сжатии соответственно равны 16 и 9 </a:t>
            </a:r>
            <a:r>
              <a:rPr lang="ru-RU" sz="1200" i="1" dirty="0" err="1">
                <a:latin typeface="Times New Roman" pitchFamily="18" charset="0"/>
                <a:cs typeface="Times New Roman" pitchFamily="18" charset="0"/>
              </a:rPr>
              <a:t>Н·м</a:t>
            </a:r>
            <a:r>
              <a:rPr lang="ru-RU" sz="1200" dirty="0">
                <a:latin typeface="Times New Roman" pitchFamily="18" charset="0"/>
                <a:cs typeface="Times New Roman" pitchFamily="18" charset="0"/>
              </a:rPr>
              <a:t>).</a:t>
            </a:r>
          </a:p>
          <a:p>
            <a:pPr algn="just"/>
            <a:r>
              <a:rPr lang="ru-RU" sz="1200" dirty="0">
                <a:latin typeface="Times New Roman" pitchFamily="18" charset="0"/>
                <a:cs typeface="Times New Roman" pitchFamily="18" charset="0"/>
              </a:rPr>
              <a:t>Анализ проведённых стендовых экспериментальных исследований показал, что разработанные гидравлические гасители колебаний, выполненные по патенту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2230241, способствуют не только возникновению сосредоточенных сил, способствующих изгибу пальцев крепления их к конструкционным элементам рессорного подвешивания и экипажа транспортного средства, но и изгибных моментов. Однако такие нагрузки упруго воспринимаются упругими элементами, размещенными в проушинах штоков и корпусов гасителей, что позволяет создавать дополнительные  реактивные изгибающие моменты, участвующие в рассеянии энергии отбоя и сжатия совместно с моментами, создаваемыми на штоках кольцевого и сплошного сечений гасителей. В то же время, сравнивая стендовые экспериментальные, конструкционные и технологические показатели серийных и опытных образцов гидравлических гасителей колебаний, видно, что последние более просты по устройству, не имеют сложных перепускных клапанов, надежны в работе, ремонтопригодны и технологичны в изготовлении.  </a:t>
            </a:r>
          </a:p>
          <a:p>
            <a:pPr algn="just"/>
            <a:r>
              <a:rPr lang="ru-RU" sz="1200" dirty="0">
                <a:latin typeface="Times New Roman" pitchFamily="18" charset="0"/>
                <a:cs typeface="Times New Roman" pitchFamily="18" charset="0"/>
              </a:rPr>
              <a:t> </a:t>
            </a:r>
          </a:p>
        </p:txBody>
      </p:sp>
      <p:pic>
        <p:nvPicPr>
          <p:cNvPr id="3" name="Picture 5" descr="2206-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0977" y="27976"/>
            <a:ext cx="41100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38381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88640"/>
            <a:ext cx="8928992" cy="1200329"/>
          </a:xfrm>
          <a:prstGeom prst="rect">
            <a:avLst/>
          </a:prstGeom>
        </p:spPr>
        <p:txBody>
          <a:bodyPr wrap="square">
            <a:spAutoFit/>
          </a:bodyPr>
          <a:lstStyle/>
          <a:p>
            <a:pPr algn="just"/>
            <a:r>
              <a:rPr lang="ru-RU" sz="1200" dirty="0">
                <a:latin typeface="Times New Roman" pitchFamily="18" charset="0"/>
                <a:cs typeface="Times New Roman" pitchFamily="18" charset="0"/>
              </a:rPr>
              <a:t>Особое внимание при создании гидравлических амортизаторов уделяют стендовым испытаниям на специальном оборудовании. Так в настоящее время в промышленности, автохозяйствах, ремонтном производстве, локомотивных и вагонных депо нашли широкое распространение динамометрические методы испытания амортизаторов, при которых измеряют их демпфирующие характеристики в режимах низкочастотных колебаний до 100 </a:t>
            </a:r>
            <a:r>
              <a:rPr lang="ru-RU" sz="1200" i="1" dirty="0">
                <a:latin typeface="Times New Roman" pitchFamily="18" charset="0"/>
                <a:cs typeface="Times New Roman" pitchFamily="18" charset="0"/>
              </a:rPr>
              <a:t>кол/мин</a:t>
            </a:r>
            <a:r>
              <a:rPr lang="ru-RU" sz="1200" dirty="0">
                <a:latin typeface="Times New Roman" pitchFamily="18" charset="0"/>
                <a:cs typeface="Times New Roman" pitchFamily="18" charset="0"/>
              </a:rPr>
              <a:t> и амплитудой порядка 75-100 </a:t>
            </a:r>
            <a:r>
              <a:rPr lang="ru-RU" sz="1200" i="1" dirty="0">
                <a:latin typeface="Times New Roman" pitchFamily="18" charset="0"/>
                <a:cs typeface="Times New Roman" pitchFamily="18" charset="0"/>
              </a:rPr>
              <a:t>мм</a:t>
            </a:r>
            <a:r>
              <a:rPr lang="ru-RU" sz="1200" dirty="0">
                <a:latin typeface="Times New Roman" pitchFamily="18" charset="0"/>
                <a:cs typeface="Times New Roman" pitchFamily="18" charset="0"/>
              </a:rPr>
              <a:t>. Такие элементарные испытания являются тем минимумом, без которого нормальная, технически правильная работа демпферов в подвесках и рессорных комплектах транспортных средств просто невозможна.</a:t>
            </a:r>
          </a:p>
        </p:txBody>
      </p:sp>
      <p:sp>
        <p:nvSpPr>
          <p:cNvPr id="3" name="Прямоугольник 2"/>
          <p:cNvSpPr/>
          <p:nvPr/>
        </p:nvSpPr>
        <p:spPr>
          <a:xfrm>
            <a:off x="107504" y="1388969"/>
            <a:ext cx="8928992" cy="1015663"/>
          </a:xfrm>
          <a:prstGeom prst="rect">
            <a:avLst/>
          </a:prstGeom>
        </p:spPr>
        <p:txBody>
          <a:bodyPr wrap="square">
            <a:spAutoFit/>
          </a:bodyPr>
          <a:lstStyle/>
          <a:p>
            <a:pPr lvl="0" algn="just"/>
            <a:r>
              <a:rPr lang="ru-RU" sz="1200" dirty="0">
                <a:latin typeface="Times New Roman" pitchFamily="18" charset="0"/>
                <a:cs typeface="Times New Roman" pitchFamily="18" charset="0"/>
              </a:rPr>
              <a:t>Недостатком стендовых испытаний является трудность имитации всех факторов, характерных для дорожных условий. </a:t>
            </a:r>
          </a:p>
          <a:p>
            <a:pPr algn="just"/>
            <a:r>
              <a:rPr lang="ru-RU" sz="1200" dirty="0" smtClean="0">
                <a:latin typeface="Times New Roman" pitchFamily="18" charset="0"/>
                <a:cs typeface="Times New Roman" pitchFamily="18" charset="0"/>
              </a:rPr>
              <a:t>Анализ </a:t>
            </a:r>
            <a:r>
              <a:rPr lang="ru-RU" sz="1200" dirty="0">
                <a:latin typeface="Times New Roman" pitchFamily="18" charset="0"/>
                <a:cs typeface="Times New Roman" pitchFamily="18" charset="0"/>
              </a:rPr>
              <a:t>научно-исследовательских отчётов в этой области техники, литературных источников, отечественных, и зарубежных патентов позволил разработать более простую и эффективную конструкцию стенда для испытаний гидравлических амортизаторов, которая может быть использована не только в подвесках безрельсовых транспортных средств, но рессорном подвешивании  рельсовых экипажей. </a:t>
            </a:r>
            <a:r>
              <a:rPr lang="ru-RU" sz="1200" dirty="0" smtClean="0">
                <a:latin typeface="Times New Roman" pitchFamily="18" charset="0"/>
                <a:cs typeface="Times New Roman" pitchFamily="18" charset="0"/>
              </a:rPr>
              <a:t> Такая </a:t>
            </a:r>
            <a:r>
              <a:rPr lang="ru-RU" sz="1200" dirty="0">
                <a:latin typeface="Times New Roman" pitchFamily="18" charset="0"/>
                <a:cs typeface="Times New Roman" pitchFamily="18" charset="0"/>
              </a:rPr>
              <a:t>конструкция признана изобретением (</a:t>
            </a:r>
            <a:r>
              <a:rPr lang="en-US" sz="1200" dirty="0">
                <a:latin typeface="Times New Roman" pitchFamily="18" charset="0"/>
                <a:cs typeface="Times New Roman" pitchFamily="18" charset="0"/>
              </a:rPr>
              <a:t>RU</a:t>
            </a:r>
            <a:r>
              <a:rPr lang="ru-RU" sz="1200" dirty="0">
                <a:latin typeface="Times New Roman" pitchFamily="18" charset="0"/>
                <a:cs typeface="Times New Roman" pitchFamily="18" charset="0"/>
              </a:rPr>
              <a:t>2409807).</a:t>
            </a:r>
          </a:p>
        </p:txBody>
      </p:sp>
      <p:sp>
        <p:nvSpPr>
          <p:cNvPr id="4" name="Прямоугольник 3"/>
          <p:cNvSpPr/>
          <p:nvPr/>
        </p:nvSpPr>
        <p:spPr>
          <a:xfrm>
            <a:off x="4283967" y="3068960"/>
            <a:ext cx="4632277" cy="3323987"/>
          </a:xfrm>
          <a:prstGeom prst="rect">
            <a:avLst/>
          </a:prstGeom>
        </p:spPr>
        <p:txBody>
          <a:bodyPr wrap="square">
            <a:spAutoFit/>
          </a:bodyPr>
          <a:lstStyle/>
          <a:p>
            <a:pPr algn="just"/>
            <a:r>
              <a:rPr lang="ru-RU" dirty="0"/>
              <a:t> </a:t>
            </a:r>
            <a:r>
              <a:rPr lang="ru-RU" sz="1200" dirty="0">
                <a:latin typeface="Times New Roman" pitchFamily="18" charset="0"/>
                <a:cs typeface="Times New Roman" pitchFamily="18" charset="0"/>
              </a:rPr>
              <a:t>Стенд для испытания гидравлических амортизаторов состоит из рамы 1, на которой с помощью подшипников 2 установлена планшайба 3, снабженная коническим колесом 4, взаимосвязанным с конической шестерней 5, присоединенной к приводу их управления, состоящего из передаточного механизма 6 и электродвигателя 7. На планшайбе 3 закреплены направляющие 8, на которых подвижно установлены стойки 9,  жестко присоединенные к</a:t>
            </a:r>
          </a:p>
          <a:p>
            <a:pPr algn="just"/>
            <a:r>
              <a:rPr lang="ru-RU" sz="1200" dirty="0">
                <a:latin typeface="Times New Roman" pitchFamily="18" charset="0"/>
                <a:cs typeface="Times New Roman" pitchFamily="18" charset="0"/>
              </a:rPr>
              <a:t> дугообразной формы балке 10, снабженной технологическими отверстиями 11. К  планшайбе 3 шарнирно присоединен корпус 12 гидравлического амортизатора, а его шток 13  к одному из технологических отверстий 11. К дугообразной формы балке 10 жестко присоединен вал 14, размещенный в опоре 15 рамы 1 и подпружиненный пружиной сжатия 16. На валу 14 закреплена гайка 17 с винтом 18, несущим на себе опорный каток 19 и рукоятку 20. Рама 1 стенда снабжена съемными имитационными неровностями 21. </a:t>
            </a:r>
          </a:p>
        </p:txBody>
      </p:sp>
      <p:pic>
        <p:nvPicPr>
          <p:cNvPr id="5" name="Рисунок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564905"/>
            <a:ext cx="3456384" cy="4176464"/>
          </a:xfrm>
          <a:prstGeom prst="rect">
            <a:avLst/>
          </a:prstGeom>
          <a:noFill/>
        </p:spPr>
      </p:pic>
    </p:spTree>
    <p:extLst>
      <p:ext uri="{BB962C8B-B14F-4D97-AF65-F5344CB8AC3E}">
        <p14:creationId xmlns:p14="http://schemas.microsoft.com/office/powerpoint/2010/main" val="2971660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008" y="161509"/>
            <a:ext cx="8928992" cy="1754326"/>
          </a:xfrm>
          <a:prstGeom prst="rect">
            <a:avLst/>
          </a:prstGeom>
        </p:spPr>
        <p:txBody>
          <a:bodyPr wrap="square">
            <a:spAutoFit/>
          </a:bodyPr>
          <a:lstStyle/>
          <a:p>
            <a:pPr algn="just"/>
            <a:r>
              <a:rPr lang="ru-RU" sz="1200" dirty="0">
                <a:latin typeface="Times New Roman" pitchFamily="18" charset="0"/>
                <a:cs typeface="Times New Roman" pitchFamily="18" charset="0"/>
              </a:rPr>
              <a:t>Анализ работы предложенной конструкции стенда показывает, что последняя позволяет имитировать, например,  испытания локомотивов, за счёт сопоставления частот колебаний воспринимаемых гасителем колебаний  в широком диапазоне проявления микро и </a:t>
            </a:r>
            <a:r>
              <a:rPr lang="ru-RU" sz="1200" dirty="0" smtClean="0">
                <a:latin typeface="Times New Roman" pitchFamily="18" charset="0"/>
                <a:cs typeface="Times New Roman" pitchFamily="18" charset="0"/>
              </a:rPr>
              <a:t>макро неровностей </a:t>
            </a:r>
            <a:r>
              <a:rPr lang="ru-RU" sz="1200" dirty="0">
                <a:latin typeface="Times New Roman" pitchFamily="18" charset="0"/>
                <a:cs typeface="Times New Roman" pitchFamily="18" charset="0"/>
              </a:rPr>
              <a:t>рельсового пути. Иными словами стенд является многочастотным с контактными возбудителями, расположенными на раме стенда. Тогда амплитуду и частоту колебаний приближённых к эксплуатационным условиям можно получить при изменении параметров возбудителей (неровностей 21, см. рис</a:t>
            </a:r>
            <a:r>
              <a:rPr lang="ru-RU" sz="1200" dirty="0" smtClean="0">
                <a:latin typeface="Times New Roman" pitchFamily="18" charset="0"/>
                <a:cs typeface="Times New Roman" pitchFamily="18" charset="0"/>
              </a:rPr>
              <a:t>.) </a:t>
            </a:r>
            <a:r>
              <a:rPr lang="ru-RU" sz="1200" dirty="0">
                <a:latin typeface="Times New Roman" pitchFamily="18" charset="0"/>
                <a:cs typeface="Times New Roman" pitchFamily="18" charset="0"/>
              </a:rPr>
              <a:t>и частотой вращения приводного электродвигателя. В этом случае воздействие неровностей на опорный каток 19 стенда за время </a:t>
            </a:r>
            <a:r>
              <a:rPr lang="ru-RU" sz="1200" i="1" dirty="0">
                <a:latin typeface="Times New Roman" pitchFamily="18" charset="0"/>
                <a:cs typeface="Times New Roman" pitchFamily="18" charset="0"/>
              </a:rPr>
              <a:t>T</a:t>
            </a:r>
            <a:r>
              <a:rPr lang="en-US" sz="1200" i="1" baseline="-25000" dirty="0">
                <a:latin typeface="Times New Roman" pitchFamily="18" charset="0"/>
                <a:cs typeface="Times New Roman" pitchFamily="18" charset="0"/>
              </a:rPr>
              <a:t>S</a:t>
            </a:r>
            <a:r>
              <a:rPr lang="en-US" sz="1200" baseline="-25000" dirty="0">
                <a:latin typeface="Times New Roman" pitchFamily="18" charset="0"/>
                <a:cs typeface="Times New Roman" pitchFamily="18" charset="0"/>
              </a:rPr>
              <a:t> </a:t>
            </a:r>
            <a:r>
              <a:rPr lang="ru-RU" sz="1200" dirty="0">
                <a:latin typeface="Times New Roman" pitchFamily="18" charset="0"/>
                <a:cs typeface="Times New Roman" pitchFamily="18" charset="0"/>
              </a:rPr>
              <a:t> = 2</a:t>
            </a:r>
            <a:r>
              <a:rPr lang="ru-RU" sz="1200" i="1" dirty="0">
                <a:latin typeface="Times New Roman" pitchFamily="18" charset="0"/>
                <a:cs typeface="Times New Roman" pitchFamily="18" charset="0"/>
              </a:rPr>
              <a:t>π/ω</a:t>
            </a:r>
            <a:r>
              <a:rPr lang="ru-RU" sz="1200" i="1" baseline="-25000" dirty="0">
                <a:latin typeface="Times New Roman" pitchFamily="18" charset="0"/>
                <a:cs typeface="Times New Roman" pitchFamily="18" charset="0"/>
              </a:rPr>
              <a:t>0</a:t>
            </a:r>
            <a:r>
              <a:rPr lang="ru-RU" sz="1200" dirty="0">
                <a:latin typeface="Times New Roman" pitchFamily="18" charset="0"/>
                <a:cs typeface="Times New Roman" pitchFamily="18" charset="0"/>
              </a:rPr>
              <a:t> (</a:t>
            </a:r>
            <a:r>
              <a:rPr lang="ru-RU" sz="1200" i="1" dirty="0">
                <a:latin typeface="Times New Roman" pitchFamily="18" charset="0"/>
                <a:cs typeface="Times New Roman" pitchFamily="18" charset="0"/>
              </a:rPr>
              <a:t>ω</a:t>
            </a:r>
            <a:r>
              <a:rPr lang="ru-RU" sz="1200" i="1" baseline="-25000" dirty="0">
                <a:latin typeface="Times New Roman" pitchFamily="18" charset="0"/>
                <a:cs typeface="Times New Roman" pitchFamily="18" charset="0"/>
              </a:rPr>
              <a:t>0</a:t>
            </a:r>
            <a:r>
              <a:rPr lang="ru-RU" sz="1200" dirty="0">
                <a:latin typeface="Times New Roman" pitchFamily="18" charset="0"/>
                <a:cs typeface="Times New Roman" pitchFamily="18" charset="0"/>
              </a:rPr>
              <a:t> = </a:t>
            </a:r>
            <a:r>
              <a:rPr lang="ru-RU" sz="1200" i="1" dirty="0">
                <a:latin typeface="Times New Roman" pitchFamily="18" charset="0"/>
                <a:cs typeface="Times New Roman" pitchFamily="18" charset="0"/>
              </a:rPr>
              <a:t>2π</a:t>
            </a:r>
            <a:r>
              <a:rPr lang="en-US" sz="1200" i="1" dirty="0" err="1">
                <a:latin typeface="Times New Roman" pitchFamily="18" charset="0"/>
                <a:cs typeface="Times New Roman" pitchFamily="18" charset="0"/>
              </a:rPr>
              <a:t>V</a:t>
            </a:r>
            <a:r>
              <a:rPr lang="en-US" sz="1200" i="1" baseline="-25000" dirty="0" err="1">
                <a:latin typeface="Times New Roman" pitchFamily="18" charset="0"/>
                <a:cs typeface="Times New Roman" pitchFamily="18" charset="0"/>
              </a:rPr>
              <a:t>a</a:t>
            </a:r>
            <a:r>
              <a:rPr lang="ru-RU" sz="1200" i="1" dirty="0">
                <a:latin typeface="Times New Roman" pitchFamily="18" charset="0"/>
                <a:cs typeface="Times New Roman" pitchFamily="18" charset="0"/>
              </a:rPr>
              <a:t>/</a:t>
            </a:r>
            <a:r>
              <a:rPr lang="en-US" sz="1200" i="1" dirty="0">
                <a:latin typeface="Times New Roman" pitchFamily="18" charset="0"/>
                <a:cs typeface="Times New Roman" pitchFamily="18" charset="0"/>
              </a:rPr>
              <a:t>S</a:t>
            </a:r>
            <a:r>
              <a:rPr lang="ru-RU" sz="1200" i="1" baseline="-25000" dirty="0">
                <a:latin typeface="Times New Roman" pitchFamily="18" charset="0"/>
                <a:cs typeface="Times New Roman" pitchFamily="18" charset="0"/>
              </a:rPr>
              <a:t>0</a:t>
            </a:r>
            <a:r>
              <a:rPr lang="ru-RU" sz="1200" dirty="0">
                <a:latin typeface="Times New Roman" pitchFamily="18" charset="0"/>
                <a:cs typeface="Times New Roman" pitchFamily="18" charset="0"/>
              </a:rPr>
              <a:t>, где </a:t>
            </a:r>
            <a:r>
              <a:rPr lang="ru-RU" sz="1200" i="1" dirty="0">
                <a:latin typeface="Times New Roman" pitchFamily="18" charset="0"/>
                <a:cs typeface="Times New Roman" pitchFamily="18" charset="0"/>
              </a:rPr>
              <a:t>V</a:t>
            </a:r>
            <a:r>
              <a:rPr lang="en-US" sz="1200" i="1" baseline="-25000" dirty="0">
                <a:latin typeface="Times New Roman" pitchFamily="18" charset="0"/>
                <a:cs typeface="Times New Roman" pitchFamily="18" charset="0"/>
              </a:rPr>
              <a:t>a</a:t>
            </a:r>
            <a:r>
              <a:rPr lang="ru-RU" sz="1200" dirty="0">
                <a:latin typeface="Times New Roman" pitchFamily="18" charset="0"/>
                <a:cs typeface="Times New Roman" pitchFamily="18" charset="0"/>
              </a:rPr>
              <a:t> – окружная скорость конического колеса </a:t>
            </a:r>
            <a:r>
              <a:rPr lang="ru-RU" sz="1200" dirty="0" smtClean="0">
                <a:latin typeface="Times New Roman" pitchFamily="18" charset="0"/>
                <a:cs typeface="Times New Roman" pitchFamily="18" charset="0"/>
              </a:rPr>
              <a:t>4  </a:t>
            </a:r>
            <a:r>
              <a:rPr lang="ru-RU" sz="1200" dirty="0">
                <a:latin typeface="Times New Roman" pitchFamily="18" charset="0"/>
                <a:cs typeface="Times New Roman" pitchFamily="18" charset="0"/>
              </a:rPr>
              <a:t>позволит установить численное значение ударного импульса приложенного к  катку 19 и пружину сжатия 16. Поэтому можно считать, что ударный импульс эквивалентен изменению количества движения подрессоренной массы транспортного средства и может быть определён по </a:t>
            </a:r>
            <a:r>
              <a:rPr lang="ru-RU" sz="1200" dirty="0" smtClean="0">
                <a:latin typeface="Times New Roman" pitchFamily="18" charset="0"/>
                <a:cs typeface="Times New Roman" pitchFamily="18" charset="0"/>
              </a:rPr>
              <a:t>формуле:  </a:t>
            </a:r>
            <a:endParaRPr lang="ru-RU" sz="1200" dirty="0">
              <a:latin typeface="Times New Roman" pitchFamily="18" charset="0"/>
              <a:cs typeface="Times New Roman" pitchFamily="18" charset="0"/>
            </a:endParaRPr>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3071622510"/>
              </p:ext>
            </p:extLst>
          </p:nvPr>
        </p:nvGraphicFramePr>
        <p:xfrm>
          <a:off x="3419872" y="1772816"/>
          <a:ext cx="1533525" cy="504825"/>
        </p:xfrm>
        <a:graphic>
          <a:graphicData uri="http://schemas.openxmlformats.org/presentationml/2006/ole">
            <mc:AlternateContent xmlns:mc="http://schemas.openxmlformats.org/markup-compatibility/2006">
              <mc:Choice xmlns:v="urn:schemas-microsoft-com:vml" Requires="v">
                <p:oleObj spid="_x0000_s4238" name="Equation" r:id="rId3" imgW="1459866" imgH="469696" progId="Equation.DSMT4">
                  <p:embed/>
                </p:oleObj>
              </mc:Choice>
              <mc:Fallback>
                <p:oleObj name="Equation" r:id="rId3" imgW="1459866" imgH="469696"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1772816"/>
                        <a:ext cx="1533525" cy="50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3"/>
          <p:cNvSpPr>
            <a:spLocks noChangeArrowheads="1"/>
          </p:cNvSpPr>
          <p:nvPr/>
        </p:nvSpPr>
        <p:spPr bwMode="auto">
          <a:xfrm>
            <a:off x="182351" y="1990001"/>
            <a:ext cx="8782137"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где,  </a:t>
            </a:r>
            <a:r>
              <a:rPr kumimoji="0" lang="en-US"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z</a:t>
            </a:r>
            <a:r>
              <a:rPr kumimoji="0" lang="ru-RU"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ż/</a:t>
            </a:r>
            <a:r>
              <a:rPr kumimoji="0" lang="en-US"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ω</a:t>
            </a:r>
            <a:r>
              <a:rPr kumimoji="0" lang="ru-RU" sz="14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0</a:t>
            </a:r>
            <a:r>
              <a:rPr kumimoji="0" lang="ru-RU"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  </a:t>
            </a:r>
            <a:r>
              <a:rPr kumimoji="0" lang="ru-RU"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ż ≈ 4(2ψ</a:t>
            </a:r>
            <a:r>
              <a:rPr kumimoji="0" lang="ru-RU" sz="14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ос</a:t>
            </a:r>
            <a:r>
              <a:rPr kumimoji="0" lang="en-US"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a:t>
            </a:r>
            <a:r>
              <a:rPr kumimoji="0" lang="ru-RU" sz="14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0</a:t>
            </a:r>
            <a:r>
              <a:rPr kumimoji="0" lang="ru-RU"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+ 1)</a:t>
            </a:r>
            <a:r>
              <a:rPr kumimoji="0" lang="en-US" sz="14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b</a:t>
            </a:r>
            <a:r>
              <a:rPr kumimoji="0" lang="en-US" sz="140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z</a:t>
            </a:r>
            <a:r>
              <a:rPr kumimoji="0" lang="ru-RU" sz="14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1</a:t>
            </a:r>
            <a:r>
              <a:rPr kumimoji="0" lang="ru-RU"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a:t>
            </a:r>
            <a:r>
              <a:rPr kumimoji="0" lang="en-US"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q</a:t>
            </a:r>
            <a:r>
              <a:rPr kumimoji="0" lang="ru-RU" sz="14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0</a:t>
            </a:r>
            <a:r>
              <a:rPr kumimoji="0" lang="ru-RU"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ω</a:t>
            </a:r>
            <a:r>
              <a:rPr kumimoji="0" lang="ru-RU" sz="14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0</a:t>
            </a:r>
            <a:r>
              <a:rPr kumimoji="0" lang="ru-RU"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en-US"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a:t>
            </a:r>
            <a:r>
              <a:rPr kumimoji="0" lang="ru-RU" sz="14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0</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8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a:t>
            </a:r>
            <a:r>
              <a:rPr kumimoji="0" lang="ru-RU" sz="12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ас</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сила вызывающая отклонение  подрессоренной массы М</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ż</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12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a:t>
            </a:r>
            <a:r>
              <a:rPr kumimoji="0" lang="ru-RU" sz="120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у</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ударная нагрузка вызванная прохождением  колеса  неровности пути</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1800" b="0" i="0" u="none" strike="noStrike" cap="none" normalizeH="0" baseline="0" dirty="0" smtClean="0">
              <a:ln>
                <a:noFill/>
              </a:ln>
              <a:solidFill>
                <a:schemeClr val="tx1"/>
              </a:solidFill>
              <a:effectLst/>
              <a:latin typeface="Arial" pitchFamily="34" charset="0"/>
            </a:endParaRPr>
          </a:p>
        </p:txBody>
      </p:sp>
      <p:sp>
        <p:nvSpPr>
          <p:cNvPr id="6" name="Прямоугольник 5"/>
          <p:cNvSpPr/>
          <p:nvPr/>
        </p:nvSpPr>
        <p:spPr>
          <a:xfrm>
            <a:off x="107504" y="2851775"/>
            <a:ext cx="8856984" cy="1015663"/>
          </a:xfrm>
          <a:prstGeom prst="rect">
            <a:avLst/>
          </a:prstGeom>
        </p:spPr>
        <p:txBody>
          <a:bodyPr wrap="square">
            <a:spAutoFit/>
          </a:bodyPr>
          <a:lstStyle/>
          <a:p>
            <a:pPr algn="just"/>
            <a:r>
              <a:rPr lang="ru-RU" sz="1200" dirty="0">
                <a:latin typeface="Times New Roman" pitchFamily="18" charset="0"/>
                <a:cs typeface="Times New Roman" pitchFamily="18" charset="0"/>
              </a:rPr>
              <a:t>Как видно, для оценки долговечности испытуемого гидравлического гасителя колебаний на стенде можно имитировать широкий спектр эксплуатационных факторов позволяющих дать оценку отказов, так и износа  его элементной базы. При этом может быть рекомендована методика испытаний, предусматривающая следующий режим нагружения штока амортизатора – частота колебаний 700 </a:t>
            </a:r>
            <a:r>
              <a:rPr lang="ru-RU" sz="1200" i="1" dirty="0">
                <a:latin typeface="Times New Roman" pitchFamily="18" charset="0"/>
                <a:cs typeface="Times New Roman" pitchFamily="18" charset="0"/>
              </a:rPr>
              <a:t>кол/мин</a:t>
            </a:r>
            <a:r>
              <a:rPr lang="ru-RU" sz="1200" dirty="0">
                <a:latin typeface="Times New Roman" pitchFamily="18" charset="0"/>
                <a:cs typeface="Times New Roman" pitchFamily="18" charset="0"/>
              </a:rPr>
              <a:t>, ход штока 25</a:t>
            </a:r>
            <a:r>
              <a:rPr lang="ru-RU" sz="1200" i="1" dirty="0">
                <a:latin typeface="Times New Roman" pitchFamily="18" charset="0"/>
                <a:cs typeface="Times New Roman" pitchFamily="18" charset="0"/>
              </a:rPr>
              <a:t>мм</a:t>
            </a:r>
            <a:r>
              <a:rPr lang="ru-RU" sz="1200" dirty="0">
                <a:latin typeface="Times New Roman" pitchFamily="18" charset="0"/>
                <a:cs typeface="Times New Roman" pitchFamily="18" charset="0"/>
              </a:rPr>
              <a:t> и количество циклов 15</a:t>
            </a:r>
            <a:r>
              <a:rPr lang="ru-RU" sz="1200" i="1" dirty="0">
                <a:latin typeface="Times New Roman" pitchFamily="18" charset="0"/>
                <a:cs typeface="Times New Roman" pitchFamily="18" charset="0"/>
              </a:rPr>
              <a:t>млн</a:t>
            </a:r>
            <a:r>
              <a:rPr lang="ru-RU" sz="1200" dirty="0">
                <a:latin typeface="Times New Roman" pitchFamily="18" charset="0"/>
                <a:cs typeface="Times New Roman" pitchFamily="18" charset="0"/>
              </a:rPr>
              <a:t>, что эквивалентно пробегу рельсового экипажа по рельсовому пути, включающему как прямолинейные и кривые участки, так и стрелочные переводы и оцениваемая </a:t>
            </a:r>
            <a:r>
              <a:rPr lang="ru-RU" sz="1200" dirty="0" smtClean="0">
                <a:latin typeface="Times New Roman" pitchFamily="18" charset="0"/>
                <a:cs typeface="Times New Roman" pitchFamily="18" charset="0"/>
              </a:rPr>
              <a:t>зависимостью: </a:t>
            </a:r>
            <a:endParaRPr lang="ru-RU" sz="1200" dirty="0">
              <a:latin typeface="Times New Roman" pitchFamily="18" charset="0"/>
              <a:cs typeface="Times New Roman" pitchFamily="18" charset="0"/>
            </a:endParaRPr>
          </a:p>
        </p:txBody>
      </p:sp>
      <p:sp>
        <p:nvSpPr>
          <p:cNvPr id="7" name="Rectangle 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3295233271"/>
              </p:ext>
            </p:extLst>
          </p:nvPr>
        </p:nvGraphicFramePr>
        <p:xfrm>
          <a:off x="7524328" y="3596918"/>
          <a:ext cx="1314450" cy="304800"/>
        </p:xfrm>
        <a:graphic>
          <a:graphicData uri="http://schemas.openxmlformats.org/presentationml/2006/ole">
            <mc:AlternateContent xmlns:mc="http://schemas.openxmlformats.org/markup-compatibility/2006">
              <mc:Choice xmlns:v="urn:schemas-microsoft-com:vml" Requires="v">
                <p:oleObj spid="_x0000_s4239" name="Equation" r:id="rId5" imgW="1117115" imgH="253890" progId="Equation.DSMT4">
                  <p:embed/>
                </p:oleObj>
              </mc:Choice>
              <mc:Fallback>
                <p:oleObj name="Equation" r:id="rId5" imgW="1117115" imgH="253890"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4328" y="3596918"/>
                        <a:ext cx="13144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9"/>
          <p:cNvSpPr>
            <a:spLocks noChangeArrowheads="1"/>
          </p:cNvSpPr>
          <p:nvPr/>
        </p:nvSpPr>
        <p:spPr bwMode="auto">
          <a:xfrm>
            <a:off x="191884" y="3875695"/>
            <a:ext cx="874948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где,  </a:t>
            </a:r>
            <a:r>
              <a:rPr kumimoji="0" lang="ru-RU" sz="12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a:t>
            </a:r>
            <a:r>
              <a:rPr kumimoji="0" lang="ru-RU" sz="120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а</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гарантированный пробег  в тыс. </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км</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время работы амортизатора на стенде, </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час</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12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t>
            </a:r>
            <a:r>
              <a:rPr kumimoji="0" lang="en-US" sz="12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a</a:t>
            </a:r>
            <a:r>
              <a:rPr kumimoji="0" lang="ru-RU" sz="120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ср</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средняя эксплуатационная скорость  </a:t>
            </a:r>
            <a:r>
              <a:rPr kumimoji="0" lang="ru-RU"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км/ч</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1200" b="0" i="0" u="none" strike="noStrike" cap="none" normalizeH="0" baseline="0" dirty="0" smtClean="0">
              <a:ln>
                <a:noFill/>
              </a:ln>
              <a:solidFill>
                <a:schemeClr val="tx1"/>
              </a:solidFill>
              <a:effectLst/>
              <a:latin typeface="Arial" pitchFamily="34" charset="0"/>
            </a:endParaRPr>
          </a:p>
        </p:txBody>
      </p:sp>
      <p:sp>
        <p:nvSpPr>
          <p:cNvPr id="10" name="Прямоугольник 9"/>
          <p:cNvSpPr/>
          <p:nvPr/>
        </p:nvSpPr>
        <p:spPr>
          <a:xfrm>
            <a:off x="191884" y="4337360"/>
            <a:ext cx="8871893" cy="830997"/>
          </a:xfrm>
          <a:prstGeom prst="rect">
            <a:avLst/>
          </a:prstGeom>
        </p:spPr>
        <p:txBody>
          <a:bodyPr wrap="square">
            <a:spAutoFit/>
          </a:bodyPr>
          <a:lstStyle/>
          <a:p>
            <a:pPr algn="just"/>
            <a:r>
              <a:rPr lang="ru-RU" sz="1200" dirty="0">
                <a:latin typeface="Times New Roman" pitchFamily="18" charset="0"/>
                <a:cs typeface="Times New Roman" pitchFamily="18" charset="0"/>
              </a:rPr>
              <a:t>Техническая характеристика стенда, например, для испытания на выносливость гидравлических амортизаторов локомотивов  следующая: ширина рамы 1550</a:t>
            </a:r>
            <a:r>
              <a:rPr lang="ru-RU" sz="1200" i="1" dirty="0">
                <a:latin typeface="Times New Roman" pitchFamily="18" charset="0"/>
                <a:cs typeface="Times New Roman" pitchFamily="18" charset="0"/>
              </a:rPr>
              <a:t>мм</a:t>
            </a:r>
            <a:r>
              <a:rPr lang="ru-RU" sz="1200" dirty="0">
                <a:latin typeface="Times New Roman" pitchFamily="18" charset="0"/>
                <a:cs typeface="Times New Roman" pitchFamily="18" charset="0"/>
              </a:rPr>
              <a:t>, высота рамы 1800</a:t>
            </a:r>
            <a:r>
              <a:rPr lang="ru-RU" sz="1200" i="1" dirty="0">
                <a:latin typeface="Times New Roman" pitchFamily="18" charset="0"/>
                <a:cs typeface="Times New Roman" pitchFamily="18" charset="0"/>
              </a:rPr>
              <a:t>мм</a:t>
            </a:r>
            <a:r>
              <a:rPr lang="ru-RU" sz="1200" dirty="0">
                <a:latin typeface="Times New Roman" pitchFamily="18" charset="0"/>
                <a:cs typeface="Times New Roman" pitchFamily="18" charset="0"/>
              </a:rPr>
              <a:t>, диаметр конического колеса 700</a:t>
            </a:r>
            <a:r>
              <a:rPr lang="ru-RU" sz="1200" i="1" dirty="0">
                <a:latin typeface="Times New Roman" pitchFamily="18" charset="0"/>
                <a:cs typeface="Times New Roman" pitchFamily="18" charset="0"/>
              </a:rPr>
              <a:t>мм</a:t>
            </a:r>
            <a:r>
              <a:rPr lang="ru-RU" sz="1200" dirty="0">
                <a:latin typeface="Times New Roman" pitchFamily="18" charset="0"/>
                <a:cs typeface="Times New Roman" pitchFamily="18" charset="0"/>
              </a:rPr>
              <a:t>, передаточное число конической передачи 3,15, мощность электродвигателя 3,5</a:t>
            </a:r>
            <a:r>
              <a:rPr lang="ru-RU" sz="1200" i="1" dirty="0">
                <a:latin typeface="Times New Roman" pitchFamily="18" charset="0"/>
                <a:cs typeface="Times New Roman" pitchFamily="18" charset="0"/>
              </a:rPr>
              <a:t>кВт</a:t>
            </a:r>
            <a:r>
              <a:rPr lang="ru-RU" sz="1200" dirty="0">
                <a:latin typeface="Times New Roman" pitchFamily="18" charset="0"/>
                <a:cs typeface="Times New Roman" pitchFamily="18" charset="0"/>
              </a:rPr>
              <a:t>, передаточный механизм (редуктор РМ 400 с </a:t>
            </a:r>
            <a:r>
              <a:rPr lang="ru-RU" sz="1200" i="1" dirty="0">
                <a:latin typeface="Times New Roman" pitchFamily="18" charset="0"/>
                <a:cs typeface="Times New Roman" pitchFamily="18" charset="0"/>
              </a:rPr>
              <a:t>U</a:t>
            </a:r>
            <a:r>
              <a:rPr lang="ru-RU" sz="1200" dirty="0">
                <a:latin typeface="Times New Roman" pitchFamily="18" charset="0"/>
                <a:cs typeface="Times New Roman" pitchFamily="18" charset="0"/>
              </a:rPr>
              <a:t> = 8,05), диаметр опорного катка  400</a:t>
            </a:r>
            <a:r>
              <a:rPr lang="ru-RU" sz="1200" i="1" dirty="0">
                <a:latin typeface="Times New Roman" pitchFamily="18" charset="0"/>
                <a:cs typeface="Times New Roman" pitchFamily="18" charset="0"/>
              </a:rPr>
              <a:t>мм</a:t>
            </a:r>
            <a:r>
              <a:rPr lang="ru-RU" sz="1200" dirty="0">
                <a:latin typeface="Times New Roman" pitchFamily="18" charset="0"/>
                <a:cs typeface="Times New Roman" pitchFamily="18" charset="0"/>
              </a:rPr>
              <a:t>, ширина опорного катка 120</a:t>
            </a:r>
            <a:r>
              <a:rPr lang="ru-RU" sz="1200" i="1" dirty="0">
                <a:latin typeface="Times New Roman" pitchFamily="18" charset="0"/>
                <a:cs typeface="Times New Roman" pitchFamily="18" charset="0"/>
              </a:rPr>
              <a:t>мм</a:t>
            </a:r>
            <a:r>
              <a:rPr lang="ru-RU" sz="1200" dirty="0">
                <a:latin typeface="Times New Roman" pitchFamily="18" charset="0"/>
                <a:cs typeface="Times New Roman" pitchFamily="18" charset="0"/>
              </a:rPr>
              <a:t>, жёсткость пружины сжатия 490 </a:t>
            </a:r>
            <a:r>
              <a:rPr lang="ru-RU" sz="1200" i="1" dirty="0">
                <a:latin typeface="Times New Roman" pitchFamily="18" charset="0"/>
                <a:cs typeface="Times New Roman" pitchFamily="18" charset="0"/>
              </a:rPr>
              <a:t>Н/см</a:t>
            </a:r>
            <a:r>
              <a:rPr lang="ru-RU" sz="1200" dirty="0">
                <a:latin typeface="Times New Roman" pitchFamily="18" charset="0"/>
                <a:cs typeface="Times New Roman" pitchFamily="18" charset="0"/>
              </a:rPr>
              <a:t>.</a:t>
            </a:r>
          </a:p>
        </p:txBody>
      </p:sp>
      <p:sp>
        <p:nvSpPr>
          <p:cNvPr id="11" name="Прямоугольник 10"/>
          <p:cNvSpPr/>
          <p:nvPr/>
        </p:nvSpPr>
        <p:spPr>
          <a:xfrm>
            <a:off x="257706" y="5168357"/>
            <a:ext cx="8617836" cy="1200329"/>
          </a:xfrm>
          <a:prstGeom prst="rect">
            <a:avLst/>
          </a:prstGeom>
        </p:spPr>
        <p:txBody>
          <a:bodyPr wrap="square">
            <a:spAutoFit/>
          </a:bodyPr>
          <a:lstStyle/>
          <a:p>
            <a:pPr algn="just"/>
            <a:r>
              <a:rPr lang="ru-RU" sz="1200" dirty="0">
                <a:latin typeface="Times New Roman" pitchFamily="18" charset="0"/>
                <a:cs typeface="Times New Roman" pitchFamily="18" charset="0"/>
              </a:rPr>
              <a:t>Результаты исследования переданы службе технической политики управления ЮВЖД ОАО «РЖД», а также руководству Елецкого отделения ЮВЖД филиала ОАО «РЖД» и рекомендуются как отечественным, так и зарубежным НИИ, конструкторским и  производственным структурам тяжёлой промышленности и </a:t>
            </a:r>
            <a:r>
              <a:rPr lang="ru-RU" sz="1200" dirty="0" err="1">
                <a:latin typeface="Times New Roman" pitchFamily="18" charset="0"/>
                <a:cs typeface="Times New Roman" pitchFamily="18" charset="0"/>
              </a:rPr>
              <a:t>локомотиво</a:t>
            </a:r>
            <a:r>
              <a:rPr lang="ru-RU" sz="1200" dirty="0">
                <a:latin typeface="Times New Roman" pitchFamily="18" charset="0"/>
                <a:cs typeface="Times New Roman" pitchFamily="18" charset="0"/>
              </a:rPr>
              <a:t> и вагоностроения, а также автомобилестроения для дальнейшего изучения и доработки предложенных конструкций адаптивных гидромеханических гасителей колебаний, а также стенда для их испытаний с целью возможного внедрения предложенных технических решений в практику.</a:t>
            </a:r>
          </a:p>
        </p:txBody>
      </p:sp>
    </p:spTree>
    <p:extLst>
      <p:ext uri="{BB962C8B-B14F-4D97-AF65-F5344CB8AC3E}">
        <p14:creationId xmlns:p14="http://schemas.microsoft.com/office/powerpoint/2010/main" val="318963829"/>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202</TotalTime>
  <Words>3974</Words>
  <Application>Microsoft Office PowerPoint</Application>
  <PresentationFormat>Экран (4:3)</PresentationFormat>
  <Paragraphs>94</Paragraphs>
  <Slides>20</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20</vt:i4>
      </vt:variant>
    </vt:vector>
  </HeadingPairs>
  <TitlesOfParts>
    <vt:vector size="22" baseType="lpstr">
      <vt:lpstr>Воздушный поток</vt:lpstr>
      <vt:lpstr>Equation</vt:lpstr>
      <vt:lpstr>РАЗРАБОТКА СЕМЕЙСТВА АДАПТИВНЫХ ГИДРОМЕХАНИЧЕСКИХ ГАСИТЕЛЕЙ КОЛЕБАНИЙ ДЛЯ РЕЛЬСОВЫХ И БЕЗРЕЛЬСОВЫХ ТРАНСПОРТНЫХ СРЕДСТВ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Admin</cp:lastModifiedBy>
  <cp:revision>153</cp:revision>
  <dcterms:modified xsi:type="dcterms:W3CDTF">2012-01-28T10:41:29Z</dcterms:modified>
</cp:coreProperties>
</file>