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9"/>
  </p:notesMasterIdLst>
  <p:handoutMasterIdLst>
    <p:handoutMasterId r:id="rId10"/>
  </p:handoutMasterIdLst>
  <p:sldIdLst>
    <p:sldId id="256" r:id="rId2"/>
    <p:sldId id="304" r:id="rId3"/>
    <p:sldId id="306" r:id="rId4"/>
    <p:sldId id="303" r:id="rId5"/>
    <p:sldId id="310" r:id="rId6"/>
    <p:sldId id="311" r:id="rId7"/>
    <p:sldId id="287" r:id="rId8"/>
  </p:sldIdLst>
  <p:sldSz cx="9144000" cy="6858000" type="screen4x3"/>
  <p:notesSz cx="7102475" cy="102346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OfficinaSansCTT" pitchFamily="2" charset="0"/>
        <a:ea typeface="+mn-ea"/>
        <a:cs typeface="Microsoft Sans Serif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OfficinaSansCTT" pitchFamily="2" charset="0"/>
        <a:ea typeface="+mn-ea"/>
        <a:cs typeface="Microsoft Sans Serif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OfficinaSansCTT" pitchFamily="2" charset="0"/>
        <a:ea typeface="+mn-ea"/>
        <a:cs typeface="Microsoft Sans Serif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OfficinaSansCTT" pitchFamily="2" charset="0"/>
        <a:ea typeface="+mn-ea"/>
        <a:cs typeface="Microsoft Sans Serif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OfficinaSansCTT" pitchFamily="2" charset="0"/>
        <a:ea typeface="+mn-ea"/>
        <a:cs typeface="Microsoft Sans Serif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OfficinaSansCTT" pitchFamily="2" charset="0"/>
        <a:ea typeface="+mn-ea"/>
        <a:cs typeface="Microsoft Sans Serif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OfficinaSansCTT" pitchFamily="2" charset="0"/>
        <a:ea typeface="+mn-ea"/>
        <a:cs typeface="Microsoft Sans Serif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OfficinaSansCTT" pitchFamily="2" charset="0"/>
        <a:ea typeface="+mn-ea"/>
        <a:cs typeface="Microsoft Sans Serif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OfficinaSansCTT" pitchFamily="2" charset="0"/>
        <a:ea typeface="+mn-ea"/>
        <a:cs typeface="Microsoft Sans Serif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424A"/>
    <a:srgbClr val="C0C0C0"/>
    <a:srgbClr val="7AB800"/>
    <a:srgbClr val="808080"/>
    <a:srgbClr val="475661"/>
    <a:srgbClr val="A4F600"/>
    <a:srgbClr val="CCFF65"/>
    <a:srgbClr val="3E4B54"/>
    <a:srgbClr val="37424B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72" autoAdjust="0"/>
    <p:restoredTop sz="94700" autoAdjust="0"/>
  </p:normalViewPr>
  <p:slideViewPr>
    <p:cSldViewPr>
      <p:cViewPr>
        <p:scale>
          <a:sx n="100" d="100"/>
          <a:sy n="100" d="100"/>
        </p:scale>
        <p:origin x="-720" y="-240"/>
      </p:cViewPr>
      <p:guideLst>
        <p:guide orient="horz" pos="935"/>
        <p:guide orient="horz" pos="981"/>
        <p:guide orient="horz" pos="1162"/>
        <p:guide pos="24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8" d="100"/>
          <a:sy n="78" d="100"/>
        </p:scale>
        <p:origin x="-3270" y="-96"/>
      </p:cViewPr>
      <p:guideLst>
        <p:guide orient="horz" pos="3224"/>
        <p:guide pos="2237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7739" cy="511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811" tIns="47905" rIns="95811" bIns="47905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Microsoft Sans Serif" pitchFamily="34" charset="0"/>
              </a:defRPr>
            </a:lvl1pPr>
          </a:lstStyle>
          <a:p>
            <a:endParaRPr lang="ru-RU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3092" y="0"/>
            <a:ext cx="3077739" cy="511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811" tIns="47905" rIns="95811" bIns="47905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Microsoft Sans Serif" pitchFamily="34" charset="0"/>
              </a:defRPr>
            </a:lvl1pPr>
          </a:lstStyle>
          <a:p>
            <a:endParaRPr lang="ru-RU"/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107"/>
            <a:ext cx="3077739" cy="511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811" tIns="47905" rIns="95811" bIns="47905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Microsoft Sans Serif" pitchFamily="34" charset="0"/>
              </a:defRPr>
            </a:lvl1pPr>
          </a:lstStyle>
          <a:p>
            <a:endParaRPr lang="ru-RU"/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3092" y="9721107"/>
            <a:ext cx="3077739" cy="511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811" tIns="47905" rIns="95811" bIns="47905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Microsoft Sans Serif" pitchFamily="34" charset="0"/>
              </a:defRPr>
            </a:lvl1pPr>
          </a:lstStyle>
          <a:p>
            <a:fld id="{9E9B3218-F565-4283-98C0-E983073B211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5228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1563"/>
          </a:xfrm>
          <a:prstGeom prst="rect">
            <a:avLst/>
          </a:prstGeom>
        </p:spPr>
        <p:txBody>
          <a:bodyPr vert="horz" lIns="95811" tIns="47905" rIns="95811" bIns="47905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511563"/>
          </a:xfrm>
          <a:prstGeom prst="rect">
            <a:avLst/>
          </a:prstGeom>
        </p:spPr>
        <p:txBody>
          <a:bodyPr vert="horz" lIns="95811" tIns="47905" rIns="95811" bIns="47905" rtlCol="0"/>
          <a:lstStyle>
            <a:lvl1pPr algn="r">
              <a:defRPr sz="1300"/>
            </a:lvl1pPr>
          </a:lstStyle>
          <a:p>
            <a:fld id="{32DD4185-9565-446E-B58C-C30854BAD961}" type="datetimeFigureOut">
              <a:rPr lang="ru-RU" smtClean="0"/>
              <a:pPr/>
              <a:t>01.02.2012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811" tIns="47905" rIns="95811" bIns="4790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10248" y="4860687"/>
            <a:ext cx="5681980" cy="4605744"/>
          </a:xfrm>
          <a:prstGeom prst="rect">
            <a:avLst/>
          </a:prstGeom>
        </p:spPr>
        <p:txBody>
          <a:bodyPr vert="horz" lIns="95811" tIns="47905" rIns="95811" bIns="47905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21373"/>
            <a:ext cx="3077739" cy="511563"/>
          </a:xfrm>
          <a:prstGeom prst="rect">
            <a:avLst/>
          </a:prstGeom>
        </p:spPr>
        <p:txBody>
          <a:bodyPr vert="horz" lIns="95811" tIns="47905" rIns="95811" bIns="47905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3092" y="9721373"/>
            <a:ext cx="3077739" cy="511563"/>
          </a:xfrm>
          <a:prstGeom prst="rect">
            <a:avLst/>
          </a:prstGeom>
        </p:spPr>
        <p:txBody>
          <a:bodyPr vert="horz" lIns="95811" tIns="47905" rIns="95811" bIns="47905" rtlCol="0" anchor="b"/>
          <a:lstStyle>
            <a:lvl1pPr algn="r">
              <a:defRPr sz="1300"/>
            </a:lvl1pPr>
          </a:lstStyle>
          <a:p>
            <a:fld id="{52922CAB-F703-46E0-A89A-7604D45A5F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364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922CAB-F703-46E0-A89A-7604D45A5F38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3371850"/>
            <a:ext cx="9144000" cy="419100"/>
          </a:xfrm>
          <a:prstGeom prst="rect">
            <a:avLst/>
          </a:prstGeom>
          <a:solidFill>
            <a:srgbClr val="7AB8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287338" y="4633913"/>
            <a:ext cx="7789862" cy="274637"/>
          </a:xfrm>
          <a:ln/>
        </p:spPr>
        <p:txBody>
          <a:bodyPr>
            <a:spAutoFit/>
          </a:bodyPr>
          <a:lstStyle>
            <a:lvl1pPr marL="0" indent="0">
              <a:buFont typeface="Wingdings" pitchFamily="2" charset="2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9" name="Rectangle 3"/>
          <p:cNvSpPr>
            <a:spLocks noChangeArrowheads="1"/>
          </p:cNvSpPr>
          <p:nvPr userDrawn="1"/>
        </p:nvSpPr>
        <p:spPr bwMode="auto">
          <a:xfrm>
            <a:off x="0" y="4214818"/>
            <a:ext cx="9144000" cy="264318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latin typeface="OfficinaSansCTT" pitchFamily="2" charset="0"/>
            </a:endParaRPr>
          </a:p>
        </p:txBody>
      </p:sp>
      <p:grpSp>
        <p:nvGrpSpPr>
          <p:cNvPr id="12" name="Group 2"/>
          <p:cNvGrpSpPr>
            <a:grpSpLocks/>
          </p:cNvGrpSpPr>
          <p:nvPr userDrawn="1"/>
        </p:nvGrpSpPr>
        <p:grpSpPr bwMode="auto">
          <a:xfrm>
            <a:off x="0" y="3375675"/>
            <a:ext cx="9144000" cy="1133475"/>
            <a:chOff x="0" y="0"/>
            <a:chExt cx="5760" cy="714"/>
          </a:xfrm>
        </p:grpSpPr>
        <p:sp>
          <p:nvSpPr>
            <p:cNvPr id="13" name="Rectangle 3"/>
            <p:cNvSpPr>
              <a:spLocks noChangeArrowheads="1"/>
            </p:cNvSpPr>
            <p:nvPr userDrawn="1"/>
          </p:nvSpPr>
          <p:spPr bwMode="auto">
            <a:xfrm>
              <a:off x="0" y="0"/>
              <a:ext cx="5760" cy="71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OfficinaSansCTT" pitchFamily="2" charset="0"/>
              </a:endParaRPr>
            </a:p>
          </p:txBody>
        </p:sp>
        <p:sp>
          <p:nvSpPr>
            <p:cNvPr id="14" name="Rectangle 4"/>
            <p:cNvSpPr>
              <a:spLocks noChangeArrowheads="1"/>
            </p:cNvSpPr>
            <p:nvPr userDrawn="1"/>
          </p:nvSpPr>
          <p:spPr bwMode="auto">
            <a:xfrm>
              <a:off x="0" y="0"/>
              <a:ext cx="5760" cy="162"/>
            </a:xfrm>
            <a:prstGeom prst="rect">
              <a:avLst/>
            </a:prstGeom>
            <a:solidFill>
              <a:srgbClr val="9F1626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OfficinaSansCTT" pitchFamily="2" charset="0"/>
              </a:endParaRPr>
            </a:p>
          </p:txBody>
        </p:sp>
      </p:grpSp>
      <p:pic>
        <p:nvPicPr>
          <p:cNvPr id="15" name="Picture 2" descr="ИСК Арсенал-Холдинг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0312" y="6237312"/>
            <a:ext cx="1524051" cy="411494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</p:spTree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688" y="1447800"/>
            <a:ext cx="4189412" cy="4652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5500" y="1447800"/>
            <a:ext cx="4191000" cy="4652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8138" y="412750"/>
            <a:ext cx="2138362" cy="56880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875" y="412750"/>
            <a:ext cx="6265863" cy="56880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</p:spTree>
  </p:cSld>
  <p:clrMapOvr>
    <a:masterClrMapping/>
  </p:clrMapOvr>
  <p:transition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875" y="412750"/>
            <a:ext cx="6469063" cy="3651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293688" y="1447800"/>
            <a:ext cx="8532812" cy="4652963"/>
          </a:xfrm>
        </p:spPr>
        <p:txBody>
          <a:bodyPr/>
          <a:lstStyle/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1447800" y="6276975"/>
            <a:ext cx="5932488" cy="352425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269875" y="412750"/>
            <a:ext cx="64690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3688" y="1447800"/>
            <a:ext cx="8532812" cy="4652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 Second level</a:t>
            </a:r>
          </a:p>
          <a:p>
            <a:pPr lvl="2"/>
            <a:r>
              <a:rPr lang="en-GB" smtClean="0"/>
              <a:t> Third level</a:t>
            </a:r>
          </a:p>
          <a:p>
            <a:pPr lvl="3"/>
            <a:r>
              <a:rPr lang="en-GB" smtClean="0"/>
              <a:t> Fourth level</a:t>
            </a:r>
          </a:p>
          <a:p>
            <a:pPr lvl="4"/>
            <a:r>
              <a:rPr lang="en-GB" smtClean="0"/>
              <a:t> Fifth level</a:t>
            </a:r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gray">
          <a:xfrm>
            <a:off x="276225" y="717550"/>
            <a:ext cx="6462713" cy="250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447800" y="6276975"/>
            <a:ext cx="5932488" cy="3524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marL="625475" indent="-625475" eaLnBrk="0" hangingPunct="0">
              <a:defRPr sz="1200" i="1"/>
            </a:lvl1pPr>
          </a:lstStyle>
          <a:p>
            <a:endParaRPr lang="en-GB"/>
          </a:p>
        </p:txBody>
      </p:sp>
      <p:grpSp>
        <p:nvGrpSpPr>
          <p:cNvPr id="10" name="Group 2"/>
          <p:cNvGrpSpPr>
            <a:grpSpLocks/>
          </p:cNvGrpSpPr>
          <p:nvPr userDrawn="1"/>
        </p:nvGrpSpPr>
        <p:grpSpPr bwMode="auto">
          <a:xfrm>
            <a:off x="0" y="0"/>
            <a:ext cx="9144000" cy="1133475"/>
            <a:chOff x="0" y="0"/>
            <a:chExt cx="5760" cy="714"/>
          </a:xfrm>
        </p:grpSpPr>
        <p:sp>
          <p:nvSpPr>
            <p:cNvPr id="11" name="Rectangle 3"/>
            <p:cNvSpPr>
              <a:spLocks noChangeArrowheads="1"/>
            </p:cNvSpPr>
            <p:nvPr userDrawn="1"/>
          </p:nvSpPr>
          <p:spPr bwMode="auto">
            <a:xfrm>
              <a:off x="0" y="0"/>
              <a:ext cx="5760" cy="71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OfficinaSansCTT" pitchFamily="2" charset="0"/>
              </a:endParaRPr>
            </a:p>
          </p:txBody>
        </p:sp>
        <p:sp>
          <p:nvSpPr>
            <p:cNvPr id="12" name="Rectangle 4"/>
            <p:cNvSpPr>
              <a:spLocks noChangeArrowheads="1"/>
            </p:cNvSpPr>
            <p:nvPr userDrawn="1"/>
          </p:nvSpPr>
          <p:spPr bwMode="auto">
            <a:xfrm>
              <a:off x="0" y="0"/>
              <a:ext cx="5760" cy="162"/>
            </a:xfrm>
            <a:prstGeom prst="rect">
              <a:avLst/>
            </a:prstGeom>
            <a:solidFill>
              <a:srgbClr val="9F1626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OfficinaSansCTT" pitchFamily="2" charset="0"/>
              </a:endParaRPr>
            </a:p>
          </p:txBody>
        </p:sp>
      </p:grpSp>
      <p:pic>
        <p:nvPicPr>
          <p:cNvPr id="13" name="Picture 1" descr="ИСК Арсенал-Холдинг.png"/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2320" y="476672"/>
            <a:ext cx="1524051" cy="41149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>
    <p:wipe dir="d"/>
  </p:transition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OfficinaSansCTT" pitchFamily="2" charset="0"/>
          <a:cs typeface="Microsoft Sans Serif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OfficinaSansCTT" pitchFamily="2" charset="0"/>
          <a:cs typeface="Microsoft Sans Serif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OfficinaSansCTT" pitchFamily="2" charset="0"/>
          <a:cs typeface="Microsoft Sans Serif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OfficinaSansCTT" pitchFamily="2" charset="0"/>
          <a:cs typeface="Microsoft Sans Serif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OfficinaSansCTT" pitchFamily="2" charset="0"/>
          <a:cs typeface="Microsoft Sans Serif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OfficinaSansCTT" pitchFamily="2" charset="0"/>
          <a:cs typeface="Microsoft Sans Serif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OfficinaSansCTT" pitchFamily="2" charset="0"/>
          <a:cs typeface="Microsoft Sans Serif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OfficinaSansCTT" pitchFamily="2" charset="0"/>
          <a:cs typeface="Microsoft Sans Serif" pitchFamily="34" charset="0"/>
        </a:defRPr>
      </a:lvl9pPr>
    </p:titleStyle>
    <p:bodyStyle>
      <a:lvl1pPr marL="271463" indent="-271463" algn="l" rtl="0" fontAlgn="base">
        <a:spcBef>
          <a:spcPct val="20000"/>
        </a:spcBef>
        <a:spcAft>
          <a:spcPct val="20000"/>
        </a:spcAft>
        <a:buClr>
          <a:srgbClr val="7AB800"/>
        </a:buClr>
        <a:buSzPct val="80000"/>
        <a:buFont typeface="Wingdings" pitchFamily="2" charset="2"/>
        <a:buChar char="q"/>
        <a:defRPr>
          <a:solidFill>
            <a:srgbClr val="37424A"/>
          </a:solidFill>
          <a:latin typeface="+mn-lt"/>
          <a:ea typeface="+mn-ea"/>
          <a:cs typeface="+mn-cs"/>
        </a:defRPr>
      </a:lvl1pPr>
      <a:lvl2pPr marL="568325" indent="-295275" algn="l" rtl="0" fontAlgn="base">
        <a:spcBef>
          <a:spcPct val="20000"/>
        </a:spcBef>
        <a:spcAft>
          <a:spcPct val="20000"/>
        </a:spcAft>
        <a:buClr>
          <a:srgbClr val="37424A"/>
        </a:buClr>
        <a:buSzPct val="80000"/>
        <a:buFont typeface="Wingdings" pitchFamily="2" charset="2"/>
        <a:buChar char="q"/>
        <a:defRPr>
          <a:solidFill>
            <a:srgbClr val="37424A"/>
          </a:solidFill>
          <a:latin typeface="+mn-lt"/>
          <a:cs typeface="+mn-cs"/>
        </a:defRPr>
      </a:lvl2pPr>
      <a:lvl3pPr marL="784225" indent="-214313" algn="l" rtl="0" fontAlgn="base">
        <a:lnSpc>
          <a:spcPct val="110000"/>
        </a:lnSpc>
        <a:spcBef>
          <a:spcPct val="0"/>
        </a:spcBef>
        <a:spcAft>
          <a:spcPct val="0"/>
        </a:spcAft>
        <a:buClr>
          <a:srgbClr val="969696"/>
        </a:buClr>
        <a:buSzPct val="110000"/>
        <a:buFont typeface="OfficinaSansCTT" pitchFamily="2" charset="0"/>
        <a:buChar char="-"/>
        <a:defRPr>
          <a:solidFill>
            <a:srgbClr val="37424A"/>
          </a:solidFill>
          <a:latin typeface="+mn-lt"/>
          <a:cs typeface="+mn-cs"/>
        </a:defRPr>
      </a:lvl3pPr>
      <a:lvl4pPr marL="966788" indent="-180975" algn="l" rtl="0" fontAlgn="base">
        <a:lnSpc>
          <a:spcPct val="110000"/>
        </a:lnSpc>
        <a:spcBef>
          <a:spcPct val="0"/>
        </a:spcBef>
        <a:spcAft>
          <a:spcPct val="0"/>
        </a:spcAft>
        <a:buClr>
          <a:srgbClr val="969696"/>
        </a:buClr>
        <a:buSzPct val="110000"/>
        <a:buFont typeface="OfficinaSansCTT" pitchFamily="2" charset="0"/>
        <a:buChar char="-"/>
        <a:defRPr>
          <a:solidFill>
            <a:srgbClr val="37424A"/>
          </a:solidFill>
          <a:latin typeface="+mn-lt"/>
          <a:cs typeface="+mn-cs"/>
        </a:defRPr>
      </a:lvl4pPr>
      <a:lvl5pPr marL="1230313" indent="-261938" algn="l" rtl="0" fontAlgn="base">
        <a:lnSpc>
          <a:spcPct val="110000"/>
        </a:lnSpc>
        <a:spcBef>
          <a:spcPct val="0"/>
        </a:spcBef>
        <a:spcAft>
          <a:spcPct val="0"/>
        </a:spcAft>
        <a:buClr>
          <a:srgbClr val="969696"/>
        </a:buClr>
        <a:buSzPct val="110000"/>
        <a:buFont typeface="OfficinaSansCTT" pitchFamily="2" charset="0"/>
        <a:buChar char="-"/>
        <a:defRPr>
          <a:solidFill>
            <a:srgbClr val="37424A"/>
          </a:solidFill>
          <a:latin typeface="+mn-lt"/>
          <a:cs typeface="+mn-cs"/>
        </a:defRPr>
      </a:lvl5pPr>
      <a:lvl6pPr marL="1687513" indent="-261938" algn="l" rtl="0" fontAlgn="base">
        <a:lnSpc>
          <a:spcPct val="110000"/>
        </a:lnSpc>
        <a:spcBef>
          <a:spcPct val="0"/>
        </a:spcBef>
        <a:spcAft>
          <a:spcPct val="0"/>
        </a:spcAft>
        <a:buClr>
          <a:srgbClr val="969696"/>
        </a:buClr>
        <a:buSzPct val="110000"/>
        <a:buFont typeface="OfficinaSansCTT" pitchFamily="2" charset="0"/>
        <a:buChar char="-"/>
        <a:defRPr>
          <a:solidFill>
            <a:srgbClr val="37424A"/>
          </a:solidFill>
          <a:latin typeface="+mn-lt"/>
          <a:cs typeface="+mn-cs"/>
        </a:defRPr>
      </a:lvl6pPr>
      <a:lvl7pPr marL="2144713" indent="-261938" algn="l" rtl="0" fontAlgn="base">
        <a:lnSpc>
          <a:spcPct val="110000"/>
        </a:lnSpc>
        <a:spcBef>
          <a:spcPct val="0"/>
        </a:spcBef>
        <a:spcAft>
          <a:spcPct val="0"/>
        </a:spcAft>
        <a:buClr>
          <a:srgbClr val="969696"/>
        </a:buClr>
        <a:buSzPct val="110000"/>
        <a:buFont typeface="OfficinaSansCTT" pitchFamily="2" charset="0"/>
        <a:buChar char="-"/>
        <a:defRPr>
          <a:solidFill>
            <a:srgbClr val="37424A"/>
          </a:solidFill>
          <a:latin typeface="+mn-lt"/>
          <a:cs typeface="+mn-cs"/>
        </a:defRPr>
      </a:lvl7pPr>
      <a:lvl8pPr marL="2601913" indent="-261938" algn="l" rtl="0" fontAlgn="base">
        <a:lnSpc>
          <a:spcPct val="110000"/>
        </a:lnSpc>
        <a:spcBef>
          <a:spcPct val="0"/>
        </a:spcBef>
        <a:spcAft>
          <a:spcPct val="0"/>
        </a:spcAft>
        <a:buClr>
          <a:srgbClr val="969696"/>
        </a:buClr>
        <a:buSzPct val="110000"/>
        <a:buFont typeface="OfficinaSansCTT" pitchFamily="2" charset="0"/>
        <a:buChar char="-"/>
        <a:defRPr>
          <a:solidFill>
            <a:srgbClr val="37424A"/>
          </a:solidFill>
          <a:latin typeface="+mn-lt"/>
          <a:cs typeface="+mn-cs"/>
        </a:defRPr>
      </a:lvl8pPr>
      <a:lvl9pPr marL="3059113" indent="-261938" algn="l" rtl="0" fontAlgn="base">
        <a:lnSpc>
          <a:spcPct val="110000"/>
        </a:lnSpc>
        <a:spcBef>
          <a:spcPct val="0"/>
        </a:spcBef>
        <a:spcAft>
          <a:spcPct val="0"/>
        </a:spcAft>
        <a:buClr>
          <a:srgbClr val="969696"/>
        </a:buClr>
        <a:buSzPct val="110000"/>
        <a:buFont typeface="OfficinaSansCTT" pitchFamily="2" charset="0"/>
        <a:buChar char="-"/>
        <a:defRPr>
          <a:solidFill>
            <a:srgbClr val="37424A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214282" y="5143512"/>
            <a:ext cx="8390278" cy="1200329"/>
          </a:xfrm>
        </p:spPr>
        <p:txBody>
          <a:bodyPr/>
          <a:lstStyle/>
          <a:p>
            <a:pPr marL="273050" lvl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7AB800"/>
              </a:buClr>
              <a:buSzPct val="80000"/>
              <a:defRPr/>
            </a:pP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Московская область, Домодедовский р-он, </a:t>
            </a:r>
            <a:r>
              <a:rPr lang="ru-RU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д. </a:t>
            </a:r>
            <a:r>
              <a:rPr lang="ru-RU" sz="2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Привалово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Земельный  участок  под  строительство </a:t>
            </a:r>
            <a:b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малоэтажного дачного посёлка</a:t>
            </a:r>
            <a:endParaRPr lang="ru-RU" sz="2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026" name="Picture 2" descr="R:\19 Привалово\10_Фото\3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4001" cy="467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00042"/>
            <a:ext cx="6469063" cy="365125"/>
          </a:xfrm>
        </p:spPr>
        <p:txBody>
          <a:bodyPr/>
          <a:lstStyle/>
          <a:p>
            <a:r>
              <a:rPr lang="ru-RU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Местоположение</a:t>
            </a:r>
            <a:endParaRPr lang="ru-RU" sz="2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285860"/>
            <a:ext cx="3421016" cy="5500726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50км от МКАД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Новокаширскому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шоссе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хорошо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оборудованной 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малозагруженной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федеральной трассе.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электричке с Павелецкого вокзала (1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час)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до станции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Привалово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далее 20 мин. пешком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Ж/д станция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Вельяминово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3 км по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шоссейной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дороге, станция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Привалово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2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9890" y="1219711"/>
            <a:ext cx="5239140" cy="5521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500042"/>
            <a:ext cx="6469063" cy="365125"/>
          </a:xfrm>
        </p:spPr>
        <p:txBody>
          <a:bodyPr/>
          <a:lstStyle/>
          <a:p>
            <a:pPr eaLnBrk="1" hangingPunct="1"/>
            <a:r>
              <a:rPr lang="ru-RU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Участок</a:t>
            </a:r>
          </a:p>
        </p:txBody>
      </p:sp>
      <p:pic>
        <p:nvPicPr>
          <p:cNvPr id="3074" name="Picture 2" descr="R:\19 Привалово\00_Разработка\карты_схемы\Участок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9440" y="1224062"/>
            <a:ext cx="8202371" cy="5589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 txBox="1">
            <a:spLocks noChangeArrowheads="1"/>
          </p:cNvSpPr>
          <p:nvPr/>
        </p:nvSpPr>
        <p:spPr bwMode="auto">
          <a:xfrm>
            <a:off x="755470" y="2276840"/>
            <a:ext cx="3096430" cy="41179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271463" lvl="1" indent="-271463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bg1"/>
              </a:buClr>
              <a:buSzPct val="80000"/>
              <a:buFont typeface="Wingdings" pitchFamily="2" charset="2"/>
              <a:buChar char="Ø"/>
              <a:defRPr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запада 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лесополоса шириной 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100м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отделяющая 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 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Новокаширского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шоссе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1463" lvl="1" indent="-271463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bg1"/>
              </a:buClr>
              <a:buSzPct val="80000"/>
              <a:buFont typeface="Wingdings" pitchFamily="2" charset="2"/>
              <a:buChar char="Ø"/>
              <a:defRPr/>
            </a:pP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востока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 границе участка протекает 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река Речица </a:t>
            </a:r>
          </a:p>
          <a:p>
            <a:pPr marL="271463" lvl="1" indent="-271463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bg1"/>
              </a:buClr>
              <a:buSzPct val="80000"/>
              <a:buFont typeface="Wingdings" pitchFamily="2" charset="2"/>
              <a:buChar char="Ø"/>
              <a:defRPr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противоположном берегу 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деревня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Привалово</a:t>
            </a:r>
            <a:endParaRPr lang="ru-RU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1463" lvl="1" indent="-271463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bg1"/>
              </a:buClr>
              <a:buSzPct val="80000"/>
              <a:buFont typeface="Wingdings" pitchFamily="2" charset="2"/>
              <a:buChar char="Ø"/>
              <a:defRPr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южной стороны 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ручей, впадающий в 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Речицу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1463" lvl="1" indent="-271463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7AB800"/>
              </a:buClr>
              <a:buSzPct val="80000"/>
              <a:buFont typeface="Wingdings" pitchFamily="2" charset="2"/>
              <a:buChar char="Ø"/>
              <a:defRPr/>
            </a:pP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500042"/>
            <a:ext cx="6469063" cy="365125"/>
          </a:xfrm>
        </p:spPr>
        <p:txBody>
          <a:bodyPr/>
          <a:lstStyle/>
          <a:p>
            <a:r>
              <a:rPr lang="ru-RU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Параметры участка</a:t>
            </a:r>
            <a:endParaRPr lang="ru-RU" sz="2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06" y="1214422"/>
            <a:ext cx="9001156" cy="5572140"/>
          </a:xfrm>
        </p:spPr>
        <p:txBody>
          <a:bodyPr/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Пять земельных участков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общей площадью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26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га.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Земли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сельхозназначения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разрешенное использование – для ведения фермерского хозяйства,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ведется работа по изменению вида разрешенного использования под дачное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строительство.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Расположен: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Московская область, Домодедовский р-он, с-з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Повадинский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», д.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Привалово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Участок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представляет собой равное поле, окруженное с двух сторон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смешанным лесом (берёза, ель, сосна) 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имеющее небольшой уклон в сторону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реки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Участок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свободен от взрослых деревьев,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местами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зарос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молодой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березовой порослью. 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деревне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Привалово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есть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электроэнергия и магистральный газ.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Разработана архитектурная концепция коттеджного посёлка.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00042"/>
            <a:ext cx="8286776" cy="365125"/>
          </a:xfrm>
        </p:spPr>
        <p:txBody>
          <a:bodyPr/>
          <a:lstStyle/>
          <a:p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Кадастровый план участка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902519" y="1276349"/>
            <a:ext cx="6134101" cy="545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Содержимое 2"/>
          <p:cNvSpPr>
            <a:spLocks noGrp="1"/>
          </p:cNvSpPr>
          <p:nvPr>
            <p:ph idx="1"/>
          </p:nvPr>
        </p:nvSpPr>
        <p:spPr>
          <a:xfrm>
            <a:off x="71406" y="1214422"/>
            <a:ext cx="2988384" cy="5572140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Кадастровые номера: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50:28:010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04 26:0001,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50:28:010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04 26:0002,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50:28:010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04 26:0003,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50:28:010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04 26:0004,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50:28:010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04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26:0009.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00042"/>
            <a:ext cx="8286776" cy="365125"/>
          </a:xfrm>
        </p:spPr>
        <p:txBody>
          <a:bodyPr/>
          <a:lstStyle/>
          <a:p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Генеральный план участка (вариант 1)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107380" y="1290390"/>
            <a:ext cx="3816530" cy="5572140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Индивидуальные земельные участки распланированы таким образом, чтобы максимально использовать примыкающую лесную полосу и берег реки.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65 участков по 13 соток,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27 участков по 15 соток,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20 участков по 21 сотке,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8 участков по 25 соток.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 descr="C:\Users\yykhushtov.MSK\Desktop\Генплан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38392" y="1244703"/>
            <a:ext cx="5033598" cy="5496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142292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00042"/>
            <a:ext cx="8286776" cy="365125"/>
          </a:xfrm>
        </p:spPr>
        <p:txBody>
          <a:bodyPr/>
          <a:lstStyle/>
          <a:p>
            <a:r>
              <a:rPr lang="ru-RU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Коммерческое предложение</a:t>
            </a:r>
            <a:endParaRPr lang="ru-RU" sz="2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285884"/>
            <a:ext cx="8532812" cy="5357826"/>
          </a:xfrm>
        </p:spPr>
        <p:txBody>
          <a:bodyPr/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Стоимость продажи пяти земельных участков площадью 26 га с видом разрешённого использования ЛПХ –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68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рублей.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Работы по изменению вида разрешённого использования оплачиваются отдельно.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Контактное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лицо: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Хуштов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Юрий,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y.khushtov@isk-a.ru, 8-916-102-32-67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(495)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998-95-61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_TNS">
  <a:themeElements>
    <a:clrScheme name="_TNS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808080"/>
      </a:accent1>
      <a:accent2>
        <a:srgbClr val="FF0099"/>
      </a:accent2>
      <a:accent3>
        <a:srgbClr val="FFFFFF"/>
      </a:accent3>
      <a:accent4>
        <a:srgbClr val="000000"/>
      </a:accent4>
      <a:accent5>
        <a:srgbClr val="C0C0C0"/>
      </a:accent5>
      <a:accent6>
        <a:srgbClr val="E7008A"/>
      </a:accent6>
      <a:hlink>
        <a:srgbClr val="000000"/>
      </a:hlink>
      <a:folHlink>
        <a:srgbClr val="993366"/>
      </a:folHlink>
    </a:clrScheme>
    <a:fontScheme name="_TNS">
      <a:majorFont>
        <a:latin typeface="OfficinaSansCTT"/>
        <a:ea typeface=""/>
        <a:cs typeface="Microsoft Sans Serif"/>
      </a:majorFont>
      <a:minorFont>
        <a:latin typeface="OfficinaSansCTT"/>
        <a:ea typeface=""/>
        <a:cs typeface="Microsoft Sans Serif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_TNS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F6633"/>
        </a:accent1>
        <a:accent2>
          <a:srgbClr val="0599CC"/>
        </a:accent2>
        <a:accent3>
          <a:srgbClr val="FFFFFF"/>
        </a:accent3>
        <a:accent4>
          <a:srgbClr val="000000"/>
        </a:accent4>
        <a:accent5>
          <a:srgbClr val="FFB8AD"/>
        </a:accent5>
        <a:accent6>
          <a:srgbClr val="048AB9"/>
        </a:accent6>
        <a:hlink>
          <a:srgbClr val="FF9900"/>
        </a:hlink>
        <a:folHlink>
          <a:srgbClr val="33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_TN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808080"/>
        </a:accent1>
        <a:accent2>
          <a:srgbClr val="FF0099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E7008A"/>
        </a:accent6>
        <a:hlink>
          <a:srgbClr val="000000"/>
        </a:hlink>
        <a:folHlink>
          <a:srgbClr val="99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4752</TotalTime>
  <Words>316</Words>
  <Application>Microsoft Office PowerPoint</Application>
  <PresentationFormat>Экран (4:3)</PresentationFormat>
  <Paragraphs>35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_TNS</vt:lpstr>
      <vt:lpstr>Московская область, Домодедовский р-он, д. Привалово Земельный  участок  под  строительство  малоэтажного дачного посёлка</vt:lpstr>
      <vt:lpstr>Местоположение</vt:lpstr>
      <vt:lpstr>Участок</vt:lpstr>
      <vt:lpstr>Параметры участка</vt:lpstr>
      <vt:lpstr>Кадастровый план участка</vt:lpstr>
      <vt:lpstr>Генеральный план участка (вариант 1)</vt:lpstr>
      <vt:lpstr>Коммерческое предложение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Dmitry Sidorov</dc:creator>
  <cp:lastModifiedBy>Хуштов Юрий Викторович</cp:lastModifiedBy>
  <cp:revision>469</cp:revision>
  <dcterms:created xsi:type="dcterms:W3CDTF">2007-06-27T17:46:18Z</dcterms:created>
  <dcterms:modified xsi:type="dcterms:W3CDTF">2012-02-01T12:39:34Z</dcterms:modified>
</cp:coreProperties>
</file>