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74" r:id="rId5"/>
    <p:sldId id="264" r:id="rId6"/>
    <p:sldId id="262" r:id="rId7"/>
    <p:sldId id="263" r:id="rId8"/>
    <p:sldId id="265" r:id="rId9"/>
    <p:sldId id="266" r:id="rId10"/>
    <p:sldId id="268" r:id="rId11"/>
    <p:sldId id="273" r:id="rId12"/>
    <p:sldId id="269" r:id="rId13"/>
    <p:sldId id="270" r:id="rId14"/>
    <p:sldId id="271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1776" y="-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681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686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10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436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891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609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372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013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862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750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194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BB810-7584-4FA2-B07B-64EE99FE2F8E}" type="datetimeFigureOut">
              <a:rPr lang="ru-RU" smtClean="0"/>
              <a:pPr/>
              <a:t>03.03.2012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7E944-DB90-480D-BB4D-1A8EB712CC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073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visione1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1500" y="642918"/>
            <a:ext cx="8343904" cy="147002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Коммерческое </a:t>
            </a:r>
            <a:r>
              <a:rPr lang="ru-RU" sz="3600" dirty="0" smtClean="0"/>
              <a:t>предложение</a:t>
            </a:r>
            <a:br>
              <a:rPr lang="ru-RU" sz="3600" dirty="0" smtClean="0"/>
            </a:br>
            <a:r>
              <a:rPr lang="ru-RU" sz="2400" dirty="0" smtClean="0"/>
              <a:t>продажа имущественного комплекса в </a:t>
            </a:r>
            <a:r>
              <a:rPr lang="ru-RU" sz="2400" dirty="0" err="1" smtClean="0"/>
              <a:t>Химкинской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промзоне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85992"/>
            <a:ext cx="8784976" cy="1000132"/>
          </a:xfrm>
        </p:spPr>
        <p:txBody>
          <a:bodyPr>
            <a:noAutofit/>
          </a:bodyPr>
          <a:lstStyle/>
          <a:p>
            <a:pPr marL="457200" indent="-457200" algn="l">
              <a:buAutoNum type="arabicPeriod"/>
            </a:pPr>
            <a:r>
              <a:rPr lang="ru-RU" sz="2400" dirty="0" smtClean="0">
                <a:solidFill>
                  <a:schemeClr val="tx2"/>
                </a:solidFill>
              </a:rPr>
              <a:t>Производственно-складская база.      </a:t>
            </a:r>
            <a:r>
              <a:rPr lang="ru-RU" sz="2400" dirty="0" err="1" smtClean="0">
                <a:solidFill>
                  <a:schemeClr val="tx2"/>
                </a:solidFill>
              </a:rPr>
              <a:t>Вашутинское</a:t>
            </a:r>
            <a:r>
              <a:rPr lang="ru-RU" sz="2400" dirty="0" smtClean="0">
                <a:solidFill>
                  <a:schemeClr val="tx2"/>
                </a:solidFill>
              </a:rPr>
              <a:t> шоссе, 45.</a:t>
            </a:r>
          </a:p>
          <a:p>
            <a:pPr marL="457200" indent="-457200" algn="l">
              <a:buAutoNum type="arabicPeriod"/>
            </a:pPr>
            <a:r>
              <a:rPr lang="ru-RU" sz="2400" dirty="0" smtClean="0">
                <a:solidFill>
                  <a:schemeClr val="tx2"/>
                </a:solidFill>
              </a:rPr>
              <a:t>Административно-офисное здание.   Заводская улица, 15.</a:t>
            </a:r>
          </a:p>
          <a:p>
            <a:endParaRPr lang="ru-RU" sz="1800" b="1" dirty="0" smtClean="0">
              <a:solidFill>
                <a:schemeClr val="tx2"/>
              </a:solidFill>
            </a:endParaRPr>
          </a:p>
          <a:p>
            <a:endParaRPr lang="ru-RU" sz="1800" b="1" dirty="0" smtClean="0">
              <a:solidFill>
                <a:schemeClr val="tx2"/>
              </a:solidFill>
            </a:endParaRPr>
          </a:p>
          <a:p>
            <a:r>
              <a:rPr lang="ru-RU" sz="1800" b="1" dirty="0" smtClean="0">
                <a:solidFill>
                  <a:schemeClr val="tx2"/>
                </a:solidFill>
              </a:rPr>
              <a:t>Объекты расположены в ХИМКИНСКОЙ  ПРОМЗОНЕ</a:t>
            </a:r>
          </a:p>
          <a:p>
            <a:r>
              <a:rPr lang="ru-RU" sz="1800" b="1" dirty="0" smtClean="0">
                <a:solidFill>
                  <a:schemeClr val="tx2"/>
                </a:solidFill>
              </a:rPr>
              <a:t> 5 км от МКАД по Ленинградскому шоссе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П  Р  О  Д  А  Ж  А      С  О  Б  С  Т  В  Е  Н  Н  О  С  Т  И</a:t>
            </a:r>
            <a:endParaRPr lang="ru-RU" sz="2400" b="1" dirty="0">
              <a:solidFill>
                <a:schemeClr val="tx1"/>
              </a:solidFill>
            </a:endParaRPr>
          </a:p>
          <a:p>
            <a:pPr algn="l"/>
            <a:r>
              <a:rPr lang="ru-RU" sz="1600" b="1" dirty="0" smtClean="0">
                <a:solidFill>
                  <a:srgbClr val="FF0000"/>
                </a:solidFill>
              </a:rPr>
              <a:t>Важно: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Объекты предлагаются к продаже </a:t>
            </a:r>
            <a:r>
              <a:rPr lang="ru-RU" sz="1600" dirty="0" smtClean="0">
                <a:solidFill>
                  <a:schemeClr val="tx1"/>
                </a:solidFill>
              </a:rPr>
              <a:t>вместе. Продажа по отдельности </a:t>
            </a:r>
            <a:r>
              <a:rPr lang="ru-RU" sz="1600" dirty="0" smtClean="0">
                <a:solidFill>
                  <a:schemeClr val="tx1"/>
                </a:solidFill>
              </a:rPr>
              <a:t>т</a:t>
            </a:r>
            <a:r>
              <a:rPr lang="ru-RU" sz="1600" dirty="0" smtClean="0">
                <a:solidFill>
                  <a:schemeClr val="tx1"/>
                </a:solidFill>
              </a:rPr>
              <a:t>ребует дополнительного  </a:t>
            </a:r>
            <a:r>
              <a:rPr lang="ru-RU" sz="1600" dirty="0" smtClean="0">
                <a:solidFill>
                  <a:schemeClr val="tx1"/>
                </a:solidFill>
              </a:rPr>
              <a:t>обсуждения. Сделка осуществляется путем продажи 100%  акций ЗАО.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410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5888" y="2276872"/>
            <a:ext cx="8784976" cy="1752600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tx2"/>
                </a:solidFill>
              </a:rPr>
              <a:t>Производственно-складская база.      </a:t>
            </a:r>
            <a:r>
              <a:rPr lang="ru-RU" sz="4000" dirty="0" err="1" smtClean="0">
                <a:solidFill>
                  <a:schemeClr val="tx2"/>
                </a:solidFill>
              </a:rPr>
              <a:t>Вашутинское</a:t>
            </a:r>
            <a:r>
              <a:rPr lang="ru-RU" sz="4000" dirty="0" smtClean="0">
                <a:solidFill>
                  <a:schemeClr val="tx2"/>
                </a:solidFill>
              </a:rPr>
              <a:t> шоссе, 45.</a:t>
            </a:r>
          </a:p>
          <a:p>
            <a:pPr algn="l"/>
            <a:r>
              <a:rPr lang="ru-RU" sz="2400" dirty="0" err="1" smtClean="0">
                <a:solidFill>
                  <a:schemeClr val="tx2"/>
                </a:solidFill>
              </a:rPr>
              <a:t>Химкинская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промзона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  <a:p>
            <a:pPr algn="l"/>
            <a:endParaRPr lang="ru-RU" sz="4000" dirty="0">
              <a:solidFill>
                <a:schemeClr val="tx2"/>
              </a:solidFill>
            </a:endParaRPr>
          </a:p>
          <a:p>
            <a:pPr algn="l"/>
            <a:endParaRPr lang="ru-RU" sz="40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768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051720" y="116632"/>
            <a:ext cx="7083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Производственно-складская база  по адресу: </a:t>
            </a:r>
            <a:r>
              <a:rPr lang="ru-RU" b="1" dirty="0" err="1" smtClean="0">
                <a:solidFill>
                  <a:schemeClr val="tx2"/>
                </a:solidFill>
              </a:rPr>
              <a:t>Вашутинское</a:t>
            </a:r>
            <a:r>
              <a:rPr lang="ru-RU" b="1" dirty="0" smtClean="0">
                <a:solidFill>
                  <a:schemeClr val="tx2"/>
                </a:solidFill>
              </a:rPr>
              <a:t> шоссе 45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8" name="Picture 4" descr="C:\Users\Валентин\Documents\Женя\Химки база\карта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177" y="692696"/>
            <a:ext cx="5758143" cy="33686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1560" y="4221088"/>
            <a:ext cx="8210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Площадь участка – 1.7 Га (</a:t>
            </a:r>
            <a:r>
              <a:rPr lang="en-US" dirty="0" smtClean="0"/>
              <a:t>120</a:t>
            </a:r>
            <a:r>
              <a:rPr lang="ru-RU" dirty="0" smtClean="0"/>
              <a:t>м </a:t>
            </a:r>
            <a:r>
              <a:rPr lang="ru-RU" dirty="0" err="1" smtClean="0"/>
              <a:t>х</a:t>
            </a:r>
            <a:r>
              <a:rPr lang="ru-RU" dirty="0" smtClean="0"/>
              <a:t> </a:t>
            </a:r>
            <a:r>
              <a:rPr lang="en-US" dirty="0" smtClean="0"/>
              <a:t>140</a:t>
            </a:r>
            <a:r>
              <a:rPr lang="ru-RU" dirty="0" smtClean="0"/>
              <a:t>м)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Земля и строения находятся в собственности у юридического лица.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Территория частично </a:t>
            </a:r>
            <a:r>
              <a:rPr lang="ru-RU" dirty="0" smtClean="0"/>
              <a:t>асфальтирована</a:t>
            </a:r>
            <a:r>
              <a:rPr lang="ru-RU" dirty="0" smtClean="0"/>
              <a:t>, частично покрыта бетонными плитами.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 территорию оборудовано 2 </a:t>
            </a:r>
            <a:r>
              <a:rPr lang="ru-RU" dirty="0" smtClean="0"/>
              <a:t>въезда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224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Инженерные сети и коммуникации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ru-RU" sz="1800" dirty="0" smtClean="0"/>
              <a:t>Водоснабжение: от городского водопровода ОАО «Химкинский водоканал» - поставщик. В 2006 году сдан в эксплуатацию. ПНД </a:t>
            </a:r>
            <a:r>
              <a:rPr lang="ru-RU" sz="1800" dirty="0" err="1" smtClean="0"/>
              <a:t>d</a:t>
            </a:r>
            <a:r>
              <a:rPr lang="ru-RU" sz="1800" dirty="0" smtClean="0"/>
              <a:t> 110 (21.11.2006 г.)</a:t>
            </a:r>
          </a:p>
          <a:p>
            <a:pPr lvl="1">
              <a:buFont typeface="Arial" pitchFamily="34" charset="0"/>
              <a:buChar char="•"/>
            </a:pPr>
            <a:r>
              <a:rPr lang="ru-RU" sz="1800" dirty="0" err="1" smtClean="0"/>
              <a:t>Хоз</a:t>
            </a:r>
            <a:r>
              <a:rPr lang="en-US" sz="1800" dirty="0" smtClean="0"/>
              <a:t>.</a:t>
            </a:r>
            <a:r>
              <a:rPr lang="ru-RU" sz="1800" dirty="0" smtClean="0"/>
              <a:t> - бытовая канализация с выгребной ямой V = 100 м³. ЖБО вывозит Химкинский водоканал . </a:t>
            </a:r>
          </a:p>
          <a:p>
            <a:pPr marL="285750" indent="-285750"/>
            <a:r>
              <a:rPr lang="ru-RU" sz="1900" dirty="0" smtClean="0"/>
              <a:t>Интернет провайдер – Евразия Телеком</a:t>
            </a:r>
          </a:p>
          <a:p>
            <a:pPr marL="285750" indent="-285750"/>
            <a:r>
              <a:rPr lang="ru-RU" sz="1900" dirty="0" smtClean="0"/>
              <a:t>Телефонных линий – 9. Коды: 495 и 499 </a:t>
            </a:r>
            <a:endParaRPr lang="ru-RU" sz="1800" dirty="0" smtClean="0"/>
          </a:p>
          <a:p>
            <a:r>
              <a:rPr lang="ru-RU" sz="1800" dirty="0" smtClean="0"/>
              <a:t>Выделенная электрическая мощность 400 кВт от подстанции 671</a:t>
            </a:r>
            <a:r>
              <a:rPr lang="en-US" sz="1800" dirty="0" smtClean="0"/>
              <a:t>.</a:t>
            </a:r>
            <a:endParaRPr lang="ru-RU" sz="1800" dirty="0" smtClean="0"/>
          </a:p>
          <a:p>
            <a:r>
              <a:rPr lang="ru-RU" sz="1800" dirty="0" smtClean="0"/>
              <a:t>Построена ливневая канализация </a:t>
            </a:r>
            <a:r>
              <a:rPr lang="ru-RU" sz="1800" dirty="0" err="1" smtClean="0"/>
              <a:t>ф</a:t>
            </a:r>
            <a:r>
              <a:rPr lang="ru-RU" sz="1800" dirty="0" smtClean="0"/>
              <a:t> 400 вдоль внутреннего проезда, на территории устроен дренаж с отводом в ливневую канализацию. </a:t>
            </a:r>
            <a:r>
              <a:rPr lang="ru-RU" sz="1800" dirty="0" err="1" smtClean="0"/>
              <a:t>Линевка</a:t>
            </a:r>
            <a:r>
              <a:rPr lang="ru-RU" sz="1800" dirty="0" smtClean="0"/>
              <a:t> подключена к городской линевой канализации. </a:t>
            </a:r>
          </a:p>
          <a:p>
            <a:r>
              <a:rPr lang="ru-RU" sz="1800" dirty="0" smtClean="0"/>
              <a:t>Газопровод высокого давления проходит по границе участка.</a:t>
            </a:r>
          </a:p>
          <a:p>
            <a:r>
              <a:rPr lang="ru-RU" sz="1800" dirty="0" smtClean="0"/>
              <a:t>Отапливается только административное здание (</a:t>
            </a:r>
            <a:r>
              <a:rPr lang="ru-RU" sz="1800" dirty="0" err="1" smtClean="0"/>
              <a:t>эл</a:t>
            </a:r>
            <a:r>
              <a:rPr lang="ru-RU" sz="1800" dirty="0" smtClean="0"/>
              <a:t>. котел мощностью 60 кВт.)</a:t>
            </a:r>
          </a:p>
          <a:p>
            <a:r>
              <a:rPr lang="ru-RU" sz="1800" b="1" dirty="0" smtClean="0"/>
              <a:t>Расположение объекта позволяет подключиться ко всем необходимым коммуникациям инфраструктуры </a:t>
            </a:r>
            <a:r>
              <a:rPr lang="ru-RU" sz="1800" b="1" dirty="0" err="1" smtClean="0"/>
              <a:t>Химкинской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промзоны</a:t>
            </a:r>
            <a:r>
              <a:rPr lang="ru-RU" sz="1800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алентин\Documents\Женя\Химки база\карт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17032"/>
            <a:ext cx="4499258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504388" y="116632"/>
            <a:ext cx="233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Место расположения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029" name="Picture 5" descr="C:\Users\Валентин\Documents\Женя\Химки база\карт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6346"/>
            <a:ext cx="3474396" cy="28047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9552" y="4509120"/>
            <a:ext cx="31310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Удобные подъездные пути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Асфальтированная дорога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Общественный транспорт:</a:t>
            </a:r>
          </a:p>
          <a:p>
            <a:pPr marL="285750" indent="-285750"/>
            <a:r>
              <a:rPr lang="ru-RU" dirty="0" smtClean="0"/>
              <a:t>      электричка, автобус, марш</a:t>
            </a:r>
          </a:p>
          <a:p>
            <a:pPr marL="285750" indent="-285750"/>
            <a:r>
              <a:rPr lang="ru-RU" dirty="0" smtClean="0"/>
              <a:t>      </a:t>
            </a:r>
            <a:r>
              <a:rPr lang="ru-RU" dirty="0" err="1" smtClean="0"/>
              <a:t>рутное</a:t>
            </a:r>
            <a:r>
              <a:rPr lang="ru-RU" dirty="0" smtClean="0"/>
              <a:t> такси.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004048" y="1412777"/>
            <a:ext cx="3602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База  расположена в </a:t>
            </a:r>
            <a:r>
              <a:rPr lang="ru-RU" dirty="0" err="1" smtClean="0"/>
              <a:t>Промзоне</a:t>
            </a:r>
            <a:r>
              <a:rPr lang="ru-RU" dirty="0" smtClean="0"/>
              <a:t> </a:t>
            </a:r>
          </a:p>
          <a:p>
            <a:pPr marL="285750" indent="-285750"/>
            <a:r>
              <a:rPr lang="ru-RU" dirty="0" smtClean="0"/>
              <a:t>       г. Химки в 5 км от МКАД по</a:t>
            </a:r>
          </a:p>
          <a:p>
            <a:pPr marL="285750" indent="-285750"/>
            <a:r>
              <a:rPr lang="ru-RU" dirty="0" smtClean="0"/>
              <a:t>       Ленинградскому шоссе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01777" y="3923764"/>
            <a:ext cx="764953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Москва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672951"/>
            <a:ext cx="145713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Санкт-Петербург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25033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99592" y="116632"/>
            <a:ext cx="827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Перспектива после завершения строительства трассы Москва – Санкт-Петербург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28556" y="1988840"/>
            <a:ext cx="423994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База находится между основными </a:t>
            </a:r>
          </a:p>
          <a:p>
            <a:r>
              <a:rPr lang="ru-RU" dirty="0" smtClean="0"/>
              <a:t>транспортными магистралями:</a:t>
            </a:r>
          </a:p>
          <a:p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(1) </a:t>
            </a:r>
            <a:r>
              <a:rPr lang="ru-RU" dirty="0" smtClean="0"/>
              <a:t>Строящаяся скоростная трасса</a:t>
            </a:r>
          </a:p>
          <a:p>
            <a:r>
              <a:rPr lang="ru-RU" dirty="0" smtClean="0"/>
              <a:t>      Москва – Санкт-Петербург   - 3 км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(2) </a:t>
            </a:r>
            <a:r>
              <a:rPr lang="ru-RU" dirty="0" smtClean="0"/>
              <a:t>Ленинградское шоссе       - 2 км    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(3) </a:t>
            </a:r>
            <a:r>
              <a:rPr lang="ru-RU" dirty="0" smtClean="0"/>
              <a:t>МКАД                                     - 5 км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Аэропорт Шереметьево          - 7 км    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23528" y="1052736"/>
            <a:ext cx="4824536" cy="5337014"/>
            <a:chOff x="395536" y="864294"/>
            <a:chExt cx="4419600" cy="5445026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95536" y="864294"/>
              <a:ext cx="4419600" cy="5445026"/>
              <a:chOff x="4184848" y="792286"/>
              <a:chExt cx="4419600" cy="5445026"/>
            </a:xfrm>
          </p:grpSpPr>
          <p:pic>
            <p:nvPicPr>
              <p:cNvPr id="8" name="Рисунок 7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84848" y="792286"/>
                <a:ext cx="4419600" cy="5445026"/>
              </a:xfrm>
              <a:prstGeom prst="rect">
                <a:avLst/>
              </a:prstGeom>
            </p:spPr>
          </p:pic>
          <p:sp>
            <p:nvSpPr>
              <p:cNvPr id="2" name="Прямоугольник 1"/>
              <p:cNvSpPr/>
              <p:nvPr/>
            </p:nvSpPr>
            <p:spPr>
              <a:xfrm>
                <a:off x="5436096" y="4653136"/>
                <a:ext cx="288032" cy="2160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" name="Прямая со стрелкой 3"/>
              <p:cNvCxnSpPr/>
              <p:nvPr/>
            </p:nvCxnSpPr>
            <p:spPr>
              <a:xfrm flipV="1">
                <a:off x="5724128" y="3717032"/>
                <a:ext cx="1224136" cy="86409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Прямая со стрелкой 5"/>
              <p:cNvCxnSpPr/>
              <p:nvPr/>
            </p:nvCxnSpPr>
            <p:spPr>
              <a:xfrm flipH="1">
                <a:off x="4643361" y="4869160"/>
                <a:ext cx="792735" cy="50405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Прямая со стрелкой 12"/>
            <p:cNvCxnSpPr/>
            <p:nvPr/>
          </p:nvCxnSpPr>
          <p:spPr>
            <a:xfrm>
              <a:off x="1934816" y="4941168"/>
              <a:ext cx="836984" cy="1368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79512" y="620688"/>
            <a:ext cx="182158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Санкт-Петербург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6453336"/>
            <a:ext cx="93006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Москва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75856" y="3563724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(1)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84834" y="5435932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(2)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15816" y="6300028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(3) </a:t>
            </a:r>
          </a:p>
        </p:txBody>
      </p:sp>
    </p:spTree>
    <p:extLst>
      <p:ext uri="{BB962C8B-B14F-4D97-AF65-F5344CB8AC3E}">
        <p14:creationId xmlns="" xmlns:p14="http://schemas.microsoft.com/office/powerpoint/2010/main" val="33520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39952" y="116632"/>
            <a:ext cx="4972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Кирпичное административное здание - 3 этажа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1680" y="4964975"/>
            <a:ext cx="46337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Капитальное строение: Площадь - 864 м2.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Год постройки – 1990. Потолки – 3.0 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Состояние здания рабочее. </a:t>
            </a:r>
          </a:p>
        </p:txBody>
      </p:sp>
      <p:pic>
        <p:nvPicPr>
          <p:cNvPr id="2050" name="Picture 2" descr="C:\Users\Валентин\Documents\Женя\Химки база\IMG_8473 (Large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5201920" cy="3901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алентин\Documents\Женя\Химки база\IMG_8481 (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467" y="1478280"/>
            <a:ext cx="3081013" cy="23107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367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71800" y="116632"/>
            <a:ext cx="6210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</a:t>
            </a:r>
            <a:r>
              <a:rPr lang="ru-RU" b="1" dirty="0" smtClean="0">
                <a:solidFill>
                  <a:schemeClr val="tx2"/>
                </a:solidFill>
              </a:rPr>
              <a:t>роизводственное здание из ж\б блоков площадью 864м2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96" y="4964975"/>
            <a:ext cx="92144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роизводственное здание из ж\б блоков площадью 864м2 (72х12 м) – постройка 1990 г.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3 одноуровневых бокса (12х12), (24х12), (24х12). Потолок – 7.2м. Пол – бетон.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1 двухуровневый бокс (6х12). Высота потолков -  3.9 м.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Примыкает к административному зданию.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Ворота в 3-х боксах – 4х4.2(</a:t>
            </a:r>
            <a:r>
              <a:rPr lang="en-US" dirty="0" smtClean="0"/>
              <a:t>h</a:t>
            </a:r>
            <a:r>
              <a:rPr lang="ru-RU" dirty="0" smtClean="0"/>
              <a:t>)</a:t>
            </a:r>
            <a:r>
              <a:rPr lang="en-US" dirty="0" smtClean="0"/>
              <a:t>.</a:t>
            </a:r>
            <a:r>
              <a:rPr lang="ru-RU" dirty="0" smtClean="0"/>
              <a:t>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Смотровых ям</a:t>
            </a:r>
            <a:r>
              <a:rPr lang="en-US" dirty="0" smtClean="0"/>
              <a:t> </a:t>
            </a:r>
            <a:r>
              <a:rPr lang="ru-RU" dirty="0" smtClean="0"/>
              <a:t>нет.</a:t>
            </a:r>
          </a:p>
        </p:txBody>
      </p:sp>
      <p:pic>
        <p:nvPicPr>
          <p:cNvPr id="3074" name="Picture 2" descr="C:\Users\Валентин\Documents\Женя\Химки база\IMG_8475 (Large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336" y="764704"/>
            <a:ext cx="5568619" cy="41764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573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65984" y="116632"/>
            <a:ext cx="325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Строения на территории базы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96" y="5397023"/>
            <a:ext cx="82145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Неотапливаемое здание из металлоконструкций площадью 1296м2 (36х36 м),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Рабочая высота потолка 7.2 м.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Пол бетонный. Есть смотровая яма.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3 ворота: 4х5 (</a:t>
            </a:r>
            <a:r>
              <a:rPr lang="en-US" dirty="0" smtClean="0"/>
              <a:t>h)</a:t>
            </a:r>
            <a:r>
              <a:rPr lang="ru-RU" dirty="0" smtClean="0"/>
              <a:t>. </a:t>
            </a:r>
          </a:p>
        </p:txBody>
      </p:sp>
      <p:pic>
        <p:nvPicPr>
          <p:cNvPr id="4099" name="Picture 3" descr="C:\Users\Валентин\Documents\Женя\Химки база\IMG_8483 (Large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27760"/>
            <a:ext cx="5201920" cy="3901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496" y="620688"/>
            <a:ext cx="907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кладское помещение площадью 840м2 (12х70 м) из металлоконструкций.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827584" y="3573016"/>
            <a:ext cx="1440160" cy="1800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203848" y="980728"/>
            <a:ext cx="1800200" cy="20882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215291" y="2793702"/>
            <a:ext cx="1749197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Возможен</a:t>
            </a:r>
          </a:p>
          <a:p>
            <a:r>
              <a:rPr lang="ru-RU" dirty="0"/>
              <a:t>д</a:t>
            </a:r>
            <a:r>
              <a:rPr lang="ru-RU" dirty="0" smtClean="0"/>
              <a:t>емонтаж</a:t>
            </a:r>
          </a:p>
          <a:p>
            <a:r>
              <a:rPr lang="ru-RU" dirty="0"/>
              <a:t>о</a:t>
            </a:r>
            <a:r>
              <a:rPr lang="ru-RU" dirty="0" smtClean="0"/>
              <a:t>боих строений</a:t>
            </a:r>
          </a:p>
        </p:txBody>
      </p:sp>
    </p:spTree>
    <p:extLst>
      <p:ext uri="{BB962C8B-B14F-4D97-AF65-F5344CB8AC3E}">
        <p14:creationId xmlns="" xmlns:p14="http://schemas.microsoft.com/office/powerpoint/2010/main" val="91999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36096" y="116632"/>
            <a:ext cx="365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Вспомогательная инфраструктура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5602014"/>
            <a:ext cx="8567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•   башенный кран: БКСМ – 7-5. Габариты: 32х19 м. Площадь обхвата – 6008 м2.</a:t>
            </a:r>
          </a:p>
          <a:p>
            <a:r>
              <a:rPr lang="ru-RU" dirty="0"/>
              <a:t> </a:t>
            </a:r>
            <a:r>
              <a:rPr lang="ru-RU" dirty="0" smtClean="0"/>
              <a:t>    Грузоподъемность: 7 тонн.</a:t>
            </a:r>
          </a:p>
          <a:p>
            <a:endParaRPr lang="ru-RU" dirty="0" smtClean="0"/>
          </a:p>
          <a:p>
            <a:r>
              <a:rPr lang="ru-RU" dirty="0" smtClean="0"/>
              <a:t>Оба крана в рабочем состоянии и используются для погрузочно-разгрузочных работ.</a:t>
            </a:r>
          </a:p>
        </p:txBody>
      </p:sp>
      <p:pic>
        <p:nvPicPr>
          <p:cNvPr id="5122" name="Picture 2" descr="C:\Users\Валентин\Documents\Женя\Химки база\IMG_8485 (Large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040" y="1615792"/>
            <a:ext cx="5201920" cy="3901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>
            <a:off x="1043608" y="1484784"/>
            <a:ext cx="1944216" cy="10801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1187624" y="2420888"/>
            <a:ext cx="4536504" cy="31811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9512" y="620688"/>
            <a:ext cx="81154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 территории производственной базы имеются два крана на рельсах:</a:t>
            </a:r>
          </a:p>
          <a:p>
            <a:r>
              <a:rPr lang="ru-RU" dirty="0"/>
              <a:t>•   «козловой» кран: ККС-10/32. Габариты: 35х90 м. Площадь обхвата – 3150 м2. </a:t>
            </a:r>
          </a:p>
          <a:p>
            <a:r>
              <a:rPr lang="ru-RU" dirty="0"/>
              <a:t>     Грузоподъемность: 10 тонн.</a:t>
            </a:r>
          </a:p>
        </p:txBody>
      </p:sp>
    </p:spTree>
    <p:extLst>
      <p:ext uri="{BB962C8B-B14F-4D97-AF65-F5344CB8AC3E}">
        <p14:creationId xmlns="" xmlns:p14="http://schemas.microsoft.com/office/powerpoint/2010/main" val="208748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276872"/>
            <a:ext cx="8784976" cy="1752600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tx2"/>
                </a:solidFill>
              </a:rPr>
              <a:t>Административно-офисное здание.   Заводская улица, 15.</a:t>
            </a:r>
          </a:p>
          <a:p>
            <a:pPr algn="l"/>
            <a:r>
              <a:rPr lang="ru-RU" sz="2800" dirty="0" err="1" smtClean="0">
                <a:solidFill>
                  <a:schemeClr val="tx2"/>
                </a:solidFill>
              </a:rPr>
              <a:t>Химкинская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промзона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  <a:p>
            <a:pPr algn="l"/>
            <a:endParaRPr lang="ru-RU" sz="4000" dirty="0">
              <a:solidFill>
                <a:schemeClr val="tx2"/>
              </a:solidFill>
            </a:endParaRPr>
          </a:p>
          <a:p>
            <a:pPr algn="l"/>
            <a:endParaRPr lang="ru-RU" sz="40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408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843601" y="116632"/>
            <a:ext cx="538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Административно-офисное здание (расположение)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04048" y="836712"/>
            <a:ext cx="4139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- Улица </a:t>
            </a:r>
            <a:r>
              <a:rPr lang="ru-RU" dirty="0"/>
              <a:t>Заводская находится в 5 км от МКАД и проходит параллельно Ленинградскому шоссе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Общественный транспорт: автобус,</a:t>
            </a:r>
          </a:p>
          <a:p>
            <a:r>
              <a:rPr lang="ru-RU" dirty="0" smtClean="0"/>
              <a:t>   электричка, маршрутное такси.</a:t>
            </a:r>
          </a:p>
          <a:p>
            <a:endParaRPr lang="ru-RU" dirty="0" smtClean="0"/>
          </a:p>
          <a:p>
            <a:r>
              <a:rPr lang="ru-RU" dirty="0" smtClean="0"/>
              <a:t>- Здание и база расположены на одном шоссе в удалении 2.5 км друг от друга</a:t>
            </a:r>
          </a:p>
          <a:p>
            <a:endParaRPr lang="ru-RU" dirty="0"/>
          </a:p>
        </p:txBody>
      </p:sp>
      <p:pic>
        <p:nvPicPr>
          <p:cNvPr id="1026" name="Picture 2" descr="C:\Users\Валентин\Documents\Женя\Химки здание\карт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05214"/>
            <a:ext cx="4709933" cy="29398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алентин\Documents\Женя\Химки здание\Заводская 15 космос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358" y="3840068"/>
            <a:ext cx="4716130" cy="2901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3789040"/>
            <a:ext cx="412484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Здание расположено на земельном </a:t>
            </a:r>
          </a:p>
          <a:p>
            <a:r>
              <a:rPr lang="ru-RU" dirty="0"/>
              <a:t>у</a:t>
            </a:r>
            <a:r>
              <a:rPr lang="ru-RU" dirty="0" smtClean="0"/>
              <a:t>частке площадью 2500 (м2)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Само здание занимает 800 (м2)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Оставшиеся 1700 (м2) не застроены,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используются под парковку.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Здание и участок под ним, являются </a:t>
            </a:r>
          </a:p>
          <a:p>
            <a:r>
              <a:rPr lang="ru-RU" dirty="0"/>
              <a:t>с</a:t>
            </a:r>
            <a:r>
              <a:rPr lang="ru-RU" dirty="0" smtClean="0"/>
              <a:t>обственностью юридического лица.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1246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67944" y="3789040"/>
            <a:ext cx="748883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/>
              <a:t>О</a:t>
            </a:r>
            <a:r>
              <a:rPr lang="ru-RU" sz="1600" dirty="0" smtClean="0"/>
              <a:t>бщая площадь здания 2990м2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Здание в </a:t>
            </a:r>
            <a:r>
              <a:rPr lang="ru-RU" sz="1600" dirty="0"/>
              <a:t>хорошем </a:t>
            </a:r>
            <a:r>
              <a:rPr lang="ru-RU" sz="1600" dirty="0" smtClean="0"/>
              <a:t>состоянии.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Имеется подвал и технический этаж. 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50 </a:t>
            </a:r>
            <a:r>
              <a:rPr lang="ru-RU" sz="1600" dirty="0"/>
              <a:t>телефонных </a:t>
            </a:r>
            <a:r>
              <a:rPr lang="ru-RU" sz="1600" dirty="0" smtClean="0"/>
              <a:t>номеров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Выделенная линия интернета </a:t>
            </a:r>
            <a:r>
              <a:rPr lang="ru-RU" sz="1600" dirty="0"/>
              <a:t>(оптоволокно</a:t>
            </a:r>
            <a:r>
              <a:rPr lang="ru-RU" sz="16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 </a:t>
            </a:r>
            <a:r>
              <a:rPr lang="ru-RU" sz="1600" dirty="0"/>
              <a:t>здании имеется каминный зал и сауна с </a:t>
            </a:r>
            <a:r>
              <a:rPr lang="ru-RU" sz="1600" dirty="0" smtClean="0"/>
              <a:t>бассейном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Выделенные электрические мощности - 80кВт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Центральные канализация и водопровод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Центральное отопление</a:t>
            </a:r>
          </a:p>
          <a:p>
            <a:pPr marL="285750" indent="-285750"/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Валентин\Documents\Женя\Химки здание\IMG_8490 (Large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3672408" cy="4896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алентин\Documents\Женя\Химки здание\IMG_8496 (Large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9269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58091" y="116632"/>
            <a:ext cx="388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Административно-офисное здание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498" y="5652537"/>
            <a:ext cx="39639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4-х этажное кирпичное офисное здание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1985 года постройки</a:t>
            </a:r>
          </a:p>
          <a:p>
            <a:endParaRPr lang="ru-RU" sz="1600" dirty="0"/>
          </a:p>
          <a:p>
            <a:pPr marL="285750" indent="-285750"/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56896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54957" y="116632"/>
            <a:ext cx="2653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Поэтажный план здания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C:\Users\Валентин\Documents\Женя\Химки здание\Поэтажный план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6931"/>
            <a:ext cx="3744416" cy="51496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алентин\Documents\Женя\Химки здание\Поэтажный план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260" y="620688"/>
            <a:ext cx="3979227" cy="5472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96" y="6021288"/>
            <a:ext cx="3674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1-й этаж, подвал, технический этаж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71312" y="6021288"/>
            <a:ext cx="210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2-й, 3-й и 4-й этажи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182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504" y="260648"/>
            <a:ext cx="907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_____________________________________________________________________________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35896" y="116632"/>
            <a:ext cx="5436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Области возможного использования базы и здания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6930" y="785794"/>
            <a:ext cx="925093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Складские услуги и оптовая продажа строительных и т.п. материалов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Организация </a:t>
            </a:r>
            <a:r>
              <a:rPr lang="ru-RU" dirty="0" smtClean="0"/>
              <a:t>регионального склада автомобилей с ремонтной базой и складом з/частей</a:t>
            </a:r>
          </a:p>
          <a:p>
            <a:r>
              <a:rPr lang="ru-RU" dirty="0"/>
              <a:t> </a:t>
            </a:r>
            <a:r>
              <a:rPr lang="ru-RU" dirty="0" smtClean="0"/>
              <a:t>     - размещение до 900 легковых автомобилей на территории базы.</a:t>
            </a:r>
          </a:p>
          <a:p>
            <a:r>
              <a:rPr lang="ru-RU" dirty="0"/>
              <a:t> </a:t>
            </a:r>
            <a:r>
              <a:rPr lang="ru-RU" dirty="0" smtClean="0"/>
              <a:t>     - создание сервисной станции </a:t>
            </a:r>
          </a:p>
          <a:p>
            <a:r>
              <a:rPr lang="ru-RU" dirty="0"/>
              <a:t> </a:t>
            </a:r>
            <a:r>
              <a:rPr lang="ru-RU" dirty="0" smtClean="0"/>
              <a:t>       (количество ремонтных постов зависит от потребностей, площади позволяют)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Административное </a:t>
            </a:r>
            <a:r>
              <a:rPr lang="ru-RU" dirty="0" smtClean="0"/>
              <a:t>здание можно использовать под: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Офисы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Гостиницу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Общежитие для сотрудников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Другое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Производство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Возможна </a:t>
            </a:r>
            <a:r>
              <a:rPr lang="ru-RU" dirty="0" smtClean="0"/>
              <a:t>частичная </a:t>
            </a:r>
            <a:r>
              <a:rPr lang="ru-RU" dirty="0"/>
              <a:t>сдача в аренду площадей и </a:t>
            </a:r>
            <a:r>
              <a:rPr lang="ru-RU" dirty="0" smtClean="0"/>
              <a:t>строений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 настоящее время имущественный комплекс приносит стабильный арендный доход.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Все площади сданы в аренду.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00100" y="5357826"/>
            <a:ext cx="67946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Стоимость имущественного комплекса составляет 260 млн. рублей</a:t>
            </a:r>
          </a:p>
          <a:p>
            <a:endParaRPr lang="ru-RU" dirty="0" smtClean="0"/>
          </a:p>
          <a:p>
            <a:r>
              <a:rPr lang="ru-RU" dirty="0" smtClean="0"/>
              <a:t>Координаты для связи: +74957203512, </a:t>
            </a:r>
            <a:r>
              <a:rPr lang="en-US" dirty="0" smtClean="0"/>
              <a:t>E-mail: </a:t>
            </a:r>
            <a:r>
              <a:rPr lang="en-US" dirty="0" smtClean="0">
                <a:hlinkClick r:id="rId2"/>
              </a:rPr>
              <a:t>visione1@mail.ru</a:t>
            </a:r>
            <a:endParaRPr lang="en-US" dirty="0" smtClean="0"/>
          </a:p>
          <a:p>
            <a:r>
              <a:rPr lang="ru-RU" dirty="0" smtClean="0"/>
              <a:t>Бершаковский Евгений </a:t>
            </a:r>
            <a:r>
              <a:rPr lang="ru-RU" dirty="0" err="1" smtClean="0"/>
              <a:t>Гарриевич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723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3736</TotalTime>
  <Words>876</Words>
  <Application>Microsoft Office PowerPoint</Application>
  <PresentationFormat>Экран (4:3)</PresentationFormat>
  <Paragraphs>148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Коммерческое предложение продажа имущественного комплекса в Химкинской промзоне</vt:lpstr>
      <vt:lpstr>Слайд 2</vt:lpstr>
      <vt:lpstr>Слайд 3</vt:lpstr>
      <vt:lpstr>Инженерные сети и коммуникации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</dc:creator>
  <cp:lastModifiedBy>Пользователь</cp:lastModifiedBy>
  <cp:revision>49</cp:revision>
  <dcterms:created xsi:type="dcterms:W3CDTF">2011-11-28T19:19:35Z</dcterms:created>
  <dcterms:modified xsi:type="dcterms:W3CDTF">2012-03-03T08:45:02Z</dcterms:modified>
</cp:coreProperties>
</file>