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udio/unknown"/>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6" r:id="rId21"/>
  </p:sldIdLst>
  <p:sldSz cx="9144000" cy="6858000" type="screen4x3"/>
  <p:notesSz cx="6858000" cy="9144000"/>
  <p:custShowLst>
    <p:custShow name="Произвольный показ 1" id="0">
      <p:sldLst>
        <p:sld r:id="rId2"/>
        <p:sld r:id="rId3"/>
        <p:sld r:id="rId4"/>
        <p:sld r:id="rId5"/>
        <p:sld r:id="rId6"/>
        <p:sld r:id="rId7"/>
        <p:sld r:id="rId19"/>
        <p:sld r:id="rId20"/>
        <p:sld r:id="rId21"/>
      </p:sldLst>
    </p:custShow>
  </p:custShow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custShow id="0"/>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56" autoAdjust="0"/>
  </p:normalViewPr>
  <p:slideViewPr>
    <p:cSldViewPr>
      <p:cViewPr varScale="1">
        <p:scale>
          <a:sx n="68" d="100"/>
          <a:sy n="68" d="100"/>
        </p:scale>
        <p:origin x="-14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23"/>
  <c:chart>
    <c:view3D>
      <c:rAngAx val="1"/>
    </c:view3D>
    <c:plotArea>
      <c:layout>
        <c:manualLayout>
          <c:layoutTarget val="inner"/>
          <c:xMode val="edge"/>
          <c:yMode val="edge"/>
          <c:x val="0.16895183240983772"/>
          <c:y val="3.9137038714713919E-2"/>
          <c:w val="0.54913847574608732"/>
          <c:h val="0.53436232037702747"/>
        </c:manualLayout>
      </c:layout>
      <c:bar3DChart>
        <c:barDir val="col"/>
        <c:grouping val="clustered"/>
        <c:ser>
          <c:idx val="0"/>
          <c:order val="0"/>
          <c:tx>
            <c:strRef>
              <c:f>Лист1!$B$1</c:f>
              <c:strCache>
                <c:ptCount val="1"/>
                <c:pt idx="0">
                  <c:v>Инвест кред.</c:v>
                </c:pt>
              </c:strCache>
            </c:strRef>
          </c:tx>
          <c:spPr>
            <a:solidFill>
              <a:srgbClr val="FF0000"/>
            </a:solidFill>
          </c:spPr>
          <c:cat>
            <c:strRef>
              <c:f>Лист1!$A$2:$A$4</c:f>
              <c:strCache>
                <c:ptCount val="3"/>
                <c:pt idx="0">
                  <c:v>Деревооб-щее пред-тие</c:v>
                </c:pt>
                <c:pt idx="1">
                  <c:v>Тур. Комплекс</c:v>
                </c:pt>
                <c:pt idx="2">
                  <c:v>Сельское хозяйство</c:v>
                </c:pt>
              </c:strCache>
            </c:strRef>
          </c:cat>
          <c:val>
            <c:numRef>
              <c:f>Лист1!$B$2:$B$4</c:f>
              <c:numCache>
                <c:formatCode>General</c:formatCode>
                <c:ptCount val="3"/>
                <c:pt idx="0">
                  <c:v>50000000</c:v>
                </c:pt>
                <c:pt idx="1">
                  <c:v>50000000</c:v>
                </c:pt>
                <c:pt idx="2">
                  <c:v>0</c:v>
                </c:pt>
              </c:numCache>
            </c:numRef>
          </c:val>
        </c:ser>
        <c:ser>
          <c:idx val="1"/>
          <c:order val="1"/>
          <c:tx>
            <c:strRef>
              <c:f>Лист1!$C$1</c:f>
              <c:strCache>
                <c:ptCount val="1"/>
                <c:pt idx="0">
                  <c:v>Инвест. личные</c:v>
                </c:pt>
              </c:strCache>
            </c:strRef>
          </c:tx>
          <c:spPr>
            <a:solidFill>
              <a:schemeClr val="accent3">
                <a:lumMod val="75000"/>
              </a:schemeClr>
            </a:solidFill>
          </c:spPr>
          <c:cat>
            <c:strRef>
              <c:f>Лист1!$A$2:$A$4</c:f>
              <c:strCache>
                <c:ptCount val="3"/>
                <c:pt idx="0">
                  <c:v>Деревооб-щее пред-тие</c:v>
                </c:pt>
                <c:pt idx="1">
                  <c:v>Тур. Комплекс</c:v>
                </c:pt>
                <c:pt idx="2">
                  <c:v>Сельское хозяйство</c:v>
                </c:pt>
              </c:strCache>
            </c:strRef>
          </c:cat>
          <c:val>
            <c:numRef>
              <c:f>Лист1!$C$2:$C$4</c:f>
              <c:numCache>
                <c:formatCode>General</c:formatCode>
                <c:ptCount val="3"/>
                <c:pt idx="0">
                  <c:v>50000000</c:v>
                </c:pt>
                <c:pt idx="1">
                  <c:v>50000000</c:v>
                </c:pt>
                <c:pt idx="2" formatCode="#,##0">
                  <c:v>100000000</c:v>
                </c:pt>
              </c:numCache>
            </c:numRef>
          </c:val>
        </c:ser>
        <c:ser>
          <c:idx val="2"/>
          <c:order val="2"/>
          <c:tx>
            <c:strRef>
              <c:f>Лист1!$D$1</c:f>
              <c:strCache>
                <c:ptCount val="1"/>
                <c:pt idx="0">
                  <c:v>Доход</c:v>
                </c:pt>
              </c:strCache>
            </c:strRef>
          </c:tx>
          <c:spPr>
            <a:solidFill>
              <a:srgbClr val="00B050"/>
            </a:solidFill>
          </c:spPr>
          <c:cat>
            <c:strRef>
              <c:f>Лист1!$A$2:$A$4</c:f>
              <c:strCache>
                <c:ptCount val="3"/>
                <c:pt idx="0">
                  <c:v>Деревооб-щее пред-тие</c:v>
                </c:pt>
                <c:pt idx="1">
                  <c:v>Тур. Комплекс</c:v>
                </c:pt>
                <c:pt idx="2">
                  <c:v>Сельское хозяйство</c:v>
                </c:pt>
              </c:strCache>
            </c:strRef>
          </c:cat>
          <c:val>
            <c:numRef>
              <c:f>Лист1!$D$2:$D$4</c:f>
              <c:numCache>
                <c:formatCode>#,##0</c:formatCode>
                <c:ptCount val="3"/>
                <c:pt idx="0" formatCode="General">
                  <c:v>174705000</c:v>
                </c:pt>
                <c:pt idx="1">
                  <c:v>198196670</c:v>
                </c:pt>
                <c:pt idx="2">
                  <c:v>6595200</c:v>
                </c:pt>
              </c:numCache>
            </c:numRef>
          </c:val>
        </c:ser>
        <c:ser>
          <c:idx val="3"/>
          <c:order val="3"/>
          <c:tx>
            <c:strRef>
              <c:f>Лист1!$E$1</c:f>
              <c:strCache>
                <c:ptCount val="1"/>
                <c:pt idx="0">
                  <c:v>Расход</c:v>
                </c:pt>
              </c:strCache>
            </c:strRef>
          </c:tx>
          <c:spPr>
            <a:solidFill>
              <a:srgbClr val="0070C0"/>
            </a:solidFill>
          </c:spPr>
          <c:cat>
            <c:strRef>
              <c:f>Лист1!$A$2:$A$4</c:f>
              <c:strCache>
                <c:ptCount val="3"/>
                <c:pt idx="0">
                  <c:v>Деревооб-щее пред-тие</c:v>
                </c:pt>
                <c:pt idx="1">
                  <c:v>Тур. Комплекс</c:v>
                </c:pt>
                <c:pt idx="2">
                  <c:v>Сельское хозяйство</c:v>
                </c:pt>
              </c:strCache>
            </c:strRef>
          </c:cat>
          <c:val>
            <c:numRef>
              <c:f>Лист1!$E$2:$E$4</c:f>
              <c:numCache>
                <c:formatCode>General</c:formatCode>
                <c:ptCount val="3"/>
                <c:pt idx="0">
                  <c:v>203861534</c:v>
                </c:pt>
                <c:pt idx="1">
                  <c:v>196373605</c:v>
                </c:pt>
                <c:pt idx="2">
                  <c:v>91879574</c:v>
                </c:pt>
              </c:numCache>
            </c:numRef>
          </c:val>
        </c:ser>
        <c:ser>
          <c:idx val="4"/>
          <c:order val="4"/>
          <c:tx>
            <c:strRef>
              <c:f>Лист1!$F$1</c:f>
              <c:strCache>
                <c:ptCount val="1"/>
                <c:pt idx="0">
                  <c:v>Результат деят-ти</c:v>
                </c:pt>
              </c:strCache>
            </c:strRef>
          </c:tx>
          <c:spPr>
            <a:solidFill>
              <a:srgbClr val="FFFF00"/>
            </a:solidFill>
          </c:spPr>
          <c:cat>
            <c:strRef>
              <c:f>Лист1!$A$2:$A$4</c:f>
              <c:strCache>
                <c:ptCount val="3"/>
                <c:pt idx="0">
                  <c:v>Деревооб-щее пред-тие</c:v>
                </c:pt>
                <c:pt idx="1">
                  <c:v>Тур. Комплекс</c:v>
                </c:pt>
                <c:pt idx="2">
                  <c:v>Сельское хозяйство</c:v>
                </c:pt>
              </c:strCache>
            </c:strRef>
          </c:cat>
          <c:val>
            <c:numRef>
              <c:f>Лист1!$F$2:$F$4</c:f>
              <c:numCache>
                <c:formatCode>General</c:formatCode>
                <c:ptCount val="3"/>
                <c:pt idx="0">
                  <c:v>70843466</c:v>
                </c:pt>
                <c:pt idx="1">
                  <c:v>101823065</c:v>
                </c:pt>
                <c:pt idx="2">
                  <c:v>14715626</c:v>
                </c:pt>
              </c:numCache>
            </c:numRef>
          </c:val>
        </c:ser>
        <c:shape val="box"/>
        <c:axId val="115009792"/>
        <c:axId val="115060736"/>
        <c:axId val="0"/>
      </c:bar3DChart>
      <c:catAx>
        <c:axId val="115009792"/>
        <c:scaling>
          <c:orientation val="minMax"/>
        </c:scaling>
        <c:axPos val="b"/>
        <c:tickLblPos val="nextTo"/>
        <c:txPr>
          <a:bodyPr/>
          <a:lstStyle/>
          <a:p>
            <a:pPr>
              <a:defRPr sz="1000"/>
            </a:pPr>
            <a:endParaRPr lang="ru-RU"/>
          </a:p>
        </c:txPr>
        <c:crossAx val="115060736"/>
        <c:crosses val="autoZero"/>
        <c:auto val="1"/>
        <c:lblAlgn val="ctr"/>
        <c:lblOffset val="100"/>
      </c:catAx>
      <c:valAx>
        <c:axId val="115060736"/>
        <c:scaling>
          <c:orientation val="minMax"/>
        </c:scaling>
        <c:axPos val="l"/>
        <c:majorGridlines/>
        <c:numFmt formatCode="General" sourceLinked="1"/>
        <c:tickLblPos val="nextTo"/>
        <c:txPr>
          <a:bodyPr/>
          <a:lstStyle/>
          <a:p>
            <a:pPr>
              <a:defRPr sz="1050"/>
            </a:pPr>
            <a:endParaRPr lang="ru-RU"/>
          </a:p>
        </c:txPr>
        <c:crossAx val="115009792"/>
        <c:crosses val="autoZero"/>
        <c:crossBetween val="between"/>
      </c:valAx>
    </c:plotArea>
    <c:legend>
      <c:legendPos val="r"/>
      <c:layout>
        <c:manualLayout>
          <c:xMode val="edge"/>
          <c:yMode val="edge"/>
          <c:x val="0.70576306336332995"/>
          <c:y val="2.8363911946291679E-2"/>
          <c:w val="0.23804595785653448"/>
          <c:h val="0.56486798088712398"/>
        </c:manualLayout>
      </c:layout>
      <c:txPr>
        <a:bodyPr/>
        <a:lstStyle/>
        <a:p>
          <a:pPr>
            <a:defRPr sz="1000"/>
          </a:pPr>
          <a:endParaRPr lang="ru-RU"/>
        </a:p>
      </c:txPr>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plotArea>
      <c:layout/>
      <c:lineChart>
        <c:grouping val="standard"/>
        <c:ser>
          <c:idx val="0"/>
          <c:order val="0"/>
          <c:tx>
            <c:strRef>
              <c:f>Лист1!$B$1</c:f>
              <c:strCache>
                <c:ptCount val="1"/>
                <c:pt idx="0">
                  <c:v>Инвестиции</c:v>
                </c:pt>
              </c:strCache>
            </c:strRef>
          </c:tx>
          <c:spPr>
            <a:ln>
              <a:solidFill>
                <a:schemeClr val="accent4">
                  <a:lumMod val="50000"/>
                </a:schemeClr>
              </a:solidFill>
            </a:ln>
          </c:spPr>
          <c:marker>
            <c:symbol val="none"/>
          </c:marker>
          <c:cat>
            <c:numRef>
              <c:f>Лист1!$A$2:$A$5</c:f>
              <c:numCache>
                <c:formatCode>General</c:formatCode>
                <c:ptCount val="4"/>
                <c:pt idx="0">
                  <c:v>0</c:v>
                </c:pt>
                <c:pt idx="1">
                  <c:v>1</c:v>
                </c:pt>
                <c:pt idx="2">
                  <c:v>2</c:v>
                </c:pt>
                <c:pt idx="3">
                  <c:v>3</c:v>
                </c:pt>
              </c:numCache>
            </c:numRef>
          </c:cat>
          <c:val>
            <c:numRef>
              <c:f>Лист1!$B$2:$B$5</c:f>
              <c:numCache>
                <c:formatCode>General</c:formatCode>
                <c:ptCount val="4"/>
                <c:pt idx="0">
                  <c:v>0</c:v>
                </c:pt>
                <c:pt idx="1">
                  <c:v>300000000</c:v>
                </c:pt>
                <c:pt idx="2">
                  <c:v>0</c:v>
                </c:pt>
                <c:pt idx="3">
                  <c:v>0</c:v>
                </c:pt>
              </c:numCache>
            </c:numRef>
          </c:val>
        </c:ser>
        <c:ser>
          <c:idx val="1"/>
          <c:order val="1"/>
          <c:tx>
            <c:strRef>
              <c:f>Лист1!$C$1</c:f>
              <c:strCache>
                <c:ptCount val="1"/>
                <c:pt idx="0">
                  <c:v>Прибыль</c:v>
                </c:pt>
              </c:strCache>
            </c:strRef>
          </c:tx>
          <c:spPr>
            <a:ln>
              <a:solidFill>
                <a:srgbClr val="0070C0"/>
              </a:solidFill>
            </a:ln>
          </c:spPr>
          <c:marker>
            <c:symbol val="none"/>
          </c:marker>
          <c:cat>
            <c:numRef>
              <c:f>Лист1!$A$2:$A$5</c:f>
              <c:numCache>
                <c:formatCode>General</c:formatCode>
                <c:ptCount val="4"/>
                <c:pt idx="0">
                  <c:v>0</c:v>
                </c:pt>
                <c:pt idx="1">
                  <c:v>1</c:v>
                </c:pt>
                <c:pt idx="2">
                  <c:v>2</c:v>
                </c:pt>
                <c:pt idx="3">
                  <c:v>3</c:v>
                </c:pt>
              </c:numCache>
            </c:numRef>
          </c:cat>
          <c:val>
            <c:numRef>
              <c:f>Лист1!$C$2:$C$5</c:f>
              <c:numCache>
                <c:formatCode>General</c:formatCode>
                <c:ptCount val="4"/>
                <c:pt idx="0">
                  <c:v>0</c:v>
                </c:pt>
                <c:pt idx="1">
                  <c:v>200000000</c:v>
                </c:pt>
                <c:pt idx="2">
                  <c:v>200000000</c:v>
                </c:pt>
                <c:pt idx="3">
                  <c:v>200000000</c:v>
                </c:pt>
              </c:numCache>
            </c:numRef>
          </c:val>
        </c:ser>
        <c:marker val="1"/>
        <c:axId val="117713152"/>
        <c:axId val="117727232"/>
      </c:lineChart>
      <c:catAx>
        <c:axId val="117713152"/>
        <c:scaling>
          <c:orientation val="minMax"/>
        </c:scaling>
        <c:axPos val="b"/>
        <c:numFmt formatCode="General" sourceLinked="1"/>
        <c:tickLblPos val="nextTo"/>
        <c:crossAx val="117727232"/>
        <c:crosses val="autoZero"/>
        <c:auto val="1"/>
        <c:lblAlgn val="ctr"/>
        <c:lblOffset val="100"/>
      </c:catAx>
      <c:valAx>
        <c:axId val="117727232"/>
        <c:scaling>
          <c:orientation val="minMax"/>
        </c:scaling>
        <c:axPos val="l"/>
        <c:majorGridlines/>
        <c:numFmt formatCode="General" sourceLinked="1"/>
        <c:tickLblPos val="nextTo"/>
        <c:txPr>
          <a:bodyPr/>
          <a:lstStyle/>
          <a:p>
            <a:pPr>
              <a:defRPr sz="1000"/>
            </a:pPr>
            <a:endParaRPr lang="ru-RU"/>
          </a:p>
        </c:txPr>
        <c:crossAx val="117713152"/>
        <c:crosses val="autoZero"/>
        <c:crossBetween val="between"/>
      </c:valAx>
    </c:plotArea>
    <c:legend>
      <c:legendPos val="r"/>
      <c:layout>
        <c:manualLayout>
          <c:xMode val="edge"/>
          <c:yMode val="edge"/>
          <c:x val="0.58493466850566733"/>
          <c:y val="0.30453695729370334"/>
          <c:w val="0.38925519115762214"/>
          <c:h val="0.3909260854125936"/>
        </c:manualLayout>
      </c:layout>
      <c:txPr>
        <a:bodyPr/>
        <a:lstStyle/>
        <a:p>
          <a:pPr>
            <a:defRPr sz="1000"/>
          </a:pPr>
          <a:endParaRPr lang="ru-RU"/>
        </a:p>
      </c:txPr>
    </c:legend>
    <c:plotVisOnly val="1"/>
  </c:chart>
  <c:txPr>
    <a:bodyPr/>
    <a:lstStyle/>
    <a:p>
      <a:pPr>
        <a:defRPr sz="1800"/>
      </a:pPr>
      <a:endParaRPr lang="ru-RU"/>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16" name="Номер слайда 15"/>
          <p:cNvSpPr>
            <a:spLocks noGrp="1"/>
          </p:cNvSpPr>
          <p:nvPr>
            <p:ph type="sldNum" sz="quarter" idx="11"/>
          </p:nvPr>
        </p:nvSpPr>
        <p:spPr/>
        <p:txBody>
          <a:bodyPr/>
          <a:lstStyle/>
          <a:p>
            <a:fld id="{CF0708BA-6973-4BB9-8D1A-42B83D2637BB}"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A06BDA93-193F-4A4A-B6FD-21B5CE659205}" type="datetimeFigureOut">
              <a:rPr lang="ru-RU" smtClean="0"/>
              <a:pPr/>
              <a:t>09.09.2013</a:t>
            </a:fld>
            <a:endParaRPr lang="ru-RU"/>
          </a:p>
        </p:txBody>
      </p:sp>
      <p:sp>
        <p:nvSpPr>
          <p:cNvPr id="15" name="Номер слайда 14"/>
          <p:cNvSpPr>
            <a:spLocks noGrp="1"/>
          </p:cNvSpPr>
          <p:nvPr>
            <p:ph type="sldNum" sz="quarter" idx="15"/>
          </p:nvPr>
        </p:nvSpPr>
        <p:spPr/>
        <p:txBody>
          <a:bodyPr/>
          <a:lstStyle>
            <a:lvl1pPr algn="ctr">
              <a:defRPr/>
            </a:lvl1pPr>
          </a:lstStyle>
          <a:p>
            <a:fld id="{CF0708BA-6973-4BB9-8D1A-42B83D2637BB}"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0708BA-6973-4BB9-8D1A-42B83D2637BB}"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0708BA-6973-4BB9-8D1A-42B83D2637BB}"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CF0708BA-6973-4BB9-8D1A-42B83D2637BB}"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F0708BA-6973-4BB9-8D1A-42B83D2637BB}"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F0708BA-6973-4BB9-8D1A-42B83D2637B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A06BDA93-193F-4A4A-B6FD-21B5CE659205}" type="datetimeFigureOut">
              <a:rPr lang="ru-RU" smtClean="0"/>
              <a:pPr/>
              <a:t>09.09.2013</a:t>
            </a:fld>
            <a:endParaRPr lang="ru-RU"/>
          </a:p>
        </p:txBody>
      </p:sp>
      <p:sp>
        <p:nvSpPr>
          <p:cNvPr id="9" name="Номер слайда 8"/>
          <p:cNvSpPr>
            <a:spLocks noGrp="1"/>
          </p:cNvSpPr>
          <p:nvPr>
            <p:ph type="sldNum" sz="quarter" idx="15"/>
          </p:nvPr>
        </p:nvSpPr>
        <p:spPr/>
        <p:txBody>
          <a:bodyPr/>
          <a:lstStyle/>
          <a:p>
            <a:fld id="{CF0708BA-6973-4BB9-8D1A-42B83D2637BB}"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9" name="Номер слайда 8"/>
          <p:cNvSpPr>
            <a:spLocks noGrp="1"/>
          </p:cNvSpPr>
          <p:nvPr>
            <p:ph type="sldNum" sz="quarter" idx="11"/>
          </p:nvPr>
        </p:nvSpPr>
        <p:spPr/>
        <p:txBody>
          <a:bodyPr/>
          <a:lstStyle/>
          <a:p>
            <a:fld id="{CF0708BA-6973-4BB9-8D1A-42B83D2637BB}"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0708BA-6973-4BB9-8D1A-42B83D2637B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06BDA93-193F-4A4A-B6FD-21B5CE659205}" type="datetimeFigureOut">
              <a:rPr lang="ru-RU" smtClean="0"/>
              <a:pPr/>
              <a:t>09.09.2013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0708BA-6973-4BB9-8D1A-42B83D2637B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06BDA93-193F-4A4A-B6FD-21B5CE659205}" type="datetimeFigureOut">
              <a:rPr lang="ru-RU" smtClean="0"/>
              <a:pPr/>
              <a:t>09.09.2013</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0708BA-6973-4BB9-8D1A-42B83D2637BB}"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audio" Target="../media/audio1.bin"/><Relationship Id="rId7" Type="http://schemas.openxmlformats.org/officeDocument/2006/relationships/slide" Target="slide19.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6.xml"/><Relationship Id="rId10" Type="http://schemas.openxmlformats.org/officeDocument/2006/relationships/image" Target="../media/image5.png"/><Relationship Id="rId4" Type="http://schemas.openxmlformats.org/officeDocument/2006/relationships/slide" Target="slide5.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audio" Target="../media/audio1.bin"/></Relationships>
</file>

<file path=ppt/slides/_rels/slide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 Target="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6.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7.xml"/><Relationship Id="rId3" Type="http://schemas.openxmlformats.org/officeDocument/2006/relationships/slide" Target="slide7.xml"/><Relationship Id="rId7" Type="http://schemas.openxmlformats.org/officeDocument/2006/relationships/slide" Target="slide11.xml"/><Relationship Id="rId12" Type="http://schemas.openxmlformats.org/officeDocument/2006/relationships/slide" Target="slide1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5.xml"/><Relationship Id="rId5" Type="http://schemas.openxmlformats.org/officeDocument/2006/relationships/slide" Target="slide9.xml"/><Relationship Id="rId10" Type="http://schemas.openxmlformats.org/officeDocument/2006/relationships/hyperlink" Target="file:///H:\&#1054;&#1083;&#1100;&#1082;&#1080;&#1085;&#1072;%20&#1088;&#1072;&#1073;&#1086;&#1090;&#1072;\&#1048;&#1085;&#1074;&#1077;&#1089;&#1090;.%20&#1087;&#1088;&#1086;&#1077;&#1082;&#1090;\&#1062;&#1077;&#1083;&#1080;%20&#1076;&#1077;&#1088;&#1077;&#1074;.%20&#1087;&#1088;&#1077;&#1076;&#1087;&#1088;.docx" TargetMode="External"/><Relationship Id="rId4" Type="http://schemas.openxmlformats.org/officeDocument/2006/relationships/slide" Target="slide8.xml"/><Relationship Id="rId9" Type="http://schemas.openxmlformats.org/officeDocument/2006/relationships/slide" Target="slide13.xml"/><Relationship Id="rId1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375072" y="266700"/>
            <a:ext cx="8517407" cy="4098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Подзаголовок 2"/>
          <p:cNvSpPr>
            <a:spLocks noGrp="1"/>
          </p:cNvSpPr>
          <p:nvPr>
            <p:ph type="subTitle" idx="1"/>
          </p:nvPr>
        </p:nvSpPr>
        <p:spPr>
          <a:xfrm>
            <a:off x="467544" y="5013176"/>
            <a:ext cx="8305800" cy="1656184"/>
          </a:xfrm>
        </p:spPr>
        <p:txBody>
          <a:bodyPr/>
          <a:lstStyle/>
          <a:p>
            <a:r>
              <a:rPr lang="ru-RU" sz="1800" dirty="0" smtClean="0">
                <a:solidFill>
                  <a:schemeClr val="accent4">
                    <a:lumMod val="50000"/>
                  </a:schemeClr>
                </a:solidFill>
              </a:rPr>
              <a:t>Туристический комплекс</a:t>
            </a:r>
          </a:p>
          <a:p>
            <a:r>
              <a:rPr lang="ru-RU" sz="1800" dirty="0" smtClean="0">
                <a:solidFill>
                  <a:schemeClr val="accent4">
                    <a:lumMod val="50000"/>
                  </a:schemeClr>
                </a:solidFill>
              </a:rPr>
              <a:t>Ремесленный центр</a:t>
            </a:r>
          </a:p>
          <a:p>
            <a:r>
              <a:rPr lang="ru-RU" sz="1800" dirty="0" smtClean="0">
                <a:solidFill>
                  <a:schemeClr val="accent4">
                    <a:lumMod val="50000"/>
                  </a:schemeClr>
                </a:solidFill>
              </a:rPr>
              <a:t>Сельскохозяйственная сеть</a:t>
            </a:r>
          </a:p>
          <a:p>
            <a:r>
              <a:rPr lang="ru-RU" sz="1800" dirty="0" smtClean="0">
                <a:solidFill>
                  <a:schemeClr val="accent4">
                    <a:lumMod val="50000"/>
                  </a:schemeClr>
                </a:solidFill>
              </a:rPr>
              <a:t>Домостроительное и деревообрабатывающее производство</a:t>
            </a:r>
          </a:p>
          <a:p>
            <a:r>
              <a:rPr lang="ru-RU" sz="1400" dirty="0" smtClean="0">
                <a:solidFill>
                  <a:schemeClr val="accent4">
                    <a:lumMod val="50000"/>
                  </a:schemeClr>
                </a:solidFill>
              </a:rPr>
              <a:t>Белозерский район, 2012</a:t>
            </a:r>
          </a:p>
          <a:p>
            <a:endParaRPr lang="ru-RU" sz="1800" dirty="0">
              <a:solidFill>
                <a:schemeClr val="accent4">
                  <a:lumMod val="50000"/>
                </a:schemeClr>
              </a:solidFill>
            </a:endParaRPr>
          </a:p>
        </p:txBody>
      </p:sp>
      <p:sp>
        <p:nvSpPr>
          <p:cNvPr id="2" name="Заголовок 1"/>
          <p:cNvSpPr>
            <a:spLocks noGrp="1"/>
          </p:cNvSpPr>
          <p:nvPr>
            <p:ph type="ctrTitle"/>
          </p:nvPr>
        </p:nvSpPr>
        <p:spPr>
          <a:xfrm>
            <a:off x="323528" y="4365104"/>
            <a:ext cx="8521824" cy="613048"/>
          </a:xfrm>
        </p:spPr>
        <p:txBody>
          <a:bodyPr>
            <a:normAutofit fontScale="90000"/>
          </a:bodyPr>
          <a:lstStyle/>
          <a:p>
            <a:r>
              <a:rPr lang="ru-RU" sz="3200" dirty="0" smtClean="0">
                <a:solidFill>
                  <a:schemeClr val="accent4">
                    <a:lumMod val="50000"/>
                  </a:schemeClr>
                </a:solidFill>
                <a:latin typeface="Palatino Linotype" pitchFamily="18" charset="0"/>
              </a:rPr>
              <a:t>Инвестиционный проект  «Тридевятое царство»</a:t>
            </a:r>
            <a:endParaRPr lang="ru-RU" sz="3200" dirty="0">
              <a:solidFill>
                <a:schemeClr val="accent4">
                  <a:lumMod val="50000"/>
                </a:schemeClr>
              </a:solidFill>
              <a:latin typeface="Palatino Linotype" pitchFamily="18" charset="0"/>
            </a:endParaRPr>
          </a:p>
        </p:txBody>
      </p:sp>
    </p:spTree>
  </p:cSld>
  <p:clrMapOvr>
    <a:masterClrMapping/>
  </p:clrMapOvr>
  <p:transition advTm="267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a:noFill/>
          </a:ln>
        </p:spPr>
        <p:txBody>
          <a:bodyPr>
            <a:normAutofit/>
            <a:scene3d>
              <a:camera prst="orthographicFront"/>
              <a:lightRig rig="threePt" dir="t"/>
            </a:scene3d>
            <a:sp3d extrusionH="57150">
              <a:bevelT w="38100" h="38100"/>
            </a:sp3d>
          </a:bodyPr>
          <a:lstStyle/>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 action="ppaction://hlinkshowjump?jump=nextslide"/>
              </a:rPr>
              <a:t>О</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 action="ppaction://hlinkshowjump?jump=nextslide"/>
              </a:rPr>
              <a:t>сновная концепция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2" action="ppaction://hlinksldjump">
                  <a:snd r:embed="rId3" name="click.wav"/>
                </a:hlinkClick>
              </a:rPr>
              <a:t>С</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2" action="ppaction://hlinksldjump">
                  <a:snd r:embed="rId3" name="click.wav"/>
                </a:hlinkClick>
              </a:rPr>
              <a:t>хема финансирования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4" action="ppaction://hlinksldjump">
                  <a:snd r:embed="rId3" name="click.wav"/>
                </a:hlinkClick>
              </a:rPr>
              <a:t>П</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4" action="ppaction://hlinksldjump">
                  <a:snd r:embed="rId3" name="click.wav"/>
                </a:hlinkClick>
              </a:rPr>
              <a:t>реимущества и достоинства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5" action="ppaction://hlinksldjump"/>
              </a:rPr>
              <a:t>П</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5" action="ppaction://hlinksldjump"/>
              </a:rPr>
              <a:t>лан</a:t>
            </a: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5" action="ppaction://hlinksldjump"/>
              </a:rPr>
              <a:t> </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5" action="ppaction://hlinksldjump"/>
              </a:rPr>
              <a:t>реализации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6" action="ppaction://hlinksldjump"/>
              </a:rPr>
              <a:t>Э</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6" action="ppaction://hlinksldjump"/>
              </a:rPr>
              <a:t>кономические показатель и рентабельность </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7" action="ppaction://hlinksldjump"/>
              </a:rPr>
              <a:t>П</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7" action="ppaction://hlinksldjump"/>
              </a:rPr>
              <a:t>ерспективы развития и преимущества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75000"/>
                  </a:schemeClr>
                </a:solidFill>
                <a:effectLst>
                  <a:outerShdw blurRad="50800" dist="38100" dir="13500000" algn="br" rotWithShape="0">
                    <a:prstClr val="black">
                      <a:alpha val="40000"/>
                    </a:prstClr>
                  </a:outerShdw>
                </a:effectLst>
                <a:hlinkClick r:id="rId8" action="ppaction://hlinksldjump"/>
              </a:rPr>
              <a:t>У</a:t>
            </a: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8" action="ppaction://hlinksldjump"/>
              </a:rPr>
              <a:t>частники проекта</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Clr>
                <a:schemeClr val="accent4">
                  <a:lumMod val="50000"/>
                </a:schemeClr>
              </a:buClr>
              <a:buFont typeface="Wingdings" pitchFamily="2" charset="2"/>
              <a:buChar char="v"/>
            </a:pPr>
            <a:r>
              <a:rPr lang="ru-RU" b="1" dirty="0" smtClean="0">
                <a:ln w="1905"/>
                <a:solidFill>
                  <a:schemeClr val="accent4">
                    <a:lumMod val="50000"/>
                  </a:schemeClr>
                </a:solidFill>
                <a:effectLst>
                  <a:outerShdw blurRad="50800" dist="38100" dir="13500000" algn="br" rotWithShape="0">
                    <a:prstClr val="black">
                      <a:alpha val="40000"/>
                    </a:prstClr>
                  </a:outerShdw>
                </a:effectLst>
                <a:hlinkClick r:id="rId8" action="ppaction://hlinksldjump"/>
              </a:rPr>
              <a:t>Контакты</a:t>
            </a:r>
            <a:endParaRPr lang="ru-RU" b="1" dirty="0" smtClean="0">
              <a:ln w="1905"/>
              <a:solidFill>
                <a:schemeClr val="accent4">
                  <a:lumMod val="50000"/>
                </a:schemeClr>
              </a:solidFill>
              <a:effectLst>
                <a:outerShdw blurRad="50800" dist="38100" dir="13500000" algn="br" rotWithShape="0">
                  <a:prstClr val="black">
                    <a:alpha val="40000"/>
                  </a:prstClr>
                </a:outerShdw>
              </a:effectLst>
            </a:endParaRPr>
          </a:p>
          <a:p>
            <a:pPr>
              <a:buNone/>
            </a:pPr>
            <a:endParaRPr lang="ru-RU" b="1" dirty="0" smtClean="0">
              <a:ln w="1905"/>
              <a:solidFill>
                <a:schemeClr val="accent4">
                  <a:lumMod val="50000"/>
                </a:schemeClr>
              </a:solidFill>
              <a:effectLst>
                <a:innerShdw blurRad="69850" dist="43180" dir="5400000">
                  <a:srgbClr val="000000">
                    <a:alpha val="65000"/>
                  </a:srgbClr>
                </a:innerShdw>
              </a:effectLst>
            </a:endParaRPr>
          </a:p>
          <a:p>
            <a:pPr>
              <a:buFont typeface="Wingdings" pitchFamily="2" charset="2"/>
              <a:buChar char="v"/>
            </a:pPr>
            <a:endParaRPr lang="ru-RU" b="1" dirty="0" smtClean="0">
              <a:ln w="1905"/>
              <a:solidFill>
                <a:schemeClr val="accent4">
                  <a:lumMod val="50000"/>
                </a:schemeClr>
              </a:solidFill>
              <a:effectLst>
                <a:innerShdw blurRad="69850" dist="43180" dir="5400000">
                  <a:srgbClr val="000000">
                    <a:alpha val="65000"/>
                  </a:srgbClr>
                </a:innerShdw>
              </a:effectLst>
            </a:endParaRPr>
          </a:p>
          <a:p>
            <a:pPr>
              <a:buFont typeface="Wingdings" pitchFamily="2" charset="2"/>
              <a:buChar char="v"/>
            </a:pPr>
            <a:endParaRPr lang="ru-RU" b="1" dirty="0">
              <a:ln w="1905"/>
              <a:solidFill>
                <a:schemeClr val="accent4">
                  <a:lumMod val="50000"/>
                </a:schemeClr>
              </a:solidFill>
              <a:effectLst>
                <a:innerShdw blurRad="69850" dist="43180" dir="5400000">
                  <a:srgbClr val="000000">
                    <a:alpha val="65000"/>
                  </a:srgbClr>
                </a:innerShdw>
              </a:effectLst>
            </a:endParaRPr>
          </a:p>
        </p:txBody>
      </p:sp>
      <p:sp>
        <p:nvSpPr>
          <p:cNvPr id="3" name="Заголовок 2"/>
          <p:cNvSpPr>
            <a:spLocks noGrp="1"/>
          </p:cNvSpPr>
          <p:nvPr>
            <p:ph type="title"/>
          </p:nvPr>
        </p:nvSpPr>
        <p:spPr/>
        <p:txBody>
          <a:bodyPr/>
          <a:lstStyle/>
          <a:p>
            <a:r>
              <a:rPr lang="ru-RU" dirty="0" smtClean="0">
                <a:solidFill>
                  <a:schemeClr val="accent4">
                    <a:lumMod val="50000"/>
                  </a:schemeClr>
                </a:solidFill>
                <a:latin typeface="Monotype Corsiva" pitchFamily="66" charset="0"/>
              </a:rPr>
              <a:t>Оглавление:</a:t>
            </a:r>
            <a:endParaRPr lang="ru-RU" dirty="0">
              <a:solidFill>
                <a:schemeClr val="accent4">
                  <a:lumMod val="50000"/>
                </a:schemeClr>
              </a:solidFill>
              <a:latin typeface="Monotype Corsiva" pitchFamily="66" charset="0"/>
            </a:endParaRPr>
          </a:p>
        </p:txBody>
      </p:sp>
      <p:pic>
        <p:nvPicPr>
          <p:cNvPr id="2051" name="Picture 3"/>
          <p:cNvPicPr>
            <a:picLocks noChangeAspect="1" noChangeArrowheads="1"/>
          </p:cNvPicPr>
          <p:nvPr/>
        </p:nvPicPr>
        <p:blipFill>
          <a:blip r:embed="rId9" cstate="print">
            <a:duotone>
              <a:prstClr val="black"/>
              <a:schemeClr val="tx2">
                <a:tint val="45000"/>
                <a:satMod val="400000"/>
              </a:schemeClr>
            </a:duotone>
          </a:blip>
          <a:srcRect/>
          <a:stretch>
            <a:fillRect/>
          </a:stretch>
        </p:blipFill>
        <p:spPr bwMode="auto">
          <a:xfrm>
            <a:off x="6300192" y="4581128"/>
            <a:ext cx="2381250" cy="1809750"/>
          </a:xfrm>
          <a:prstGeom prst="rect">
            <a:avLst/>
          </a:prstGeom>
          <a:ln>
            <a:noFill/>
          </a:ln>
          <a:effectLst>
            <a:softEdge rad="112500"/>
          </a:effectLst>
        </p:spPr>
      </p:pic>
      <p:pic>
        <p:nvPicPr>
          <p:cNvPr id="2052" name="Picture 4"/>
          <p:cNvPicPr>
            <a:picLocks noChangeAspect="1" noChangeArrowheads="1"/>
          </p:cNvPicPr>
          <p:nvPr/>
        </p:nvPicPr>
        <p:blipFill>
          <a:blip r:embed="rId10" cstate="print">
            <a:duotone>
              <a:prstClr val="black"/>
              <a:schemeClr val="tx2">
                <a:tint val="45000"/>
                <a:satMod val="400000"/>
              </a:schemeClr>
            </a:duotone>
          </a:blip>
          <a:srcRect/>
          <a:stretch>
            <a:fillRect/>
          </a:stretch>
        </p:blipFill>
        <p:spPr bwMode="auto">
          <a:xfrm>
            <a:off x="6588224" y="548680"/>
            <a:ext cx="2190750" cy="1638300"/>
          </a:xfrm>
          <a:prstGeom prst="rect">
            <a:avLst/>
          </a:prstGeom>
          <a:ln>
            <a:noFill/>
          </a:ln>
          <a:effectLst>
            <a:softEdge rad="112500"/>
          </a:effectLst>
        </p:spPr>
      </p:pic>
    </p:spTree>
  </p:cSld>
  <p:clrMapOvr>
    <a:masterClrMapping/>
  </p:clrMapOvr>
  <p:transition advTm="6000">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5956867" y="332656"/>
            <a:ext cx="2946354" cy="2376264"/>
          </a:xfrm>
          <a:prstGeom prst="rect">
            <a:avLst/>
          </a:prstGeom>
          <a:ln>
            <a:noFill/>
          </a:ln>
          <a:effectLst>
            <a:softEdge rad="112500"/>
          </a:effectLst>
        </p:spPr>
      </p:pic>
      <p:sp>
        <p:nvSpPr>
          <p:cNvPr id="2" name="Заголовок 1"/>
          <p:cNvSpPr>
            <a:spLocks noGrp="1"/>
          </p:cNvSpPr>
          <p:nvPr>
            <p:ph type="title"/>
          </p:nvPr>
        </p:nvSpPr>
        <p:spPr>
          <a:xfrm>
            <a:off x="395536" y="260648"/>
            <a:ext cx="8229600" cy="678904"/>
          </a:xfrm>
        </p:spPr>
        <p:txBody>
          <a:bodyPr>
            <a:normAutofit/>
          </a:bodyPr>
          <a:lstStyle/>
          <a:p>
            <a:r>
              <a:rPr lang="ru-RU" sz="3200" i="1" u="sng" dirty="0" smtClean="0">
                <a:solidFill>
                  <a:schemeClr val="accent4">
                    <a:lumMod val="50000"/>
                  </a:schemeClr>
                </a:solidFill>
              </a:rPr>
              <a:t>Основная концепция проекта</a:t>
            </a:r>
            <a:endParaRPr lang="ru-RU" sz="3200" i="1" u="sng" dirty="0">
              <a:solidFill>
                <a:schemeClr val="accent4">
                  <a:lumMod val="50000"/>
                </a:schemeClr>
              </a:solidFill>
            </a:endParaRPr>
          </a:p>
        </p:txBody>
      </p:sp>
      <p:sp>
        <p:nvSpPr>
          <p:cNvPr id="3" name="TextBox 2"/>
          <p:cNvSpPr txBox="1"/>
          <p:nvPr/>
        </p:nvSpPr>
        <p:spPr>
          <a:xfrm>
            <a:off x="251520" y="908720"/>
            <a:ext cx="8640960" cy="5740033"/>
          </a:xfrm>
          <a:prstGeom prst="rect">
            <a:avLst/>
          </a:prstGeom>
          <a:noFill/>
        </p:spPr>
        <p:txBody>
          <a:bodyPr wrap="square" rtlCol="0">
            <a:spAutoFit/>
          </a:bodyPr>
          <a:lstStyle/>
          <a:p>
            <a:pPr algn="just"/>
            <a:r>
              <a:rPr lang="ru-RU" sz="1400" dirty="0" smtClean="0"/>
              <a:t>     </a:t>
            </a:r>
            <a:r>
              <a:rPr lang="ru-RU" sz="1300" dirty="0" smtClean="0"/>
              <a:t>Проект «</a:t>
            </a:r>
            <a:r>
              <a:rPr lang="ru-RU" sz="1300" dirty="0" err="1" smtClean="0"/>
              <a:t>ТриДевятое</a:t>
            </a:r>
            <a:r>
              <a:rPr lang="ru-RU" sz="1300" dirty="0" smtClean="0"/>
              <a:t> Царство» состоит из четырех направлений, неотъемлемо </a:t>
            </a:r>
          </a:p>
          <a:p>
            <a:pPr algn="just"/>
            <a:r>
              <a:rPr lang="ru-RU" sz="1300" dirty="0" smtClean="0"/>
              <a:t>связанных  между собой в едином комплексе, что позволяет увеличить</a:t>
            </a:r>
          </a:p>
          <a:p>
            <a:pPr algn="just"/>
            <a:r>
              <a:rPr lang="ru-RU" sz="1300" dirty="0" smtClean="0"/>
              <a:t> экономическую эффективность и рентабельность проекта.</a:t>
            </a:r>
          </a:p>
          <a:p>
            <a:pPr algn="just"/>
            <a:r>
              <a:rPr lang="ru-RU" sz="1300" b="1" dirty="0" smtClean="0">
                <a:solidFill>
                  <a:schemeClr val="accent4">
                    <a:lumMod val="50000"/>
                  </a:schemeClr>
                </a:solidFill>
              </a:rPr>
              <a:t>Основные направления:</a:t>
            </a:r>
          </a:p>
          <a:p>
            <a:pPr marL="342900" indent="-342900" algn="just">
              <a:buAutoNum type="arabicPeriod"/>
            </a:pPr>
            <a:r>
              <a:rPr lang="ru-RU" sz="1300" dirty="0" smtClean="0"/>
              <a:t>Глубокая переработка древесины;</a:t>
            </a:r>
          </a:p>
          <a:p>
            <a:pPr marL="342900" indent="-342900" algn="just">
              <a:buAutoNum type="arabicPeriod"/>
            </a:pPr>
            <a:r>
              <a:rPr lang="ru-RU" sz="1300" dirty="0" smtClean="0"/>
              <a:t>Домостроение</a:t>
            </a:r>
          </a:p>
          <a:p>
            <a:pPr marL="342900" indent="-342900" algn="just">
              <a:buAutoNum type="arabicPeriod"/>
            </a:pPr>
            <a:r>
              <a:rPr lang="ru-RU" sz="1300" dirty="0" smtClean="0"/>
              <a:t>Туристический комплекс</a:t>
            </a:r>
          </a:p>
          <a:p>
            <a:pPr marL="342900" indent="-342900" algn="just">
              <a:buAutoNum type="arabicPeriod"/>
            </a:pPr>
            <a:r>
              <a:rPr lang="ru-RU" sz="1300" dirty="0" smtClean="0"/>
              <a:t>Сельское хозяйство.</a:t>
            </a:r>
          </a:p>
          <a:p>
            <a:pPr marL="342900" indent="-342900" algn="just"/>
            <a:r>
              <a:rPr lang="ru-RU" sz="1300" dirty="0" smtClean="0"/>
              <a:t>     </a:t>
            </a:r>
            <a:r>
              <a:rPr lang="ru-RU" sz="1300" dirty="0" err="1" smtClean="0"/>
              <a:t>Поэтапность</a:t>
            </a:r>
            <a:r>
              <a:rPr lang="ru-RU" sz="1300" dirty="0" smtClean="0"/>
              <a:t> внедрения и реализации проекта позволит наилучшим образом раскрыть все достоинства и выгоду как от отдельно взятых направлений, так и </a:t>
            </a:r>
          </a:p>
          <a:p>
            <a:pPr marL="342900" indent="-342900" algn="just"/>
            <a:r>
              <a:rPr lang="ru-RU" sz="1300" dirty="0" smtClean="0"/>
              <a:t>от комплекса в целом.</a:t>
            </a:r>
          </a:p>
          <a:p>
            <a:pPr marL="342900" indent="-342900" algn="just"/>
            <a:r>
              <a:rPr lang="ru-RU" sz="1300" dirty="0" smtClean="0"/>
              <a:t> </a:t>
            </a:r>
            <a:r>
              <a:rPr lang="ru-RU" sz="1300" b="1" dirty="0" smtClean="0">
                <a:solidFill>
                  <a:schemeClr val="accent4">
                    <a:lumMod val="50000"/>
                  </a:schemeClr>
                </a:solidFill>
              </a:rPr>
              <a:t>Место расположения, Белозерский район, выбрано не случайно:</a:t>
            </a:r>
          </a:p>
          <a:p>
            <a:pPr marL="342900" indent="-342900" algn="just">
              <a:buAutoNum type="arabicPeriod"/>
            </a:pPr>
            <a:r>
              <a:rPr lang="ru-RU" sz="1300" dirty="0" smtClean="0"/>
              <a:t>Выгодное географическое положение;</a:t>
            </a:r>
          </a:p>
          <a:p>
            <a:pPr marL="342900" indent="-342900" algn="just">
              <a:buAutoNum type="arabicPeriod"/>
            </a:pPr>
            <a:r>
              <a:rPr lang="ru-RU" sz="1300" dirty="0" smtClean="0"/>
              <a:t>Поддержка  и помощь администрации района;</a:t>
            </a:r>
          </a:p>
          <a:p>
            <a:pPr marL="342900" indent="-342900" algn="just">
              <a:buAutoNum type="arabicPeriod"/>
            </a:pPr>
            <a:r>
              <a:rPr lang="ru-RU" sz="1300" dirty="0" smtClean="0"/>
              <a:t>Богатые лесами окрестности и мн. др.</a:t>
            </a:r>
          </a:p>
          <a:p>
            <a:pPr marL="342900" indent="-342900" algn="just"/>
            <a:r>
              <a:rPr lang="ru-RU" sz="1300" b="1" dirty="0" smtClean="0">
                <a:solidFill>
                  <a:schemeClr val="accent4">
                    <a:lumMod val="50000"/>
                  </a:schemeClr>
                </a:solidFill>
              </a:rPr>
              <a:t>Необходимые для инвестирования проекта условия:</a:t>
            </a:r>
          </a:p>
          <a:p>
            <a:pPr marL="342900" indent="-342900"/>
            <a:r>
              <a:rPr lang="ru-RU" sz="1300" dirty="0" smtClean="0"/>
              <a:t>1.      Есть договоренность с крупными предприятиями Вологодской области, Ленинградской области и г.Москвы на сбыт всей продукции, которую будет выпускать деревообрабатывающее предприятие.</a:t>
            </a:r>
          </a:p>
          <a:p>
            <a:pPr marL="342900" indent="-342900"/>
            <a:r>
              <a:rPr lang="ru-RU" sz="1300" dirty="0" smtClean="0"/>
              <a:t>2.      Есть вся необходимая документация, письма, разрешения и справки.</a:t>
            </a:r>
          </a:p>
          <a:p>
            <a:pPr marL="342900" indent="-342900"/>
            <a:r>
              <a:rPr lang="ru-RU" sz="1300" dirty="0" smtClean="0"/>
              <a:t>3.      По согласованию с областной администрацией и администрацией Белозерского района для реализации данного проекта предоставляется аренда </a:t>
            </a:r>
            <a:r>
              <a:rPr lang="ru-RU" sz="1300" dirty="0" err="1" smtClean="0"/>
              <a:t>лесфонда</a:t>
            </a:r>
            <a:r>
              <a:rPr lang="ru-RU" sz="1300" dirty="0" smtClean="0"/>
              <a:t> в размере 120 тыс. кубометров в год сроком на 49 лет.</a:t>
            </a:r>
          </a:p>
          <a:p>
            <a:pPr marL="342900" indent="-342900"/>
            <a:r>
              <a:rPr lang="ru-RU" sz="1300" dirty="0" smtClean="0"/>
              <a:t>4.      Под туристический комплекс предоставлена аренда земли, с правом выкупа через 2-3 года.</a:t>
            </a:r>
          </a:p>
          <a:p>
            <a:pPr marL="342900" indent="-342900">
              <a:buAutoNum type="arabicPeriod" startAt="5"/>
            </a:pPr>
            <a:r>
              <a:rPr lang="ru-RU" sz="1300" dirty="0" smtClean="0"/>
              <a:t>Так как проект "</a:t>
            </a:r>
            <a:r>
              <a:rPr lang="ru-RU" sz="1300" dirty="0" err="1" smtClean="0"/>
              <a:t>ТриДевятое</a:t>
            </a:r>
            <a:r>
              <a:rPr lang="ru-RU" sz="1300" dirty="0" smtClean="0"/>
              <a:t> Царство" соответствует федеральной программе освоения лесов, идет согласование о его дополнительном инвестировании на федеральном уровне. </a:t>
            </a:r>
          </a:p>
          <a:p>
            <a:pPr marL="342900" indent="-342900">
              <a:buAutoNum type="arabicPeriod" startAt="5"/>
            </a:pPr>
            <a:r>
              <a:rPr lang="ru-RU" sz="1300" dirty="0" smtClean="0"/>
              <a:t> Проект одобрен администрацией Вологодской области , администрацией Белозерского района, а так же Департаментом туризма.</a:t>
            </a:r>
          </a:p>
          <a:p>
            <a:pPr marL="342900" indent="-342900" algn="just"/>
            <a:endParaRPr lang="ru-RU" sz="1400" dirty="0" smtClean="0"/>
          </a:p>
          <a:p>
            <a:pPr marL="342900" indent="-342900" algn="just"/>
            <a:endParaRPr lang="ru-RU" sz="1400" dirty="0"/>
          </a:p>
        </p:txBody>
      </p:sp>
      <p:sp>
        <p:nvSpPr>
          <p:cNvPr id="5" name="TextBox 4"/>
          <p:cNvSpPr txBox="1"/>
          <p:nvPr/>
        </p:nvSpPr>
        <p:spPr>
          <a:xfrm>
            <a:off x="5724128" y="6165304"/>
            <a:ext cx="2286267" cy="307777"/>
          </a:xfrm>
          <a:prstGeom prst="rect">
            <a:avLst/>
          </a:prstGeom>
          <a:noFill/>
        </p:spPr>
        <p:txBody>
          <a:bodyPr wrap="none" rtlCol="0">
            <a:spAutoFit/>
          </a:bodyPr>
          <a:lstStyle/>
          <a:p>
            <a:r>
              <a:rPr lang="ru-RU" sz="1400" b="1" dirty="0" smtClean="0">
                <a:solidFill>
                  <a:schemeClr val="accent4">
                    <a:lumMod val="50000"/>
                  </a:schemeClr>
                </a:solidFill>
                <a:hlinkClick r:id="rId3" action="ppaction://hlinksldjump">
                  <a:snd r:embed="rId4" name="click.wav"/>
                </a:hlinkClick>
              </a:rPr>
              <a:t>Вернуться в оглавление</a:t>
            </a:r>
            <a:endParaRPr lang="ru-RU" sz="1400" b="1" dirty="0">
              <a:solidFill>
                <a:schemeClr val="accent4">
                  <a:lumMod val="50000"/>
                </a:schemeClr>
              </a:solidFill>
            </a:endParaRPr>
          </a:p>
        </p:txBody>
      </p:sp>
      <p:sp>
        <p:nvSpPr>
          <p:cNvPr id="6" name="TextBox 5">
            <a:hlinkClick r:id="" action="ppaction://hlinkshowjump?jump=previousslide"/>
          </p:cNvPr>
          <p:cNvSpPr txBox="1"/>
          <p:nvPr/>
        </p:nvSpPr>
        <p:spPr>
          <a:xfrm>
            <a:off x="1403648"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ransition advTm="42391"/>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828328"/>
          </a:xfrm>
        </p:spPr>
        <p:txBody>
          <a:bodyPr>
            <a:normAutofit/>
          </a:bodyPr>
          <a:lstStyle/>
          <a:p>
            <a:r>
              <a:rPr lang="ru-RU" sz="3200" i="1" u="sng" dirty="0" smtClean="0">
                <a:solidFill>
                  <a:schemeClr val="accent4">
                    <a:lumMod val="50000"/>
                  </a:schemeClr>
                </a:solidFill>
              </a:rPr>
              <a:t>Схема финансирования проекта</a:t>
            </a:r>
            <a:endParaRPr lang="ru-RU" sz="3200" i="1" u="sng" dirty="0">
              <a:solidFill>
                <a:schemeClr val="accent4">
                  <a:lumMod val="50000"/>
                </a:schemeClr>
              </a:solidFill>
            </a:endParaRPr>
          </a:p>
        </p:txBody>
      </p:sp>
      <p:sp>
        <p:nvSpPr>
          <p:cNvPr id="3" name="Содержимое 2"/>
          <p:cNvSpPr>
            <a:spLocks noGrp="1"/>
          </p:cNvSpPr>
          <p:nvPr>
            <p:ph sz="half" idx="1"/>
          </p:nvPr>
        </p:nvSpPr>
        <p:spPr/>
        <p:txBody>
          <a:bodyPr>
            <a:normAutofit/>
          </a:bodyPr>
          <a:lstStyle/>
          <a:p>
            <a:pPr algn="ctr">
              <a:buNone/>
            </a:pPr>
            <a:r>
              <a:rPr lang="ru-RU" sz="1400" b="1" dirty="0" smtClean="0">
                <a:solidFill>
                  <a:schemeClr val="bg1"/>
                </a:solidFill>
              </a:rPr>
              <a:t>Схематическое представление</a:t>
            </a:r>
            <a:endParaRPr lang="ru-RU" sz="1400" b="1" dirty="0">
              <a:solidFill>
                <a:schemeClr val="bg1"/>
              </a:solidFill>
            </a:endParaRPr>
          </a:p>
        </p:txBody>
      </p:sp>
      <p:sp>
        <p:nvSpPr>
          <p:cNvPr id="4" name="Содержимое 3"/>
          <p:cNvSpPr>
            <a:spLocks noGrp="1"/>
          </p:cNvSpPr>
          <p:nvPr>
            <p:ph sz="half" idx="2"/>
          </p:nvPr>
        </p:nvSpPr>
        <p:spPr/>
        <p:txBody>
          <a:bodyPr>
            <a:normAutofit/>
          </a:bodyPr>
          <a:lstStyle/>
          <a:p>
            <a:pPr>
              <a:buNone/>
            </a:pPr>
            <a:r>
              <a:rPr lang="ru-RU" sz="1400" b="1" dirty="0" smtClean="0">
                <a:solidFill>
                  <a:schemeClr val="accent4">
                    <a:lumMod val="50000"/>
                  </a:schemeClr>
                </a:solidFill>
              </a:rPr>
              <a:t>Сметная стоимость</a:t>
            </a:r>
            <a:r>
              <a:rPr lang="ru-RU" sz="1400" b="1" dirty="0" smtClean="0"/>
              <a:t> </a:t>
            </a:r>
            <a:r>
              <a:rPr lang="ru-RU" sz="1400" dirty="0" smtClean="0"/>
              <a:t>реализации всего проекта: </a:t>
            </a:r>
            <a:r>
              <a:rPr lang="ru-RU" sz="1600" b="1" dirty="0" smtClean="0"/>
              <a:t>311 720 507</a:t>
            </a:r>
            <a:r>
              <a:rPr lang="ru-RU" sz="1400" b="1" dirty="0" smtClean="0"/>
              <a:t> рублей.</a:t>
            </a:r>
          </a:p>
          <a:p>
            <a:pPr>
              <a:buNone/>
            </a:pPr>
            <a:r>
              <a:rPr lang="ru-RU" sz="1400" b="1" dirty="0" smtClean="0">
                <a:solidFill>
                  <a:schemeClr val="accent4">
                    <a:lumMod val="50000"/>
                  </a:schemeClr>
                </a:solidFill>
              </a:rPr>
              <a:t>Требуемые инвестиции</a:t>
            </a:r>
            <a:r>
              <a:rPr lang="ru-RU" sz="1400" dirty="0" smtClean="0"/>
              <a:t>: На первоначальном этапе реализации проекта необходимый размер инвестиций составит </a:t>
            </a:r>
            <a:r>
              <a:rPr lang="ru-RU" sz="1600" b="1" dirty="0" smtClean="0"/>
              <a:t>20 000 000 рублей</a:t>
            </a:r>
            <a:r>
              <a:rPr lang="ru-RU" sz="1600" dirty="0" smtClean="0"/>
              <a:t> </a:t>
            </a:r>
            <a:r>
              <a:rPr lang="ru-RU" sz="1400" dirty="0" smtClean="0"/>
              <a:t>(примерно 9% от вложенных средств). Возможно привлечение нескольких инвесторов и сумма инвестиций впоследствии составит  </a:t>
            </a:r>
            <a:r>
              <a:rPr lang="ru-RU" sz="1600" b="1" dirty="0" smtClean="0"/>
              <a:t>50 000 000 </a:t>
            </a:r>
            <a:r>
              <a:rPr lang="ru-RU" sz="1400" b="1" dirty="0" smtClean="0"/>
              <a:t>рублей  </a:t>
            </a:r>
            <a:r>
              <a:rPr lang="ru-RU" sz="1400" dirty="0" smtClean="0"/>
              <a:t>(примерно 20% от вложенных средств).</a:t>
            </a:r>
          </a:p>
          <a:p>
            <a:pPr>
              <a:buNone/>
            </a:pPr>
            <a:r>
              <a:rPr lang="ru-RU" sz="1400" b="1" dirty="0" smtClean="0">
                <a:solidFill>
                  <a:schemeClr val="accent4">
                    <a:lumMod val="50000"/>
                  </a:schemeClr>
                </a:solidFill>
              </a:rPr>
              <a:t>Срок окупаемости</a:t>
            </a:r>
            <a:r>
              <a:rPr lang="ru-RU" sz="1400" dirty="0" smtClean="0"/>
              <a:t> проекта после ввода в эксплуатацию - </a:t>
            </a:r>
            <a:r>
              <a:rPr lang="ru-RU" sz="1600" b="1" dirty="0" smtClean="0"/>
              <a:t>2 года</a:t>
            </a:r>
          </a:p>
          <a:p>
            <a:pPr>
              <a:buNone/>
            </a:pPr>
            <a:r>
              <a:rPr lang="ru-RU" sz="1400" b="1" dirty="0" smtClean="0">
                <a:solidFill>
                  <a:schemeClr val="accent4">
                    <a:lumMod val="50000"/>
                  </a:schemeClr>
                </a:solidFill>
              </a:rPr>
              <a:t>Окончательная реализация</a:t>
            </a:r>
            <a:r>
              <a:rPr lang="ru-RU" sz="1400" b="1" dirty="0" smtClean="0"/>
              <a:t> </a:t>
            </a:r>
            <a:r>
              <a:rPr lang="ru-RU" sz="1400" dirty="0" smtClean="0"/>
              <a:t>по всем 4-м концепциям проекта и его комплексный ввод - </a:t>
            </a:r>
            <a:r>
              <a:rPr lang="ru-RU" sz="1600" b="1" dirty="0" smtClean="0"/>
              <a:t>30 месяцев.</a:t>
            </a:r>
          </a:p>
          <a:p>
            <a:pPr>
              <a:buNone/>
            </a:pPr>
            <a:r>
              <a:rPr lang="ru-RU" sz="1400" dirty="0" smtClean="0"/>
              <a:t>Выгодная схема взаимодействия с инвестором.</a:t>
            </a:r>
            <a:endParaRPr lang="ru-RU" sz="1400" dirty="0"/>
          </a:p>
        </p:txBody>
      </p:sp>
      <p:sp>
        <p:nvSpPr>
          <p:cNvPr id="5" name="Блок-схема: альтернативный процесс 4"/>
          <p:cNvSpPr/>
          <p:nvPr/>
        </p:nvSpPr>
        <p:spPr>
          <a:xfrm>
            <a:off x="611560" y="2204864"/>
            <a:ext cx="1224136"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200" b="1" i="1" dirty="0" smtClean="0">
                <a:ln w="50800"/>
                <a:solidFill>
                  <a:schemeClr val="bg1">
                    <a:shade val="50000"/>
                  </a:schemeClr>
                </a:solidFill>
              </a:rPr>
              <a:t>Инвестиции</a:t>
            </a:r>
            <a:endParaRPr lang="ru-RU" sz="1200" b="1" i="1" dirty="0">
              <a:ln w="50800"/>
              <a:solidFill>
                <a:schemeClr val="bg1">
                  <a:shade val="50000"/>
                </a:schemeClr>
              </a:solidFill>
            </a:endParaRPr>
          </a:p>
        </p:txBody>
      </p:sp>
      <p:sp>
        <p:nvSpPr>
          <p:cNvPr id="7" name="Блок-схема: альтернативный процесс 6"/>
          <p:cNvSpPr/>
          <p:nvPr/>
        </p:nvSpPr>
        <p:spPr>
          <a:xfrm>
            <a:off x="2051720" y="2564904"/>
            <a:ext cx="1728192"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200" b="1" i="1" dirty="0" smtClean="0">
                <a:ln w="50800"/>
                <a:solidFill>
                  <a:schemeClr val="bg1">
                    <a:shade val="50000"/>
                  </a:schemeClr>
                </a:solidFill>
              </a:rPr>
              <a:t>Деревообработка</a:t>
            </a:r>
            <a:endParaRPr lang="ru-RU" sz="1200" b="1" i="1" dirty="0">
              <a:ln w="50800"/>
              <a:solidFill>
                <a:schemeClr val="bg1">
                  <a:shade val="50000"/>
                </a:schemeClr>
              </a:solidFill>
            </a:endParaRPr>
          </a:p>
        </p:txBody>
      </p:sp>
      <p:sp>
        <p:nvSpPr>
          <p:cNvPr id="8" name="Блок-схема: альтернативный процесс 7"/>
          <p:cNvSpPr/>
          <p:nvPr/>
        </p:nvSpPr>
        <p:spPr>
          <a:xfrm>
            <a:off x="683568" y="3356992"/>
            <a:ext cx="1368152"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200" b="1" i="1" dirty="0" smtClean="0">
                <a:ln w="50800"/>
                <a:solidFill>
                  <a:schemeClr val="bg1">
                    <a:shade val="50000"/>
                  </a:schemeClr>
                </a:solidFill>
              </a:rPr>
              <a:t>Домостроение</a:t>
            </a:r>
            <a:endParaRPr lang="ru-RU" sz="1200" b="1" i="1" dirty="0">
              <a:ln w="50800"/>
              <a:solidFill>
                <a:schemeClr val="bg1">
                  <a:shade val="50000"/>
                </a:schemeClr>
              </a:solidFill>
            </a:endParaRPr>
          </a:p>
        </p:txBody>
      </p:sp>
      <p:sp>
        <p:nvSpPr>
          <p:cNvPr id="9" name="Блок-схема: альтернативный процесс 8"/>
          <p:cNvSpPr/>
          <p:nvPr/>
        </p:nvSpPr>
        <p:spPr>
          <a:xfrm>
            <a:off x="2123728" y="3933056"/>
            <a:ext cx="2232248"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200" b="1" i="1" dirty="0" smtClean="0">
                <a:ln w="50800"/>
                <a:solidFill>
                  <a:schemeClr val="bg1">
                    <a:shade val="50000"/>
                  </a:schemeClr>
                </a:solidFill>
              </a:rPr>
              <a:t>Туристический комплекс</a:t>
            </a:r>
            <a:endParaRPr lang="ru-RU" sz="1200" b="1" i="1" dirty="0">
              <a:ln w="50800"/>
              <a:solidFill>
                <a:schemeClr val="bg1">
                  <a:shade val="50000"/>
                </a:schemeClr>
              </a:solidFill>
            </a:endParaRPr>
          </a:p>
        </p:txBody>
      </p:sp>
      <p:sp>
        <p:nvSpPr>
          <p:cNvPr id="10" name="Блок-схема: альтернативный процесс 9"/>
          <p:cNvSpPr/>
          <p:nvPr/>
        </p:nvSpPr>
        <p:spPr>
          <a:xfrm>
            <a:off x="827584" y="4653136"/>
            <a:ext cx="1872208"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200" b="1" i="1" dirty="0" smtClean="0">
                <a:ln w="50800"/>
                <a:solidFill>
                  <a:schemeClr val="bg1">
                    <a:shade val="50000"/>
                  </a:schemeClr>
                </a:solidFill>
              </a:rPr>
              <a:t>Сельское хозяйство</a:t>
            </a:r>
            <a:endParaRPr lang="ru-RU" sz="1200" b="1" i="1" dirty="0">
              <a:ln w="50800"/>
              <a:solidFill>
                <a:schemeClr val="bg1">
                  <a:shade val="50000"/>
                </a:schemeClr>
              </a:solidFill>
            </a:endParaRPr>
          </a:p>
        </p:txBody>
      </p:sp>
      <p:sp>
        <p:nvSpPr>
          <p:cNvPr id="11" name="Блок-схема: альтернативный процесс 10"/>
          <p:cNvSpPr/>
          <p:nvPr/>
        </p:nvSpPr>
        <p:spPr>
          <a:xfrm>
            <a:off x="2771800" y="5445224"/>
            <a:ext cx="1440160" cy="43204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ru-RU" sz="1600" b="1" i="1" dirty="0" smtClean="0">
                <a:ln w="50800"/>
                <a:solidFill>
                  <a:schemeClr val="bg1">
                    <a:shade val="50000"/>
                  </a:schemeClr>
                </a:solidFill>
              </a:rPr>
              <a:t>ПРИБЫЛЬ</a:t>
            </a:r>
            <a:endParaRPr lang="ru-RU" sz="1600" b="1" i="1" dirty="0">
              <a:ln w="50800"/>
              <a:solidFill>
                <a:schemeClr val="bg1">
                  <a:shade val="50000"/>
                </a:schemeClr>
              </a:solidFill>
            </a:endParaRPr>
          </a:p>
        </p:txBody>
      </p:sp>
      <p:cxnSp>
        <p:nvCxnSpPr>
          <p:cNvPr id="17" name="Shape 16"/>
          <p:cNvCxnSpPr>
            <a:stCxn id="5" idx="0"/>
            <a:endCxn id="7" idx="0"/>
          </p:cNvCxnSpPr>
          <p:nvPr/>
        </p:nvCxnSpPr>
        <p:spPr>
          <a:xfrm rot="16200000" flipH="1">
            <a:off x="1889702" y="1538790"/>
            <a:ext cx="360040" cy="1692188"/>
          </a:xfrm>
          <a:prstGeom prst="curvedConnector3">
            <a:avLst>
              <a:gd name="adj1" fmla="val -63493"/>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0" name="Shape 19"/>
          <p:cNvCxnSpPr>
            <a:stCxn id="7" idx="2"/>
            <a:endCxn id="8" idx="3"/>
          </p:cNvCxnSpPr>
          <p:nvPr/>
        </p:nvCxnSpPr>
        <p:spPr>
          <a:xfrm rot="5400000">
            <a:off x="2195736" y="2852936"/>
            <a:ext cx="576064" cy="864096"/>
          </a:xfrm>
          <a:prstGeom prst="curvedConnector2">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2" name="Shape 21"/>
          <p:cNvCxnSpPr>
            <a:stCxn id="8" idx="2"/>
            <a:endCxn id="9" idx="1"/>
          </p:cNvCxnSpPr>
          <p:nvPr/>
        </p:nvCxnSpPr>
        <p:spPr>
          <a:xfrm rot="16200000" flipH="1">
            <a:off x="1565666" y="3591018"/>
            <a:ext cx="360040" cy="756084"/>
          </a:xfrm>
          <a:prstGeom prst="curvedConnector2">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4" name="Shape 23"/>
          <p:cNvCxnSpPr>
            <a:stCxn id="9" idx="2"/>
            <a:endCxn id="10" idx="3"/>
          </p:cNvCxnSpPr>
          <p:nvPr/>
        </p:nvCxnSpPr>
        <p:spPr>
          <a:xfrm rot="5400000">
            <a:off x="2717794" y="4347102"/>
            <a:ext cx="504056" cy="540060"/>
          </a:xfrm>
          <a:prstGeom prst="curvedConnector2">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 name="Shape 25"/>
          <p:cNvCxnSpPr>
            <a:stCxn id="10" idx="2"/>
            <a:endCxn id="11" idx="1"/>
          </p:cNvCxnSpPr>
          <p:nvPr/>
        </p:nvCxnSpPr>
        <p:spPr>
          <a:xfrm rot="16200000" flipH="1">
            <a:off x="1979712" y="4869160"/>
            <a:ext cx="576064" cy="1008112"/>
          </a:xfrm>
          <a:prstGeom prst="curvedConnector2">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1" name="TextBox 30">
            <a:hlinkClick r:id="rId2" action="ppaction://hlinksldjump">
              <a:snd r:embed="rId3" name="click.wav"/>
            </a:hlinkClick>
          </p:cNvPr>
          <p:cNvSpPr txBox="1"/>
          <p:nvPr/>
        </p:nvSpPr>
        <p:spPr>
          <a:xfrm>
            <a:off x="6012160" y="6093296"/>
            <a:ext cx="2499274" cy="307777"/>
          </a:xfrm>
          <a:prstGeom prst="rect">
            <a:avLst/>
          </a:prstGeom>
          <a:noFill/>
        </p:spPr>
        <p:txBody>
          <a:bodyPr wrap="none" rtlCol="0">
            <a:spAutoFit/>
          </a:bodyPr>
          <a:lstStyle/>
          <a:p>
            <a:r>
              <a:rPr lang="ru-RU" sz="1400" b="1" dirty="0" smtClean="0">
                <a:solidFill>
                  <a:schemeClr val="accent4">
                    <a:lumMod val="50000"/>
                  </a:schemeClr>
                </a:solidFill>
                <a:hlinkClick r:id="rId2" action="ppaction://hlinksldjump"/>
              </a:rPr>
              <a:t>Вернуться в главное меню</a:t>
            </a:r>
            <a:endParaRPr lang="ru-RU" sz="1400" b="1" dirty="0">
              <a:solidFill>
                <a:schemeClr val="accent4">
                  <a:lumMod val="50000"/>
                </a:schemeClr>
              </a:solidFill>
            </a:endParaRPr>
          </a:p>
        </p:txBody>
      </p:sp>
      <p:sp>
        <p:nvSpPr>
          <p:cNvPr id="18" name="TextBox 17">
            <a:hlinkClick r:id="" action="ppaction://hlinkshowjump?jump=previousslide"/>
          </p:cNvPr>
          <p:cNvSpPr txBox="1"/>
          <p:nvPr/>
        </p:nvSpPr>
        <p:spPr>
          <a:xfrm>
            <a:off x="1619672" y="6093296"/>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ransition advTm="17172"/>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251520" y="4869160"/>
            <a:ext cx="8460432" cy="1691382"/>
          </a:xfrm>
          <a:prstGeom prst="rect">
            <a:avLst/>
          </a:prstGeom>
          <a:ln>
            <a:noFill/>
          </a:ln>
          <a:effectLst>
            <a:softEdge rad="112500"/>
          </a:effectLst>
        </p:spPr>
      </p:pic>
      <p:sp>
        <p:nvSpPr>
          <p:cNvPr id="2" name="Содержимое 1"/>
          <p:cNvSpPr>
            <a:spLocks noGrp="1"/>
          </p:cNvSpPr>
          <p:nvPr>
            <p:ph idx="1"/>
          </p:nvPr>
        </p:nvSpPr>
        <p:spPr>
          <a:xfrm>
            <a:off x="457200" y="1196752"/>
            <a:ext cx="8229600" cy="4899248"/>
          </a:xfrm>
        </p:spPr>
        <p:txBody>
          <a:bodyPr>
            <a:normAutofit/>
          </a:bodyPr>
          <a:lstStyle/>
          <a:p>
            <a:pPr>
              <a:buClr>
                <a:schemeClr val="accent4">
                  <a:lumMod val="50000"/>
                </a:schemeClr>
              </a:buClr>
              <a:buFont typeface="Wingdings" pitchFamily="2" charset="2"/>
              <a:buChar char="Ø"/>
            </a:pPr>
            <a:r>
              <a:rPr lang="ru-RU" sz="2000" dirty="0" smtClean="0"/>
              <a:t>Выгодное географическое положение;</a:t>
            </a:r>
          </a:p>
          <a:p>
            <a:pPr>
              <a:buClr>
                <a:schemeClr val="accent4">
                  <a:lumMod val="50000"/>
                </a:schemeClr>
              </a:buClr>
              <a:buFont typeface="Wingdings" pitchFamily="2" charset="2"/>
              <a:buChar char="Ø"/>
            </a:pPr>
            <a:r>
              <a:rPr lang="ru-RU" sz="2000" dirty="0" smtClean="0"/>
              <a:t>Существующий сбыт продукции деревообрабатывающего предприятия;</a:t>
            </a:r>
          </a:p>
          <a:p>
            <a:pPr>
              <a:buClr>
                <a:schemeClr val="accent4">
                  <a:lumMod val="50000"/>
                </a:schemeClr>
              </a:buClr>
              <a:buFont typeface="Wingdings" pitchFamily="2" charset="2"/>
              <a:buChar char="Ø"/>
            </a:pPr>
            <a:r>
              <a:rPr lang="ru-RU" sz="2000" dirty="0" smtClean="0"/>
              <a:t> Поддержка администрации Вологодской области и района;</a:t>
            </a:r>
          </a:p>
          <a:p>
            <a:pPr>
              <a:buClr>
                <a:schemeClr val="accent4">
                  <a:lumMod val="50000"/>
                </a:schemeClr>
              </a:buClr>
              <a:buFont typeface="Wingdings" pitchFamily="2" charset="2"/>
              <a:buChar char="Ø"/>
            </a:pPr>
            <a:r>
              <a:rPr lang="ru-RU" sz="2000" dirty="0" smtClean="0"/>
              <a:t>Социальная значимость проекта;</a:t>
            </a:r>
          </a:p>
          <a:p>
            <a:pPr>
              <a:buClr>
                <a:schemeClr val="accent4">
                  <a:lumMod val="50000"/>
                </a:schemeClr>
              </a:buClr>
              <a:buFont typeface="Wingdings" pitchFamily="2" charset="2"/>
              <a:buChar char="Ø"/>
            </a:pPr>
            <a:r>
              <a:rPr lang="ru-RU" sz="2000" dirty="0" smtClean="0"/>
              <a:t>Соответствие федеральным законам по поддержке, финансированию и реализации проектов такого типа;</a:t>
            </a:r>
          </a:p>
          <a:p>
            <a:pPr>
              <a:buClr>
                <a:schemeClr val="accent4">
                  <a:lumMod val="50000"/>
                </a:schemeClr>
              </a:buClr>
              <a:buFont typeface="Wingdings" pitchFamily="2" charset="2"/>
              <a:buChar char="Ø"/>
            </a:pPr>
            <a:r>
              <a:rPr lang="ru-RU" sz="2000" dirty="0" smtClean="0"/>
              <a:t>Точный расчет экономической эффективности и рентабельности проекта;</a:t>
            </a:r>
          </a:p>
          <a:p>
            <a:pPr>
              <a:buClr>
                <a:schemeClr val="accent4">
                  <a:lumMod val="50000"/>
                </a:schemeClr>
              </a:buClr>
              <a:buFont typeface="Wingdings" pitchFamily="2" charset="2"/>
              <a:buChar char="Ø"/>
            </a:pPr>
            <a:r>
              <a:rPr lang="ru-RU" sz="2000" dirty="0" smtClean="0"/>
              <a:t>Анализ спроса, конкурентного рынка;</a:t>
            </a:r>
          </a:p>
          <a:p>
            <a:pPr>
              <a:buClr>
                <a:schemeClr val="accent4">
                  <a:lumMod val="50000"/>
                </a:schemeClr>
              </a:buClr>
              <a:buFont typeface="Wingdings" pitchFamily="2" charset="2"/>
              <a:buChar char="Ø"/>
            </a:pPr>
            <a:r>
              <a:rPr lang="ru-RU" sz="2000" dirty="0" err="1" smtClean="0"/>
              <a:t>Поэтапность</a:t>
            </a:r>
            <a:r>
              <a:rPr lang="ru-RU" sz="2000" dirty="0" smtClean="0"/>
              <a:t> внедрения и взаимосвязь всех четырех направлений;</a:t>
            </a:r>
          </a:p>
          <a:p>
            <a:pPr>
              <a:buClr>
                <a:schemeClr val="accent4">
                  <a:lumMod val="50000"/>
                </a:schemeClr>
              </a:buClr>
              <a:buNone/>
            </a:pPr>
            <a:r>
              <a:rPr lang="ru-RU" sz="2000" dirty="0" smtClean="0"/>
              <a:t>                                                                               </a:t>
            </a:r>
            <a:r>
              <a:rPr lang="ru-RU" sz="1600" dirty="0" smtClean="0">
                <a:solidFill>
                  <a:schemeClr val="accent4">
                    <a:lumMod val="50000"/>
                  </a:schemeClr>
                </a:solidFill>
                <a:hlinkClick r:id="rId3" action="ppaction://hlinksldjump">
                  <a:snd r:embed="rId4" name="click.wav"/>
                </a:hlinkClick>
              </a:rPr>
              <a:t>Вернуться в оглавление</a:t>
            </a:r>
            <a:endParaRPr lang="ru-RU" sz="1600" dirty="0">
              <a:solidFill>
                <a:schemeClr val="accent4">
                  <a:lumMod val="50000"/>
                </a:schemeClr>
              </a:solidFill>
            </a:endParaRPr>
          </a:p>
        </p:txBody>
      </p:sp>
      <p:sp>
        <p:nvSpPr>
          <p:cNvPr id="3" name="Заголовок 2"/>
          <p:cNvSpPr>
            <a:spLocks noGrp="1"/>
          </p:cNvSpPr>
          <p:nvPr>
            <p:ph type="title"/>
          </p:nvPr>
        </p:nvSpPr>
        <p:spPr>
          <a:xfrm>
            <a:off x="457200" y="152400"/>
            <a:ext cx="8229600" cy="900336"/>
          </a:xfrm>
        </p:spPr>
        <p:txBody>
          <a:bodyPr>
            <a:normAutofit/>
          </a:bodyPr>
          <a:lstStyle/>
          <a:p>
            <a:r>
              <a:rPr lang="ru-RU" sz="3600" i="1" u="sng" dirty="0" smtClean="0">
                <a:solidFill>
                  <a:schemeClr val="accent4">
                    <a:lumMod val="50000"/>
                  </a:schemeClr>
                </a:solidFill>
              </a:rPr>
              <a:t>Преимущества и достоинства проекта</a:t>
            </a:r>
            <a:endParaRPr lang="ru-RU" sz="3600" i="1" u="sng" dirty="0">
              <a:solidFill>
                <a:schemeClr val="accent4">
                  <a:lumMod val="50000"/>
                </a:schemeClr>
              </a:solidFill>
            </a:endParaRPr>
          </a:p>
        </p:txBody>
      </p:sp>
      <p:sp>
        <p:nvSpPr>
          <p:cNvPr id="5" name="TextBox 4">
            <a:hlinkClick r:id="" action="ppaction://hlinkshowjump?jump=previousslide"/>
          </p:cNvPr>
          <p:cNvSpPr txBox="1"/>
          <p:nvPr/>
        </p:nvSpPr>
        <p:spPr>
          <a:xfrm>
            <a:off x="2627784" y="5229200"/>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ransition advTm="12782"/>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5508104" y="2164149"/>
            <a:ext cx="2982626" cy="2550564"/>
          </a:xfrm>
          <a:prstGeom prst="rect">
            <a:avLst/>
          </a:prstGeom>
          <a:ln>
            <a:noFill/>
          </a:ln>
          <a:effectLst>
            <a:softEdge rad="112500"/>
          </a:effectLst>
        </p:spPr>
      </p:pic>
      <p:sp>
        <p:nvSpPr>
          <p:cNvPr id="2" name="Содержимое 1"/>
          <p:cNvSpPr>
            <a:spLocks noGrp="1"/>
          </p:cNvSpPr>
          <p:nvPr>
            <p:ph idx="1"/>
          </p:nvPr>
        </p:nvSpPr>
        <p:spPr>
          <a:xfrm>
            <a:off x="457200" y="1124744"/>
            <a:ext cx="8229600" cy="4971256"/>
          </a:xfrm>
        </p:spPr>
        <p:txBody>
          <a:bodyPr>
            <a:normAutofit/>
          </a:bodyPr>
          <a:lstStyle/>
          <a:p>
            <a:pPr>
              <a:buClr>
                <a:schemeClr val="accent4">
                  <a:lumMod val="50000"/>
                </a:schemeClr>
              </a:buClr>
              <a:buFont typeface="Wingdings" pitchFamily="2" charset="2"/>
              <a:buChar char="Ø"/>
            </a:pPr>
            <a:r>
              <a:rPr lang="ru-RU" sz="1600" dirty="0" smtClean="0"/>
              <a:t>Развитие деревообрабатывающего и домостроительного производства</a:t>
            </a:r>
          </a:p>
          <a:p>
            <a:pPr lvl="1">
              <a:buClr>
                <a:schemeClr val="accent4">
                  <a:lumMod val="50000"/>
                </a:schemeClr>
              </a:buClr>
              <a:buFont typeface="Wingdings" pitchFamily="2" charset="2"/>
              <a:buChar char="ü"/>
            </a:pPr>
            <a:r>
              <a:rPr lang="ru-RU" sz="1400" dirty="0" smtClean="0"/>
              <a:t>Цели деревообрабатывающего предприятия; </a:t>
            </a:r>
          </a:p>
          <a:p>
            <a:pPr lvl="1">
              <a:buClr>
                <a:schemeClr val="accent4">
                  <a:lumMod val="50000"/>
                </a:schemeClr>
              </a:buClr>
              <a:buFont typeface="Wingdings" pitchFamily="2" charset="2"/>
              <a:buChar char="ü"/>
            </a:pPr>
            <a:r>
              <a:rPr lang="ru-RU" sz="1400" dirty="0" smtClean="0"/>
              <a:t>Основные этапы проекта по глубокой переработке древесины для деревянного домостроения в Белозерском районе;</a:t>
            </a:r>
          </a:p>
          <a:p>
            <a:pPr lvl="1">
              <a:buClr>
                <a:schemeClr val="accent4">
                  <a:lumMod val="50000"/>
                </a:schemeClr>
              </a:buClr>
              <a:buFont typeface="Wingdings" pitchFamily="2" charset="2"/>
              <a:buChar char="ü"/>
            </a:pPr>
            <a:r>
              <a:rPr lang="ru-RU" sz="1400" dirty="0" smtClean="0"/>
              <a:t>Производственный план;</a:t>
            </a:r>
          </a:p>
          <a:p>
            <a:pPr lvl="1">
              <a:buClr>
                <a:schemeClr val="accent4">
                  <a:lumMod val="50000"/>
                </a:schemeClr>
              </a:buClr>
              <a:buFont typeface="Wingdings" pitchFamily="2" charset="2"/>
              <a:buChar char="ü"/>
            </a:pPr>
            <a:r>
              <a:rPr lang="ru-RU" sz="1400" dirty="0" smtClean="0"/>
              <a:t>Технология производственного процесса      </a:t>
            </a:r>
          </a:p>
          <a:p>
            <a:pPr>
              <a:buClr>
                <a:schemeClr val="accent4">
                  <a:lumMod val="50000"/>
                </a:schemeClr>
              </a:buClr>
              <a:buFont typeface="Wingdings" pitchFamily="2" charset="2"/>
              <a:buChar char="Ø"/>
            </a:pPr>
            <a:r>
              <a:rPr lang="ru-RU" sz="1600" dirty="0" smtClean="0"/>
              <a:t>Организация дорожно-технической службы</a:t>
            </a:r>
          </a:p>
          <a:p>
            <a:pPr>
              <a:buClr>
                <a:schemeClr val="accent4">
                  <a:lumMod val="50000"/>
                </a:schemeClr>
              </a:buClr>
              <a:buFont typeface="Wingdings" pitchFamily="2" charset="2"/>
              <a:buChar char="Ø"/>
            </a:pPr>
            <a:r>
              <a:rPr lang="ru-RU" sz="1600" dirty="0" smtClean="0"/>
              <a:t>Организация туристического центра</a:t>
            </a:r>
          </a:p>
          <a:p>
            <a:pPr lvl="1">
              <a:buClr>
                <a:schemeClr val="accent4">
                  <a:lumMod val="50000"/>
                </a:schemeClr>
              </a:buClr>
              <a:buFont typeface="Wingdings" pitchFamily="2" charset="2"/>
              <a:buChar char="ü"/>
            </a:pPr>
            <a:r>
              <a:rPr lang="ru-RU" sz="1400" dirty="0" smtClean="0"/>
              <a:t>Концепция туристического комплекса</a:t>
            </a:r>
          </a:p>
          <a:p>
            <a:pPr lvl="1">
              <a:buClr>
                <a:schemeClr val="accent4">
                  <a:lumMod val="50000"/>
                </a:schemeClr>
              </a:buClr>
              <a:buFont typeface="Wingdings" pitchFamily="2" charset="2"/>
              <a:buChar char="ü"/>
            </a:pPr>
            <a:r>
              <a:rPr lang="ru-RU" sz="1400" dirty="0" smtClean="0"/>
              <a:t>Схематический план размещения тур. комплекса</a:t>
            </a:r>
          </a:p>
          <a:p>
            <a:pPr>
              <a:buClr>
                <a:schemeClr val="accent4">
                  <a:lumMod val="50000"/>
                </a:schemeClr>
              </a:buClr>
              <a:buFont typeface="Wingdings" pitchFamily="2" charset="2"/>
              <a:buChar char="Ø"/>
            </a:pPr>
            <a:r>
              <a:rPr lang="ru-RU" sz="1600" dirty="0" smtClean="0"/>
              <a:t>Организация противопожарной безопасности и</a:t>
            </a:r>
          </a:p>
          <a:p>
            <a:pPr>
              <a:buClr>
                <a:schemeClr val="accent4">
                  <a:lumMod val="50000"/>
                </a:schemeClr>
              </a:buClr>
              <a:buNone/>
            </a:pPr>
            <a:r>
              <a:rPr lang="ru-RU" sz="1600" dirty="0" smtClean="0"/>
              <a:t>      организация медицинской службы</a:t>
            </a:r>
          </a:p>
          <a:p>
            <a:pPr>
              <a:buClr>
                <a:schemeClr val="accent4">
                  <a:lumMod val="50000"/>
                </a:schemeClr>
              </a:buClr>
              <a:buFont typeface="Wingdings" pitchFamily="2" charset="2"/>
              <a:buChar char="Ø"/>
            </a:pPr>
            <a:r>
              <a:rPr lang="ru-RU" sz="1600" dirty="0" smtClean="0"/>
              <a:t>Отдых, туризм и дополнительные услуги</a:t>
            </a:r>
          </a:p>
          <a:p>
            <a:pPr>
              <a:buClr>
                <a:schemeClr val="accent4">
                  <a:lumMod val="50000"/>
                </a:schemeClr>
              </a:buClr>
              <a:buFont typeface="Wingdings" pitchFamily="2" charset="2"/>
              <a:buChar char="Ø"/>
            </a:pPr>
            <a:r>
              <a:rPr lang="ru-RU" sz="1600" dirty="0" smtClean="0"/>
              <a:t>Организация сети семейных крестьянских хозяйств </a:t>
            </a:r>
          </a:p>
          <a:p>
            <a:pPr lvl="1">
              <a:buClr>
                <a:schemeClr val="accent4">
                  <a:lumMod val="50000"/>
                </a:schemeClr>
              </a:buClr>
              <a:buFont typeface="Wingdings" pitchFamily="2" charset="2"/>
              <a:buChar char="ü"/>
            </a:pPr>
            <a:r>
              <a:rPr lang="ru-RU" sz="1400" dirty="0" smtClean="0"/>
              <a:t>Сельскохозяйственный сектор </a:t>
            </a:r>
          </a:p>
          <a:p>
            <a:pPr>
              <a:buClr>
                <a:schemeClr val="accent4">
                  <a:lumMod val="50000"/>
                </a:schemeClr>
              </a:buClr>
              <a:buFont typeface="Wingdings" pitchFamily="2" charset="2"/>
              <a:buChar char="Ø"/>
            </a:pPr>
            <a:endParaRPr lang="ru-RU" sz="1600" dirty="0"/>
          </a:p>
        </p:txBody>
      </p:sp>
      <p:sp>
        <p:nvSpPr>
          <p:cNvPr id="3" name="Заголовок 2"/>
          <p:cNvSpPr>
            <a:spLocks noGrp="1"/>
          </p:cNvSpPr>
          <p:nvPr>
            <p:ph type="title"/>
          </p:nvPr>
        </p:nvSpPr>
        <p:spPr>
          <a:xfrm>
            <a:off x="457200" y="152400"/>
            <a:ext cx="8229600" cy="828328"/>
          </a:xfrm>
        </p:spPr>
        <p:txBody>
          <a:bodyPr>
            <a:normAutofit/>
          </a:bodyPr>
          <a:lstStyle/>
          <a:p>
            <a:r>
              <a:rPr lang="ru-RU" sz="3600" i="1" u="sng" dirty="0" smtClean="0">
                <a:solidFill>
                  <a:schemeClr val="accent4">
                    <a:lumMod val="50000"/>
                  </a:schemeClr>
                </a:solidFill>
              </a:rPr>
              <a:t>План реализации проекта:</a:t>
            </a:r>
            <a:endParaRPr lang="ru-RU" sz="3600" i="1" u="sng" dirty="0">
              <a:solidFill>
                <a:schemeClr val="accent4">
                  <a:lumMod val="50000"/>
                </a:schemeClr>
              </a:solidFill>
            </a:endParaRPr>
          </a:p>
        </p:txBody>
      </p:sp>
      <p:sp>
        <p:nvSpPr>
          <p:cNvPr id="5" name="Стрелка вправо с вырезом 4">
            <a:hlinkClick r:id="rId3" action="ppaction://hlinksldjump"/>
          </p:cNvPr>
          <p:cNvSpPr/>
          <p:nvPr/>
        </p:nvSpPr>
        <p:spPr>
          <a:xfrm>
            <a:off x="4932040" y="1556792"/>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с вырезом 6">
            <a:hlinkClick r:id="rId4" action="ppaction://hlinksldjump"/>
          </p:cNvPr>
          <p:cNvSpPr/>
          <p:nvPr/>
        </p:nvSpPr>
        <p:spPr>
          <a:xfrm>
            <a:off x="4355976" y="1988840"/>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с вырезом 7">
            <a:hlinkClick r:id="rId5" action="ppaction://hlinksldjump"/>
          </p:cNvPr>
          <p:cNvSpPr/>
          <p:nvPr/>
        </p:nvSpPr>
        <p:spPr>
          <a:xfrm>
            <a:off x="3419872" y="2276872"/>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с вырезом 8">
            <a:hlinkClick r:id="rId6" action="ppaction://hlinksldjump"/>
          </p:cNvPr>
          <p:cNvSpPr/>
          <p:nvPr/>
        </p:nvSpPr>
        <p:spPr>
          <a:xfrm>
            <a:off x="4716016" y="2492896"/>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с вырезом 9">
            <a:hlinkClick r:id="rId7" action="ppaction://hlinksldjump"/>
          </p:cNvPr>
          <p:cNvSpPr/>
          <p:nvPr/>
        </p:nvSpPr>
        <p:spPr>
          <a:xfrm>
            <a:off x="5076056" y="2852936"/>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с вырезом 10">
            <a:hlinkClick r:id="rId8" action="ppaction://hlinksldjump"/>
          </p:cNvPr>
          <p:cNvSpPr/>
          <p:nvPr/>
        </p:nvSpPr>
        <p:spPr>
          <a:xfrm>
            <a:off x="4499992" y="3356992"/>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с вырезом 11">
            <a:hlinkClick r:id="rId9" action="ppaction://hlinksldjump"/>
          </p:cNvPr>
          <p:cNvSpPr/>
          <p:nvPr/>
        </p:nvSpPr>
        <p:spPr>
          <a:xfrm>
            <a:off x="5364088" y="3645024"/>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с вырезом 12">
            <a:hlinkClick r:id="rId10" action="ppaction://hlinkfile"/>
          </p:cNvPr>
          <p:cNvSpPr/>
          <p:nvPr/>
        </p:nvSpPr>
        <p:spPr>
          <a:xfrm>
            <a:off x="4211960" y="4293096"/>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с вырезом 14">
            <a:hlinkClick r:id="rId11" action="ppaction://hlinksldjump"/>
          </p:cNvPr>
          <p:cNvSpPr/>
          <p:nvPr/>
        </p:nvSpPr>
        <p:spPr>
          <a:xfrm>
            <a:off x="4788024" y="4581128"/>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с вырезом 15">
            <a:hlinkClick r:id="rId12" action="ppaction://hlinksldjump"/>
          </p:cNvPr>
          <p:cNvSpPr/>
          <p:nvPr/>
        </p:nvSpPr>
        <p:spPr>
          <a:xfrm>
            <a:off x="5940152" y="4941168"/>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с вырезом 16">
            <a:hlinkClick r:id="rId13" action="ppaction://hlinksldjump"/>
          </p:cNvPr>
          <p:cNvSpPr/>
          <p:nvPr/>
        </p:nvSpPr>
        <p:spPr>
          <a:xfrm>
            <a:off x="3851920" y="5157192"/>
            <a:ext cx="72008"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p:cNvSpPr txBox="1"/>
          <p:nvPr/>
        </p:nvSpPr>
        <p:spPr>
          <a:xfrm>
            <a:off x="5220072" y="5949280"/>
            <a:ext cx="2161233" cy="307777"/>
          </a:xfrm>
          <a:prstGeom prst="rect">
            <a:avLst/>
          </a:prstGeom>
          <a:noFill/>
        </p:spPr>
        <p:txBody>
          <a:bodyPr wrap="none" rtlCol="0">
            <a:spAutoFit/>
          </a:bodyPr>
          <a:lstStyle/>
          <a:p>
            <a:r>
              <a:rPr lang="ru-RU" sz="1400" dirty="0" smtClean="0">
                <a:solidFill>
                  <a:schemeClr val="accent4">
                    <a:lumMod val="50000"/>
                  </a:schemeClr>
                </a:solidFill>
                <a:hlinkClick r:id="rId14" action="ppaction://hlinksldjump"/>
              </a:rPr>
              <a:t>Вернуться в оглавление.</a:t>
            </a:r>
            <a:endParaRPr lang="ru-RU" sz="1400" dirty="0">
              <a:solidFill>
                <a:schemeClr val="accent4">
                  <a:lumMod val="50000"/>
                </a:schemeClr>
              </a:solidFill>
            </a:endParaRPr>
          </a:p>
        </p:txBody>
      </p:sp>
      <p:sp>
        <p:nvSpPr>
          <p:cNvPr id="19" name="TextBox 18">
            <a:hlinkClick r:id="" action="ppaction://hlinkshowjump?jump=previousslide"/>
          </p:cNvPr>
          <p:cNvSpPr txBox="1"/>
          <p:nvPr/>
        </p:nvSpPr>
        <p:spPr>
          <a:xfrm>
            <a:off x="1187624" y="5949280"/>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08720"/>
            <a:ext cx="8229600" cy="5688632"/>
          </a:xfrm>
        </p:spPr>
        <p:txBody>
          <a:bodyPr>
            <a:normAutofit fontScale="55000" lnSpcReduction="20000"/>
          </a:bodyPr>
          <a:lstStyle/>
          <a:p>
            <a:pPr algn="just">
              <a:buNone/>
            </a:pPr>
            <a:r>
              <a:rPr lang="ru-RU" dirty="0" smtClean="0"/>
              <a:t>            Лесопромышленный комплекс Вологодчины играет важную роль в экономике области, является основой промышленного и налогового потенциала района. От того насколько эффективно осуществляется деятельность в этой отрасли зависит наполнение бюджета и благосостояние района. Но его потенциал может быть увеличен многократно за счет глубокой переработки древесины и правильного использования отходов лесозаготовки. Деревообрабатывающий сектор проекта, представленного компанией “Русское Наследие”, собирается использовать именно такие подходы, используя современное оборудование и широкий спектр производственных целей.</a:t>
            </a:r>
          </a:p>
          <a:p>
            <a:pPr algn="just">
              <a:buNone/>
            </a:pPr>
            <a:r>
              <a:rPr lang="ru-RU" dirty="0" smtClean="0"/>
              <a:t>       </a:t>
            </a:r>
            <a:r>
              <a:rPr lang="ru-RU" b="1" dirty="0" smtClean="0">
                <a:solidFill>
                  <a:schemeClr val="accent4">
                    <a:lumMod val="50000"/>
                  </a:schemeClr>
                </a:solidFill>
              </a:rPr>
              <a:t>Цели предприятия: </a:t>
            </a:r>
          </a:p>
          <a:p>
            <a:pPr>
              <a:buNone/>
            </a:pPr>
            <a:r>
              <a:rPr lang="ru-RU" dirty="0" smtClean="0"/>
              <a:t>1. </a:t>
            </a:r>
            <a:r>
              <a:rPr lang="en-US" dirty="0" smtClean="0"/>
              <a:t> </a:t>
            </a:r>
            <a:r>
              <a:rPr lang="ru-RU" dirty="0" smtClean="0"/>
              <a:t> Создание инфраструктуры в районе для обеспечения строительства и последующей хозяйственной деятельности всех секторов проекта: </a:t>
            </a:r>
          </a:p>
          <a:p>
            <a:pPr>
              <a:buNone/>
            </a:pPr>
            <a:r>
              <a:rPr lang="ru-RU" dirty="0" smtClean="0"/>
              <a:t>	- туристического центра "</a:t>
            </a:r>
            <a:r>
              <a:rPr lang="ru-RU" dirty="0" err="1" smtClean="0"/>
              <a:t>ТриДевятое</a:t>
            </a:r>
            <a:r>
              <a:rPr lang="ru-RU" dirty="0" smtClean="0"/>
              <a:t> Царство";</a:t>
            </a:r>
          </a:p>
          <a:p>
            <a:pPr>
              <a:buNone/>
            </a:pPr>
            <a:r>
              <a:rPr lang="ru-RU" dirty="0" smtClean="0"/>
              <a:t>	 -сети семейных крестьянских домохозяйств;</a:t>
            </a:r>
          </a:p>
          <a:p>
            <a:pPr>
              <a:buNone/>
            </a:pPr>
            <a:r>
              <a:rPr lang="ru-RU" dirty="0" smtClean="0"/>
              <a:t>	- сети отдельных охотничьих и рыбацких домиков; </a:t>
            </a:r>
          </a:p>
          <a:p>
            <a:pPr>
              <a:buNone/>
            </a:pPr>
            <a:r>
              <a:rPr lang="ru-RU" dirty="0" smtClean="0"/>
              <a:t>	- домостроения на участках опустевших деревенских поселений (для  привлечения семей как рабочих кадров) </a:t>
            </a:r>
          </a:p>
          <a:p>
            <a:pPr lvl="0">
              <a:buNone/>
            </a:pPr>
            <a:r>
              <a:rPr lang="ru-RU" dirty="0" smtClean="0"/>
              <a:t>2.   Решение социальных вопросов в регионе с созданием рабочих мест, обучением кадров и их закреплением.</a:t>
            </a:r>
          </a:p>
          <a:p>
            <a:pPr lvl="0">
              <a:buNone/>
            </a:pPr>
            <a:r>
              <a:rPr lang="ru-RU" dirty="0" smtClean="0"/>
              <a:t>3.   Создание комплектующих для выпуска современных элементов и конструкций для деревянного домостроения с социальной ориентацией на доступное жилье.</a:t>
            </a:r>
          </a:p>
          <a:p>
            <a:pPr lvl="0">
              <a:buNone/>
            </a:pPr>
            <a:r>
              <a:rPr lang="ru-RU" dirty="0" smtClean="0"/>
              <a:t>4.   Организация современного гибкого автоматизированного производства экологически безопасной продукции при полном цикле по глубокой переработке древесины для производства любого вида продукции из дерева.</a:t>
            </a:r>
          </a:p>
          <a:p>
            <a:pPr lvl="0">
              <a:buNone/>
            </a:pPr>
            <a:r>
              <a:rPr lang="ru-RU" dirty="0" smtClean="0"/>
              <a:t>5.   Создание производства с безотходной технологией - все отходы деревообрабатывающего цеха пойдут на производство топливных брикетов и кускового топлива для сушильных камер цеха и на коммерческую реализацию.</a:t>
            </a:r>
          </a:p>
          <a:p>
            <a:pPr>
              <a:buNone/>
            </a:pPr>
            <a:endParaRPr lang="ru-RU" dirty="0"/>
          </a:p>
        </p:txBody>
      </p:sp>
      <p:sp>
        <p:nvSpPr>
          <p:cNvPr id="3" name="Заголовок 2"/>
          <p:cNvSpPr>
            <a:spLocks noGrp="1"/>
          </p:cNvSpPr>
          <p:nvPr>
            <p:ph type="title"/>
          </p:nvPr>
        </p:nvSpPr>
        <p:spPr>
          <a:xfrm>
            <a:off x="457200" y="152400"/>
            <a:ext cx="8229600" cy="684312"/>
          </a:xfrm>
        </p:spPr>
        <p:txBody>
          <a:bodyPr>
            <a:normAutofit/>
          </a:bodyPr>
          <a:lstStyle/>
          <a:p>
            <a:pPr algn="ctr"/>
            <a:r>
              <a:rPr lang="ru-RU" sz="2400" dirty="0" smtClean="0">
                <a:solidFill>
                  <a:schemeClr val="accent4">
                    <a:lumMod val="50000"/>
                  </a:schemeClr>
                </a:solidFill>
              </a:rPr>
              <a:t>Цель деревообрабатывающего предприятия</a:t>
            </a:r>
            <a:endParaRPr lang="ru-RU" sz="2400" dirty="0">
              <a:solidFill>
                <a:schemeClr val="accent4">
                  <a:lumMod val="50000"/>
                </a:schemeClr>
              </a:solidFill>
            </a:endParaRPr>
          </a:p>
        </p:txBody>
      </p:sp>
      <p:sp>
        <p:nvSpPr>
          <p:cNvPr id="4" name="TextBox 3"/>
          <p:cNvSpPr txBox="1"/>
          <p:nvPr/>
        </p:nvSpPr>
        <p:spPr>
          <a:xfrm>
            <a:off x="827584" y="6237312"/>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6" name="TextBox 5">
            <a:hlinkClick r:id="" action="ppaction://hlinkshowjump?jump=previousslide"/>
          </p:cNvPr>
          <p:cNvSpPr txBox="1"/>
          <p:nvPr/>
        </p:nvSpPr>
        <p:spPr>
          <a:xfrm>
            <a:off x="4211960" y="6237312"/>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196752"/>
            <a:ext cx="8229600" cy="5400600"/>
          </a:xfrm>
        </p:spPr>
        <p:txBody>
          <a:bodyPr>
            <a:normAutofit fontScale="47500" lnSpcReduction="20000"/>
          </a:bodyPr>
          <a:lstStyle/>
          <a:p>
            <a:pPr>
              <a:buClr>
                <a:schemeClr val="accent4">
                  <a:lumMod val="50000"/>
                </a:schemeClr>
              </a:buClr>
              <a:buFont typeface="Wingdings" pitchFamily="2" charset="2"/>
              <a:buChar char="v"/>
            </a:pPr>
            <a:r>
              <a:rPr lang="ru-RU" dirty="0" smtClean="0"/>
              <a:t> Установка и размещение первичной деревообработки тонкомерной древесины и сушилок, освоение технологии сушки материалов до 6-8% влажности.</a:t>
            </a:r>
          </a:p>
          <a:p>
            <a:pPr>
              <a:buClr>
                <a:schemeClr val="accent4">
                  <a:lumMod val="50000"/>
                </a:schemeClr>
              </a:buClr>
              <a:buFont typeface="Wingdings" pitchFamily="2" charset="2"/>
              <a:buChar char="v"/>
            </a:pPr>
            <a:r>
              <a:rPr lang="ru-RU" dirty="0" smtClean="0"/>
              <a:t>Запуск производства сухих пиломатериалов.</a:t>
            </a:r>
          </a:p>
          <a:p>
            <a:pPr>
              <a:buClr>
                <a:schemeClr val="accent4">
                  <a:lumMod val="50000"/>
                </a:schemeClr>
              </a:buClr>
              <a:buFont typeface="Wingdings" pitchFamily="2" charset="2"/>
              <a:buChar char="v"/>
            </a:pPr>
            <a:r>
              <a:rPr lang="ru-RU" dirty="0" smtClean="0"/>
              <a:t>Установка оборудования и линий производства строганной продукции (доска для покрытия пола, </a:t>
            </a:r>
            <a:r>
              <a:rPr lang="ru-RU" dirty="0" err="1" smtClean="0"/>
              <a:t>евровагонка</a:t>
            </a:r>
            <a:r>
              <a:rPr lang="ru-RU" dirty="0" smtClean="0"/>
              <a:t>, плинтус, наличник и др.).</a:t>
            </a:r>
          </a:p>
          <a:p>
            <a:pPr>
              <a:buClr>
                <a:schemeClr val="accent4">
                  <a:lumMod val="50000"/>
                </a:schemeClr>
              </a:buClr>
              <a:buFont typeface="Wingdings" pitchFamily="2" charset="2"/>
              <a:buChar char="v"/>
            </a:pPr>
            <a:r>
              <a:rPr lang="ru-RU" dirty="0" smtClean="0"/>
              <a:t>Запуск производства строганной продукции.</a:t>
            </a:r>
          </a:p>
          <a:p>
            <a:pPr>
              <a:buClr>
                <a:schemeClr val="accent4">
                  <a:lumMod val="50000"/>
                </a:schemeClr>
              </a:buClr>
              <a:buFont typeface="Wingdings" pitchFamily="2" charset="2"/>
              <a:buChar char="v"/>
            </a:pPr>
            <a:r>
              <a:rPr lang="ru-RU" dirty="0" smtClean="0"/>
              <a:t>Установка линии склеивания, освоение технологии склеивания, производства клееного бруса и клееного щита.</a:t>
            </a:r>
          </a:p>
          <a:p>
            <a:pPr>
              <a:buClr>
                <a:schemeClr val="accent4">
                  <a:lumMod val="50000"/>
                </a:schemeClr>
              </a:buClr>
              <a:buFont typeface="Wingdings" pitchFamily="2" charset="2"/>
              <a:buChar char="v"/>
            </a:pPr>
            <a:r>
              <a:rPr lang="ru-RU" dirty="0" smtClean="0"/>
              <a:t>Запуск производства клееного бруса и клееного щита.</a:t>
            </a:r>
          </a:p>
          <a:p>
            <a:pPr>
              <a:buClr>
                <a:schemeClr val="accent4">
                  <a:lumMod val="50000"/>
                </a:schemeClr>
              </a:buClr>
              <a:buFont typeface="Wingdings" pitchFamily="2" charset="2"/>
              <a:buChar char="v"/>
            </a:pPr>
            <a:r>
              <a:rPr lang="ru-RU" dirty="0" smtClean="0"/>
              <a:t>Установка оборудования для производства комплектов лестничных элементов из клееного бруса (</a:t>
            </a:r>
            <a:r>
              <a:rPr lang="ru-RU" dirty="0" err="1" smtClean="0"/>
              <a:t>косоуры</a:t>
            </a:r>
            <a:r>
              <a:rPr lang="ru-RU" dirty="0" smtClean="0"/>
              <a:t>, тетивы, ступени, балясины, перила и др.).</a:t>
            </a:r>
          </a:p>
          <a:p>
            <a:pPr>
              <a:buClr>
                <a:schemeClr val="accent4">
                  <a:lumMod val="50000"/>
                </a:schemeClr>
              </a:buClr>
              <a:buFont typeface="Wingdings" pitchFamily="2" charset="2"/>
              <a:buChar char="v"/>
            </a:pPr>
            <a:r>
              <a:rPr lang="ru-RU" dirty="0" smtClean="0"/>
              <a:t>Запуск производства комплектов лестничных элементов из клееного бруса.</a:t>
            </a:r>
          </a:p>
          <a:p>
            <a:pPr>
              <a:buClr>
                <a:schemeClr val="accent4">
                  <a:lumMod val="50000"/>
                </a:schemeClr>
              </a:buClr>
              <a:buFont typeface="Wingdings" pitchFamily="2" charset="2"/>
              <a:buChar char="v"/>
            </a:pPr>
            <a:r>
              <a:rPr lang="ru-RU" dirty="0" smtClean="0"/>
              <a:t>Установка оборудования для переработки отходов древесины для уменьшения себестоимости производства.</a:t>
            </a:r>
          </a:p>
          <a:p>
            <a:pPr>
              <a:buClr>
                <a:schemeClr val="accent4">
                  <a:lumMod val="50000"/>
                </a:schemeClr>
              </a:buClr>
              <a:buFont typeface="Wingdings" pitchFamily="2" charset="2"/>
              <a:buChar char="v"/>
            </a:pPr>
            <a:r>
              <a:rPr lang="ru-RU" dirty="0" smtClean="0"/>
              <a:t>Запуск производства переработки отходов древесины.</a:t>
            </a:r>
          </a:p>
          <a:p>
            <a:pPr>
              <a:buClr>
                <a:schemeClr val="accent4">
                  <a:lumMod val="50000"/>
                </a:schemeClr>
              </a:buClr>
              <a:buFont typeface="Wingdings" pitchFamily="2" charset="2"/>
              <a:buChar char="v"/>
            </a:pPr>
            <a:r>
              <a:rPr lang="ru-RU" dirty="0" smtClean="0"/>
              <a:t>Установка и запуск сортировочной линии для первоначальной сортировки баланса.</a:t>
            </a:r>
          </a:p>
          <a:p>
            <a:pPr>
              <a:buClr>
                <a:schemeClr val="accent4">
                  <a:lumMod val="50000"/>
                </a:schemeClr>
              </a:buClr>
              <a:buFont typeface="Wingdings" pitchFamily="2" charset="2"/>
              <a:buChar char="v"/>
            </a:pPr>
            <a:r>
              <a:rPr lang="ru-RU" dirty="0" smtClean="0"/>
              <a:t>Установка пропиточной линии по обработке огне- и </a:t>
            </a:r>
            <a:r>
              <a:rPr lang="ru-RU" dirty="0" err="1" smtClean="0"/>
              <a:t>био-защиты</a:t>
            </a:r>
            <a:r>
              <a:rPr lang="ru-RU" dirty="0" smtClean="0"/>
              <a:t> изделий.</a:t>
            </a:r>
          </a:p>
          <a:p>
            <a:pPr>
              <a:buClr>
                <a:schemeClr val="accent4">
                  <a:lumMod val="50000"/>
                </a:schemeClr>
              </a:buClr>
              <a:buFont typeface="Wingdings" pitchFamily="2" charset="2"/>
              <a:buChar char="v"/>
            </a:pPr>
            <a:r>
              <a:rPr lang="ru-RU" dirty="0" smtClean="0"/>
              <a:t>Запуск линии по пропитке деревянных изделий.</a:t>
            </a:r>
          </a:p>
          <a:p>
            <a:pPr>
              <a:buClr>
                <a:schemeClr val="accent4">
                  <a:lumMod val="50000"/>
                </a:schemeClr>
              </a:buClr>
              <a:buFont typeface="Wingdings" pitchFamily="2" charset="2"/>
              <a:buChar char="v"/>
            </a:pPr>
            <a:r>
              <a:rPr lang="ru-RU" dirty="0" smtClean="0"/>
              <a:t>Установка и запуск линии по производству </a:t>
            </a:r>
            <a:r>
              <a:rPr lang="ru-RU" dirty="0" err="1" smtClean="0"/>
              <a:t>оцилиндрованных</a:t>
            </a:r>
            <a:r>
              <a:rPr lang="ru-RU" dirty="0" smtClean="0"/>
              <a:t> бревен.</a:t>
            </a:r>
          </a:p>
          <a:p>
            <a:pPr>
              <a:buClr>
                <a:schemeClr val="accent4">
                  <a:lumMod val="50000"/>
                </a:schemeClr>
              </a:buClr>
              <a:buFont typeface="Wingdings" pitchFamily="2" charset="2"/>
              <a:buChar char="v"/>
            </a:pPr>
            <a:r>
              <a:rPr lang="ru-RU" dirty="0" smtClean="0"/>
              <a:t>Запуск производства и конструирования домов из оцилиндрованного бруса в рамках программы доступное жилье.</a:t>
            </a:r>
          </a:p>
          <a:p>
            <a:pPr>
              <a:buClr>
                <a:schemeClr val="accent4">
                  <a:lumMod val="50000"/>
                </a:schemeClr>
              </a:buClr>
              <a:buFont typeface="Wingdings" pitchFamily="2" charset="2"/>
              <a:buChar char="v"/>
            </a:pPr>
            <a:r>
              <a:rPr lang="ru-RU" dirty="0" smtClean="0"/>
              <a:t>Расширение объемов производства оцилиндрованного бруса для изготовления домов по финской технологии.</a:t>
            </a:r>
          </a:p>
          <a:p>
            <a:pPr>
              <a:buClr>
                <a:schemeClr val="accent4">
                  <a:lumMod val="50000"/>
                </a:schemeClr>
              </a:buClr>
              <a:buFont typeface="Wingdings" pitchFamily="2" charset="2"/>
              <a:buChar char="v"/>
            </a:pPr>
            <a:r>
              <a:rPr lang="ru-RU" dirty="0" smtClean="0"/>
              <a:t>Установка и запуск линии по производству дров.</a:t>
            </a:r>
          </a:p>
          <a:p>
            <a:pPr>
              <a:buClr>
                <a:schemeClr val="accent4">
                  <a:lumMod val="50000"/>
                </a:schemeClr>
              </a:buClr>
              <a:buFont typeface="Wingdings" pitchFamily="2" charset="2"/>
              <a:buChar char="v"/>
            </a:pPr>
            <a:r>
              <a:rPr lang="ru-RU" dirty="0" smtClean="0"/>
              <a:t>Установка линии по маркировки и пакетированию выпускаемой продукции.</a:t>
            </a:r>
          </a:p>
          <a:p>
            <a:pPr>
              <a:buClr>
                <a:schemeClr val="accent4">
                  <a:lumMod val="50000"/>
                </a:schemeClr>
              </a:buClr>
              <a:buFont typeface="Wingdings" pitchFamily="2" charset="2"/>
              <a:buChar char="v"/>
            </a:pPr>
            <a:r>
              <a:rPr lang="ru-RU" dirty="0" smtClean="0"/>
              <a:t>Ввод в эксплуатацию лесозаготовительных комплексов.</a:t>
            </a:r>
          </a:p>
          <a:p>
            <a:pPr>
              <a:buClr>
                <a:schemeClr val="accent4">
                  <a:lumMod val="50000"/>
                </a:schemeClr>
              </a:buClr>
              <a:buFont typeface="Wingdings" pitchFamily="2" charset="2"/>
              <a:buChar char="v"/>
            </a:pPr>
            <a:r>
              <a:rPr lang="ru-RU" dirty="0" smtClean="0"/>
              <a:t>Строительство лесных дорог.</a:t>
            </a:r>
          </a:p>
          <a:p>
            <a:pPr>
              <a:buClr>
                <a:schemeClr val="accent4">
                  <a:lumMod val="50000"/>
                </a:schemeClr>
              </a:buClr>
              <a:buFont typeface="Wingdings" pitchFamily="2" charset="2"/>
              <a:buChar char="v"/>
            </a:pPr>
            <a:endParaRPr lang="ru-RU" dirty="0"/>
          </a:p>
        </p:txBody>
      </p:sp>
      <p:sp>
        <p:nvSpPr>
          <p:cNvPr id="3" name="Заголовок 2"/>
          <p:cNvSpPr>
            <a:spLocks noGrp="1"/>
          </p:cNvSpPr>
          <p:nvPr>
            <p:ph type="title"/>
          </p:nvPr>
        </p:nvSpPr>
        <p:spPr>
          <a:xfrm>
            <a:off x="457200" y="152400"/>
            <a:ext cx="8229600" cy="756320"/>
          </a:xfrm>
        </p:spPr>
        <p:txBody>
          <a:bodyPr>
            <a:normAutofit/>
          </a:bodyPr>
          <a:lstStyle/>
          <a:p>
            <a:pPr algn="ctr"/>
            <a:r>
              <a:rPr lang="ru-RU" sz="2000" dirty="0" smtClean="0">
                <a:solidFill>
                  <a:schemeClr val="accent4">
                    <a:lumMod val="50000"/>
                  </a:schemeClr>
                </a:solidFill>
              </a:rPr>
              <a:t>Основные этапы проекта по глубокой переработке древесины для деревянного домостроения в Белозерском районе</a:t>
            </a:r>
            <a:endParaRPr lang="ru-RU" sz="2000" dirty="0">
              <a:solidFill>
                <a:schemeClr val="accent4">
                  <a:lumMod val="50000"/>
                </a:schemeClr>
              </a:solidFill>
            </a:endParaRPr>
          </a:p>
        </p:txBody>
      </p:sp>
      <p:sp>
        <p:nvSpPr>
          <p:cNvPr id="4" name="TextBox 3"/>
          <p:cNvSpPr txBox="1"/>
          <p:nvPr/>
        </p:nvSpPr>
        <p:spPr>
          <a:xfrm>
            <a:off x="827584" y="6237312"/>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11960" y="6237312"/>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836712"/>
            <a:ext cx="8229600" cy="5832648"/>
          </a:xfrm>
        </p:spPr>
        <p:txBody>
          <a:bodyPr>
            <a:normAutofit fontScale="47500" lnSpcReduction="20000"/>
          </a:bodyPr>
          <a:lstStyle/>
          <a:p>
            <a:pPr>
              <a:buNone/>
            </a:pPr>
            <a:r>
              <a:rPr lang="ru-RU" dirty="0" smtClean="0">
                <a:solidFill>
                  <a:schemeClr val="accent4">
                    <a:lumMod val="50000"/>
                  </a:schemeClr>
                </a:solidFill>
              </a:rPr>
              <a:t>         Виды выпускаемой продукции:</a:t>
            </a:r>
          </a:p>
          <a:p>
            <a:pPr>
              <a:buNone/>
            </a:pPr>
            <a:r>
              <a:rPr lang="ru-RU" dirty="0" smtClean="0"/>
              <a:t>     - пиломатериал, высушенный и обработанный на четырехстороннем станке, строганная и профилированная продукция;</a:t>
            </a:r>
          </a:p>
          <a:p>
            <a:pPr>
              <a:buNone/>
            </a:pPr>
            <a:r>
              <a:rPr lang="ru-RU" dirty="0" smtClean="0"/>
              <a:t>     - комплекты лестничных элементов из клееного бруса (</a:t>
            </a:r>
            <a:r>
              <a:rPr lang="ru-RU" dirty="0" err="1" smtClean="0"/>
              <a:t>косоуры</a:t>
            </a:r>
            <a:r>
              <a:rPr lang="ru-RU" dirty="0" smtClean="0"/>
              <a:t>, тетивы, ступени, балясины, перила и др.);</a:t>
            </a:r>
          </a:p>
          <a:p>
            <a:pPr>
              <a:buNone/>
            </a:pPr>
            <a:r>
              <a:rPr lang="ru-RU" dirty="0" smtClean="0"/>
              <a:t>     - комплектующие сруба из оцилиндрованного бревна обработанного </a:t>
            </a:r>
            <a:r>
              <a:rPr lang="ru-RU" dirty="0" err="1" smtClean="0"/>
              <a:t>био</a:t>
            </a:r>
            <a:r>
              <a:rPr lang="ru-RU" dirty="0" smtClean="0"/>
              <a:t>- и огне- защитными экологически безопасными веществами;</a:t>
            </a:r>
          </a:p>
          <a:p>
            <a:pPr>
              <a:buNone/>
            </a:pPr>
            <a:r>
              <a:rPr lang="ru-RU" dirty="0" smtClean="0"/>
              <a:t>     - брикеты из отходов деревообработки (опилки, мелкие обрезки);</a:t>
            </a:r>
          </a:p>
          <a:p>
            <a:pPr>
              <a:buNone/>
            </a:pPr>
            <a:r>
              <a:rPr lang="ru-RU" dirty="0" smtClean="0"/>
              <a:t>     - сухие колотые дрова из берёзы и ольхи расфасованные в сетки из отходов лесозаготовки и непригодной в деревообработке древесины.</a:t>
            </a:r>
          </a:p>
          <a:p>
            <a:pPr>
              <a:buNone/>
            </a:pPr>
            <a:r>
              <a:rPr lang="ru-RU" dirty="0" smtClean="0"/>
              <a:t>  </a:t>
            </a:r>
          </a:p>
          <a:p>
            <a:pPr>
              <a:buNone/>
            </a:pPr>
            <a:r>
              <a:rPr lang="ru-RU" dirty="0" smtClean="0"/>
              <a:t>        </a:t>
            </a:r>
            <a:r>
              <a:rPr lang="ru-RU" dirty="0" smtClean="0">
                <a:solidFill>
                  <a:schemeClr val="accent4">
                    <a:lumMod val="50000"/>
                  </a:schemeClr>
                </a:solidFill>
              </a:rPr>
              <a:t>Технологическая схема производства:</a:t>
            </a:r>
          </a:p>
          <a:p>
            <a:pPr>
              <a:buNone/>
            </a:pPr>
            <a:r>
              <a:rPr lang="ru-RU" dirty="0" smtClean="0"/>
              <a:t>     - заготовка древесины, транспортировка и разгрузка сортиментов;</a:t>
            </a:r>
          </a:p>
          <a:p>
            <a:pPr>
              <a:buNone/>
            </a:pPr>
            <a:r>
              <a:rPr lang="ru-RU" dirty="0" smtClean="0"/>
              <a:t>     - сортировка тонкомерных сортиментов и технологического сырья;</a:t>
            </a:r>
          </a:p>
          <a:p>
            <a:pPr>
              <a:buNone/>
            </a:pPr>
            <a:r>
              <a:rPr lang="ru-RU" dirty="0" smtClean="0"/>
              <a:t>     - распиловка на пиломатериалы (брусок, доску и брус);</a:t>
            </a:r>
          </a:p>
          <a:p>
            <a:pPr>
              <a:buNone/>
            </a:pPr>
            <a:r>
              <a:rPr lang="ru-RU" dirty="0" smtClean="0"/>
              <a:t>     - сушка пиломатериалов;</a:t>
            </a:r>
          </a:p>
          <a:p>
            <a:pPr>
              <a:buNone/>
            </a:pPr>
            <a:r>
              <a:rPr lang="ru-RU" dirty="0" smtClean="0"/>
              <a:t>     - обработка на четырехсторонним станке;</a:t>
            </a:r>
          </a:p>
          <a:p>
            <a:pPr lvl="0">
              <a:buNone/>
            </a:pPr>
            <a:r>
              <a:rPr lang="ru-RU" dirty="0" smtClean="0"/>
              <a:t>     - сортировка, торцовка и упаковка в </a:t>
            </a:r>
            <a:r>
              <a:rPr lang="ru-RU" dirty="0" err="1" smtClean="0"/>
              <a:t>термоусадочную</a:t>
            </a:r>
            <a:r>
              <a:rPr lang="ru-RU" dirty="0" smtClean="0"/>
              <a:t> пленку;</a:t>
            </a:r>
          </a:p>
          <a:p>
            <a:pPr lvl="0">
              <a:buNone/>
            </a:pPr>
            <a:r>
              <a:rPr lang="ru-RU" dirty="0" smtClean="0"/>
              <a:t>     -изделия из сырой древесины пропитывается био - и огне - защитными экологически безопасными веществами;</a:t>
            </a:r>
          </a:p>
          <a:p>
            <a:pPr lvl="0">
              <a:buNone/>
            </a:pPr>
            <a:r>
              <a:rPr lang="ru-RU" dirty="0" smtClean="0"/>
              <a:t>     - </a:t>
            </a:r>
            <a:r>
              <a:rPr lang="en-US" dirty="0" smtClean="0"/>
              <a:t>погрузка</a:t>
            </a:r>
            <a:r>
              <a:rPr lang="ru-RU" dirty="0" smtClean="0"/>
              <a:t> </a:t>
            </a:r>
            <a:r>
              <a:rPr lang="en-US" dirty="0" smtClean="0"/>
              <a:t> на </a:t>
            </a:r>
            <a:r>
              <a:rPr lang="ru-RU" dirty="0" smtClean="0"/>
              <a:t> </a:t>
            </a:r>
            <a:r>
              <a:rPr lang="en-US" dirty="0" smtClean="0"/>
              <a:t>автотранспорт.</a:t>
            </a:r>
            <a:endParaRPr lang="ru-RU" dirty="0" smtClean="0"/>
          </a:p>
          <a:p>
            <a:pPr>
              <a:buNone/>
            </a:pPr>
            <a:r>
              <a:rPr lang="ru-RU" dirty="0" smtClean="0"/>
              <a:t>  </a:t>
            </a:r>
          </a:p>
          <a:p>
            <a:pPr>
              <a:buNone/>
            </a:pPr>
            <a:r>
              <a:rPr lang="ru-RU" dirty="0" smtClean="0">
                <a:solidFill>
                  <a:schemeClr val="accent4">
                    <a:lumMod val="50000"/>
                  </a:schemeClr>
                </a:solidFill>
              </a:rPr>
              <a:t>       Для осуществления производственного процесса используются:</a:t>
            </a:r>
          </a:p>
          <a:p>
            <a:pPr lvl="0">
              <a:buNone/>
            </a:pPr>
            <a:r>
              <a:rPr lang="ru-RU" dirty="0" smtClean="0"/>
              <a:t>    -земля (1,9 га), имеющиеся здания лесопильного цеха (1620 кв.м.);</a:t>
            </a:r>
          </a:p>
          <a:p>
            <a:pPr lvl="0">
              <a:buNone/>
            </a:pPr>
            <a:r>
              <a:rPr lang="ru-RU" dirty="0" smtClean="0"/>
              <a:t>    -лесопильное оборудование (пилорама + многопильный, линия по переработке  тонкомера и др. станки);</a:t>
            </a:r>
          </a:p>
          <a:p>
            <a:pPr>
              <a:buNone/>
            </a:pPr>
            <a:r>
              <a:rPr lang="ru-RU" dirty="0" smtClean="0"/>
              <a:t>   -участок земли для складирования лесоматериалов и готовой продукции;</a:t>
            </a:r>
          </a:p>
          <a:p>
            <a:pPr>
              <a:buNone/>
            </a:pPr>
            <a:r>
              <a:rPr lang="ru-RU" dirty="0" smtClean="0"/>
              <a:t>   - гаражные боксы и подсобные помещения.</a:t>
            </a:r>
          </a:p>
          <a:p>
            <a:pPr>
              <a:buNone/>
            </a:pPr>
            <a:endParaRPr lang="ru-RU" dirty="0"/>
          </a:p>
        </p:txBody>
      </p:sp>
      <p:sp>
        <p:nvSpPr>
          <p:cNvPr id="3" name="Заголовок 2"/>
          <p:cNvSpPr>
            <a:spLocks noGrp="1"/>
          </p:cNvSpPr>
          <p:nvPr>
            <p:ph type="title"/>
          </p:nvPr>
        </p:nvSpPr>
        <p:spPr>
          <a:xfrm>
            <a:off x="457200" y="152400"/>
            <a:ext cx="8229600" cy="612304"/>
          </a:xfrm>
        </p:spPr>
        <p:txBody>
          <a:bodyPr>
            <a:normAutofit/>
          </a:bodyPr>
          <a:lstStyle/>
          <a:p>
            <a:pPr algn="ctr"/>
            <a:r>
              <a:rPr lang="ru-RU" sz="2400" dirty="0" smtClean="0">
                <a:solidFill>
                  <a:schemeClr val="accent4">
                    <a:lumMod val="50000"/>
                  </a:schemeClr>
                </a:solidFill>
              </a:rPr>
              <a:t>Производственный план</a:t>
            </a:r>
            <a:endParaRPr lang="ru-RU" sz="2400" dirty="0">
              <a:solidFill>
                <a:schemeClr val="accent4">
                  <a:lumMod val="50000"/>
                </a:schemeClr>
              </a:solidFill>
            </a:endParaRPr>
          </a:p>
        </p:txBody>
      </p:sp>
      <p:sp>
        <p:nvSpPr>
          <p:cNvPr id="4" name="TextBox 3"/>
          <p:cNvSpPr txBox="1"/>
          <p:nvPr/>
        </p:nvSpPr>
        <p:spPr>
          <a:xfrm>
            <a:off x="827584" y="6237312"/>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11960" y="6237312"/>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196752"/>
            <a:ext cx="8229600" cy="4464496"/>
          </a:xfrm>
        </p:spPr>
        <p:txBody>
          <a:bodyPr>
            <a:normAutofit fontScale="70000" lnSpcReduction="20000"/>
          </a:bodyPr>
          <a:lstStyle/>
          <a:p>
            <a:pPr algn="just">
              <a:buNone/>
            </a:pPr>
            <a:r>
              <a:rPr lang="ru-RU" dirty="0" smtClean="0"/>
              <a:t>         </a:t>
            </a:r>
            <a:r>
              <a:rPr lang="ru-RU" sz="2300" dirty="0" smtClean="0"/>
              <a:t>Заготовительные бригады осуществляют вырубку делянок и доставку сортиментов и технического  сырья в цех.</a:t>
            </a:r>
          </a:p>
          <a:p>
            <a:pPr algn="just">
              <a:buNone/>
            </a:pPr>
            <a:r>
              <a:rPr lang="ru-RU" sz="2300" dirty="0" smtClean="0"/>
              <a:t>         На сортировочной линии лесоматериалы сортируются по диаметрам и по породам. Выбракованные сортименты используются в производстве дров, а пиловочник и тонкомерный пиловочник перерабатываются на обрезные пиломатериалы, а часть пиловочника используется на строительстве деревянных домов и хозяйственных строений туристического комплекса "</a:t>
            </a:r>
            <a:r>
              <a:rPr lang="ru-RU" sz="2300" dirty="0" err="1" smtClean="0"/>
              <a:t>ТриДевятое</a:t>
            </a:r>
            <a:r>
              <a:rPr lang="ru-RU" sz="2300" dirty="0" smtClean="0"/>
              <a:t> Царство", сети семейных крестьянских домохозяйств и сети отдельных охотничьих и рыбацких домиков.</a:t>
            </a:r>
          </a:p>
          <a:p>
            <a:pPr algn="just">
              <a:buNone/>
            </a:pPr>
            <a:r>
              <a:rPr lang="ru-RU" sz="2300" dirty="0" smtClean="0"/>
              <a:t>        Обрезные пиломатериалы сортируются по сечениям и поступают на сушку. По окончании сушки сухие пиломатериалы строгаются и профилируются. Часть пиломатериалов, преимущественно </a:t>
            </a:r>
            <a:r>
              <a:rPr lang="ru-RU" sz="2300" dirty="0" err="1" smtClean="0"/>
              <a:t>бессучковые</a:t>
            </a:r>
            <a:r>
              <a:rPr lang="ru-RU" sz="2300" dirty="0" smtClean="0"/>
              <a:t>, используются в производстве клееных брусков и заготовок для элементов лестниц.</a:t>
            </a:r>
          </a:p>
          <a:p>
            <a:pPr algn="just">
              <a:buNone/>
            </a:pPr>
            <a:r>
              <a:rPr lang="ru-RU" sz="2300" dirty="0" smtClean="0"/>
              <a:t>        После сортировки и торцовки изделия упаковываются в пленку и подаются на склад готовой продукции для реализации.</a:t>
            </a:r>
          </a:p>
          <a:p>
            <a:pPr algn="just">
              <a:buNone/>
            </a:pPr>
            <a:r>
              <a:rPr lang="ru-RU" sz="2300" dirty="0" smtClean="0"/>
              <a:t>       Опилки и стружка собирается в бункер временного хранения, а затем в брикетирующей установке из них изготавливаются топливные брикеты, который фасуются и упаковываются в пленку.</a:t>
            </a:r>
          </a:p>
          <a:p>
            <a:pPr>
              <a:buNone/>
            </a:pPr>
            <a:endParaRPr lang="ru-RU" dirty="0"/>
          </a:p>
        </p:txBody>
      </p:sp>
      <p:sp>
        <p:nvSpPr>
          <p:cNvPr id="3" name="Заголовок 2"/>
          <p:cNvSpPr>
            <a:spLocks noGrp="1"/>
          </p:cNvSpPr>
          <p:nvPr>
            <p:ph type="title"/>
          </p:nvPr>
        </p:nvSpPr>
        <p:spPr>
          <a:xfrm>
            <a:off x="457200" y="152400"/>
            <a:ext cx="8229600" cy="684312"/>
          </a:xfrm>
        </p:spPr>
        <p:txBody>
          <a:bodyPr>
            <a:normAutofit/>
          </a:bodyPr>
          <a:lstStyle/>
          <a:p>
            <a:pPr algn="ctr"/>
            <a:r>
              <a:rPr lang="ru-RU" sz="2400" dirty="0" smtClean="0">
                <a:solidFill>
                  <a:schemeClr val="accent4">
                    <a:lumMod val="50000"/>
                  </a:schemeClr>
                </a:solidFill>
              </a:rPr>
              <a:t>Технология производственного процесса</a:t>
            </a:r>
            <a:endParaRPr lang="ru-RU" sz="2400" dirty="0">
              <a:solidFill>
                <a:schemeClr val="accent4">
                  <a:lumMod val="50000"/>
                </a:schemeClr>
              </a:solidFill>
            </a:endParaRPr>
          </a:p>
        </p:txBody>
      </p:sp>
      <p:sp>
        <p:nvSpPr>
          <p:cNvPr id="4" name="TextBox 3"/>
          <p:cNvSpPr txBox="1"/>
          <p:nvPr/>
        </p:nvSpPr>
        <p:spPr>
          <a:xfrm>
            <a:off x="1043608" y="6165304"/>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355976"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124744"/>
            <a:ext cx="8229600" cy="2016224"/>
          </a:xfrm>
        </p:spPr>
        <p:txBody>
          <a:bodyPr/>
          <a:lstStyle/>
          <a:p>
            <a:pPr>
              <a:buNone/>
            </a:pPr>
            <a:r>
              <a:rPr lang="ru-RU" dirty="0" smtClean="0"/>
              <a:t>      </a:t>
            </a:r>
            <a:r>
              <a:rPr lang="ru-RU" sz="1600" dirty="0" smtClean="0"/>
              <a:t>Фирма планирует создание дорожно-технической службы, которая будет заниматься прокладкой и последующим ремонтом лесных дорог к местам заготовки древесины, к туристическому комплексу, к крестьянским дворовым хозяйствам, а также их очисткой в зимний период снегоочистительными машинами для бесперебойной работы фирмы, что дополнительно создаст около 10 рабочих мест. В свободное время техника может использоваться в помощь администрации поселений на некоммерческой основе.</a:t>
            </a:r>
          </a:p>
          <a:p>
            <a:endParaRPr lang="ru-RU" dirty="0"/>
          </a:p>
        </p:txBody>
      </p:sp>
      <p:sp>
        <p:nvSpPr>
          <p:cNvPr id="3" name="Заголовок 2"/>
          <p:cNvSpPr>
            <a:spLocks noGrp="1"/>
          </p:cNvSpPr>
          <p:nvPr>
            <p:ph type="title"/>
          </p:nvPr>
        </p:nvSpPr>
        <p:spPr>
          <a:xfrm>
            <a:off x="457200" y="152400"/>
            <a:ext cx="8229600" cy="756320"/>
          </a:xfrm>
        </p:spPr>
        <p:txBody>
          <a:bodyPr>
            <a:normAutofit/>
          </a:bodyPr>
          <a:lstStyle/>
          <a:p>
            <a:pPr algn="ctr"/>
            <a:r>
              <a:rPr lang="ru-RU" sz="2400" dirty="0" smtClean="0">
                <a:solidFill>
                  <a:schemeClr val="accent4">
                    <a:lumMod val="50000"/>
                  </a:schemeClr>
                </a:solidFill>
              </a:rPr>
              <a:t>Организация дорожно-технической службы</a:t>
            </a:r>
            <a:endParaRPr lang="ru-RU" sz="2400" dirty="0">
              <a:solidFill>
                <a:schemeClr val="accent4">
                  <a:lumMod val="50000"/>
                </a:schemeClr>
              </a:solidFill>
            </a:endParaRPr>
          </a:p>
        </p:txBody>
      </p:sp>
      <p:sp>
        <p:nvSpPr>
          <p:cNvPr id="4" name="TextBox 3"/>
          <p:cNvSpPr txBox="1"/>
          <p:nvPr/>
        </p:nvSpPr>
        <p:spPr>
          <a:xfrm>
            <a:off x="899592" y="6093296"/>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139952" y="6093296"/>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a:buNone/>
            </a:pPr>
            <a:r>
              <a:rPr lang="ru-RU" dirty="0" smtClean="0"/>
              <a:t>           Комплекс представляет из себя территорию в 40 гектар лесного массива на берегу реки, огороженную по периметру бревенчатой крепостной стеной около 3 км с 16 сторожевыми башнями, меж которыми находятся хозяйственные постройки и домики для проживания персонала. Башни у ворот являются административными зданиями, остальные башни - гостевые, с панорамным видом.	</a:t>
            </a:r>
          </a:p>
          <a:p>
            <a:pPr>
              <a:buNone/>
            </a:pPr>
            <a:r>
              <a:rPr lang="ru-RU" dirty="0" smtClean="0"/>
              <a:t>          Внутри комплекса располагаются: 36 жилых домиков разных сказочных персонажей  с собственными участками, банями, беседками, колодцами; постоялый двор, корчма, 2 харчевни с гостевыми номерами на вторых этажах; стилизованный под большую ладью ресторан на берегу реки; ярмарочная площадь с торговыми лавками, спортивно-оружейной палатой, игровыми площадками для культурно-развлекательных и спортивно-оздоровительных мероприятий; ряд мастерских, представляющих “Улицу Мастеров”.	</a:t>
            </a:r>
          </a:p>
          <a:p>
            <a:pPr>
              <a:buNone/>
            </a:pPr>
            <a:r>
              <a:rPr lang="ru-RU" dirty="0" smtClean="0"/>
              <a:t>         Планировка туристического комплекса не затрагивает рубку лесного массива, в котором он будет располагаться. Строительство комплекса будет вестись по согласованию и под контролем  местного лесхоза.	</a:t>
            </a:r>
          </a:p>
          <a:p>
            <a:pPr>
              <a:buNone/>
            </a:pPr>
            <a:r>
              <a:rPr lang="ru-RU" dirty="0" smtClean="0"/>
              <a:t>          Не смотря на стилистику и архитектурные особенности каждое здание центра “</a:t>
            </a:r>
            <a:r>
              <a:rPr lang="ru-RU" dirty="0" err="1" smtClean="0"/>
              <a:t>ТриДевятое</a:t>
            </a:r>
            <a:r>
              <a:rPr lang="ru-RU" dirty="0" smtClean="0"/>
              <a:t> Царство” предлагает комфортабельные условия пребывания со всеми современными средствами быта - везде устроены системы отопления, водоснабжения и канализации.</a:t>
            </a:r>
          </a:p>
          <a:p>
            <a:pPr>
              <a:buNone/>
            </a:pPr>
            <a:r>
              <a:rPr lang="ru-RU" dirty="0" smtClean="0"/>
              <a:t>         Двери, окна, мебель и интерьер у каждого здания, как и сами здания, эксклюзивны и изготовляются на собственной базе.</a:t>
            </a:r>
          </a:p>
          <a:p>
            <a:endParaRPr lang="ru-RU" dirty="0"/>
          </a:p>
        </p:txBody>
      </p:sp>
      <p:sp>
        <p:nvSpPr>
          <p:cNvPr id="3" name="Заголовок 2"/>
          <p:cNvSpPr>
            <a:spLocks noGrp="1"/>
          </p:cNvSpPr>
          <p:nvPr>
            <p:ph type="title"/>
          </p:nvPr>
        </p:nvSpPr>
        <p:spPr>
          <a:xfrm>
            <a:off x="457200" y="152400"/>
            <a:ext cx="8229600" cy="756320"/>
          </a:xfrm>
        </p:spPr>
        <p:txBody>
          <a:bodyPr>
            <a:normAutofit/>
          </a:bodyPr>
          <a:lstStyle/>
          <a:p>
            <a:pPr algn="ctr"/>
            <a:r>
              <a:rPr lang="ru-RU" sz="2400" dirty="0" smtClean="0">
                <a:solidFill>
                  <a:schemeClr val="accent4">
                    <a:lumMod val="50000"/>
                  </a:schemeClr>
                </a:solidFill>
              </a:rPr>
              <a:t>Концепция туристического комплекса</a:t>
            </a:r>
            <a:endParaRPr lang="ru-RU" sz="2400" dirty="0">
              <a:solidFill>
                <a:schemeClr val="accent4">
                  <a:lumMod val="50000"/>
                </a:schemeClr>
              </a:solidFill>
            </a:endParaRPr>
          </a:p>
        </p:txBody>
      </p:sp>
      <p:sp>
        <p:nvSpPr>
          <p:cNvPr id="4" name="TextBox 3"/>
          <p:cNvSpPr txBox="1"/>
          <p:nvPr/>
        </p:nvSpPr>
        <p:spPr>
          <a:xfrm>
            <a:off x="971600" y="6165304"/>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11960"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756320"/>
          </a:xfrm>
        </p:spPr>
        <p:txBody>
          <a:bodyPr>
            <a:normAutofit/>
          </a:bodyPr>
          <a:lstStyle/>
          <a:p>
            <a:pPr algn="ctr"/>
            <a:r>
              <a:rPr lang="ru-RU" sz="2800" dirty="0" smtClean="0">
                <a:solidFill>
                  <a:schemeClr val="accent4">
                    <a:lumMod val="50000"/>
                  </a:schemeClr>
                </a:solidFill>
              </a:rPr>
              <a:t>План размещения тур. комплекса</a:t>
            </a:r>
            <a:endParaRPr lang="ru-RU" sz="2800" dirty="0">
              <a:solidFill>
                <a:schemeClr val="accent4">
                  <a:lumMod val="50000"/>
                </a:schemeClr>
              </a:solidFill>
            </a:endParaRPr>
          </a:p>
        </p:txBody>
      </p:sp>
      <p:pic>
        <p:nvPicPr>
          <p:cNvPr id="2051" name="Picture 3"/>
          <p:cNvPicPr>
            <a:picLocks noGrp="1" noChangeAspect="1" noChangeArrowheads="1"/>
          </p:cNvPicPr>
          <p:nvPr>
            <p:ph idx="1"/>
          </p:nvPr>
        </p:nvPicPr>
        <p:blipFill>
          <a:blip r:embed="rId2" cstate="print"/>
          <a:srcRect/>
          <a:stretch>
            <a:fillRect/>
          </a:stretch>
        </p:blipFill>
        <p:spPr bwMode="auto">
          <a:xfrm>
            <a:off x="575070" y="1125538"/>
            <a:ext cx="7916073" cy="5041900"/>
          </a:xfrm>
          <a:prstGeom prst="rect">
            <a:avLst/>
          </a:prstGeom>
          <a:ln>
            <a:noFill/>
          </a:ln>
          <a:effectLst>
            <a:softEdge rad="112500"/>
          </a:effectLst>
        </p:spPr>
      </p:pic>
      <p:sp>
        <p:nvSpPr>
          <p:cNvPr id="4" name="TextBox 3"/>
          <p:cNvSpPr txBox="1"/>
          <p:nvPr/>
        </p:nvSpPr>
        <p:spPr>
          <a:xfrm>
            <a:off x="899592" y="6165304"/>
            <a:ext cx="7416824" cy="307777"/>
          </a:xfrm>
          <a:prstGeom prst="rect">
            <a:avLst/>
          </a:prstGeom>
          <a:noFill/>
        </p:spPr>
        <p:txBody>
          <a:bodyPr wrap="square" rtlCol="0">
            <a:spAutoFit/>
          </a:bodyPr>
          <a:lstStyle/>
          <a:p>
            <a:r>
              <a:rPr lang="ru-RU" sz="1400" dirty="0" smtClean="0">
                <a:solidFill>
                  <a:schemeClr val="accent4">
                    <a:lumMod val="50000"/>
                  </a:schemeClr>
                </a:solidFill>
                <a:hlinkClick r:id="rId3"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4"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83968"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80728"/>
            <a:ext cx="8229600" cy="5115272"/>
          </a:xfrm>
        </p:spPr>
        <p:txBody>
          <a:bodyPr>
            <a:normAutofit fontScale="85000" lnSpcReduction="20000"/>
          </a:bodyPr>
          <a:lstStyle/>
          <a:p>
            <a:pPr>
              <a:buNone/>
            </a:pPr>
            <a:r>
              <a:rPr lang="ru-RU" dirty="0" smtClean="0"/>
              <a:t>     Организация противопожарной безопасности</a:t>
            </a:r>
          </a:p>
          <a:p>
            <a:pPr algn="just">
              <a:buNone/>
            </a:pPr>
            <a:r>
              <a:rPr lang="ru-RU" dirty="0" smtClean="0"/>
              <a:t>        Весь туристический комплекс по периметру крепостной стены будет оборудован гидрантом и противопожарными щитами с инвентарем. Вода в гидранты подается с насосной станции установленной на берегу реки работающей на дизельном топливе. Все постройки будут обработаны противопожарной и антибактериальной пропиткой и иметь огнетушители. </a:t>
            </a:r>
          </a:p>
          <a:p>
            <a:pPr algn="just">
              <a:buNone/>
            </a:pPr>
            <a:r>
              <a:rPr lang="ru-RU" dirty="0" smtClean="0"/>
              <a:t>    Организация медицинской службы</a:t>
            </a:r>
          </a:p>
          <a:p>
            <a:pPr algn="just">
              <a:buNone/>
            </a:pPr>
            <a:r>
              <a:rPr lang="ru-RU" dirty="0" smtClean="0"/>
              <a:t>        В комплексе будет находится медпункт “Айболит” с  самым  современным  </a:t>
            </a:r>
            <a:r>
              <a:rPr lang="ru-RU" dirty="0" err="1" smtClean="0"/>
              <a:t>медоборудованием</a:t>
            </a:r>
            <a:r>
              <a:rPr lang="ru-RU" dirty="0" smtClean="0"/>
              <a:t>. Квалифицированные медработники смогут оказать первую необходимую помощь не только отдыхающим и работникам туристического центра, но и населению близлежащего сельского поселения. В распоряжении медпункта будет оборудованная машина скорой помощи на экстренный случай.</a:t>
            </a:r>
          </a:p>
          <a:p>
            <a:pPr>
              <a:buNone/>
            </a:pPr>
            <a:endParaRPr lang="ru-RU" dirty="0"/>
          </a:p>
        </p:txBody>
      </p:sp>
      <p:sp>
        <p:nvSpPr>
          <p:cNvPr id="3" name="Заголовок 2"/>
          <p:cNvSpPr>
            <a:spLocks noGrp="1"/>
          </p:cNvSpPr>
          <p:nvPr>
            <p:ph type="title"/>
          </p:nvPr>
        </p:nvSpPr>
        <p:spPr>
          <a:xfrm>
            <a:off x="457200" y="152400"/>
            <a:ext cx="8229600" cy="756320"/>
          </a:xfrm>
        </p:spPr>
        <p:txBody>
          <a:bodyPr>
            <a:normAutofit/>
          </a:bodyPr>
          <a:lstStyle/>
          <a:p>
            <a:pPr algn="ctr"/>
            <a:r>
              <a:rPr lang="ru-RU" sz="2400" dirty="0" smtClean="0">
                <a:solidFill>
                  <a:schemeClr val="accent4">
                    <a:lumMod val="50000"/>
                  </a:schemeClr>
                </a:solidFill>
              </a:rPr>
              <a:t>Противопожарная безопасность и медицинская служба</a:t>
            </a:r>
            <a:endParaRPr lang="ru-RU" sz="2400" dirty="0">
              <a:solidFill>
                <a:schemeClr val="accent4">
                  <a:lumMod val="50000"/>
                </a:schemeClr>
              </a:solidFill>
            </a:endParaRPr>
          </a:p>
        </p:txBody>
      </p:sp>
      <p:sp>
        <p:nvSpPr>
          <p:cNvPr id="4" name="TextBox 3"/>
          <p:cNvSpPr txBox="1"/>
          <p:nvPr/>
        </p:nvSpPr>
        <p:spPr>
          <a:xfrm>
            <a:off x="827584" y="6165304"/>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11960"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764704"/>
            <a:ext cx="8229600" cy="5688632"/>
          </a:xfrm>
        </p:spPr>
        <p:txBody>
          <a:bodyPr>
            <a:normAutofit fontScale="25000" lnSpcReduction="20000"/>
          </a:bodyPr>
          <a:lstStyle/>
          <a:p>
            <a:pPr>
              <a:buNone/>
            </a:pPr>
            <a:r>
              <a:rPr lang="ru-RU" sz="4200" dirty="0" smtClean="0"/>
              <a:t>                    </a:t>
            </a:r>
            <a:r>
              <a:rPr lang="ru-RU" sz="4200" dirty="0" smtClean="0">
                <a:solidFill>
                  <a:schemeClr val="accent4">
                    <a:lumMod val="50000"/>
                  </a:schemeClr>
                </a:solidFill>
              </a:rPr>
              <a:t>Организация ремесленного центра “Улица Мастеров”</a:t>
            </a:r>
          </a:p>
          <a:p>
            <a:pPr algn="just">
              <a:buNone/>
            </a:pPr>
            <a:r>
              <a:rPr lang="ru-RU" sz="4200" dirty="0" smtClean="0"/>
              <a:t>           Центр народных промыслов представляет из себя улицу домов с мастерскими с открытыми на летний период пристройками, где местные ремесленники имеют возможность заселяться для ведения мастеровой деятельности. Тут же на месте они выставляют свою продукцию на продажу посетителям. Фирма обеспечивает их необходимым инструментом, оборудованием и материалом, бесплатным содержанием на территории на всё время ведения их деятельности и имеет определяемый по договорённости процент с продаж. Гости могут не только ознакомиться с народными ремёслами, но и при желании самим заняться ручным трудом, а полученное изделие взять как сувенир. При продолжительном заселении гостям предлагаются ежедневные обучающие программы по ряду ремесленных направлений. Весь обслуживающий персонал ходит в исторических или сказочных одеждах в зависимости от рода услуг. </a:t>
            </a:r>
          </a:p>
          <a:p>
            <a:pPr algn="just">
              <a:buNone/>
            </a:pPr>
            <a:r>
              <a:rPr lang="ru-RU" sz="4200" dirty="0" smtClean="0">
                <a:solidFill>
                  <a:schemeClr val="accent4">
                    <a:lumMod val="50000"/>
                  </a:schemeClr>
                </a:solidFill>
              </a:rPr>
              <a:t>                  Дополнительно предоставляемые услуги</a:t>
            </a:r>
          </a:p>
          <a:p>
            <a:pPr algn="just">
              <a:buNone/>
            </a:pPr>
            <a:r>
              <a:rPr lang="ru-RU" sz="4200" dirty="0" smtClean="0"/>
              <a:t>            Ремесленный центр помимо ознакомления с народным творчеством и сбытом сувенирной и прочей продукции также будет предлагать обучающие программы для гостей по направлениям ремёсел - кузнечное, гончарное дело, роспись по керамике, плетение, и т. д.</a:t>
            </a:r>
          </a:p>
          <a:p>
            <a:pPr algn="just">
              <a:buNone/>
            </a:pPr>
            <a:r>
              <a:rPr lang="ru-RU" sz="4200" dirty="0" smtClean="0"/>
              <a:t>            Ресторанные зоны (Корчма, Харчевня) изобилуют забытыми и недооценёнными блюдами русской национальной кухни, включая традиционные напитки (квас, медовуха, берёзовый сок и др.).</a:t>
            </a:r>
          </a:p>
          <a:p>
            <a:pPr algn="just">
              <a:buNone/>
            </a:pPr>
            <a:r>
              <a:rPr lang="ru-RU" sz="4200" dirty="0" smtClean="0"/>
              <a:t>	На Ярмарочной площади регулярно проводятся народные празднества (Масленица, Ночь Купалы, Яблоневые и Медовые </a:t>
            </a:r>
            <a:r>
              <a:rPr lang="ru-RU" sz="4200" dirty="0" err="1" smtClean="0"/>
              <a:t>спасы</a:t>
            </a:r>
            <a:r>
              <a:rPr lang="ru-RU" sz="4200" dirty="0" smtClean="0"/>
              <a:t> и прочие). По особым случаям имеется возможность приглашать именитых актёров и музыкантов московских театров.</a:t>
            </a:r>
          </a:p>
          <a:p>
            <a:pPr algn="just">
              <a:buNone/>
            </a:pPr>
            <a:r>
              <a:rPr lang="ru-RU" sz="4200" dirty="0" smtClean="0"/>
              <a:t>	Спортивно-оружейная палата познакомит туристов со старинными боевыми искусствами и забавами, предоставит возможность участия в тренировках и играх, таких как стрельба из лука, метание топоров, владение мечом, основы кулачного боя, а для младшего возраста - бои мешками, </a:t>
            </a:r>
            <a:r>
              <a:rPr lang="ru-RU" sz="4200" dirty="0" err="1" smtClean="0"/>
              <a:t>перетягивание</a:t>
            </a:r>
            <a:r>
              <a:rPr lang="ru-RU" sz="4200" dirty="0" smtClean="0"/>
              <a:t> каната, хождение на ходулях и многие другие народные забавы.	</a:t>
            </a:r>
          </a:p>
          <a:p>
            <a:pPr algn="just">
              <a:buNone/>
            </a:pPr>
            <a:r>
              <a:rPr lang="ru-RU" sz="4200" dirty="0" smtClean="0"/>
              <a:t>	Планируется окультуривание береговой зоны и организация искусственных водоёмов. Гостям  </a:t>
            </a:r>
            <a:r>
              <a:rPr lang="ru-RU" sz="4200" dirty="0" err="1" smtClean="0"/>
              <a:t>предоставится</a:t>
            </a:r>
            <a:r>
              <a:rPr lang="ru-RU" sz="4200" dirty="0" smtClean="0"/>
              <a:t>  возможность круглогодичной рыбалки и водных прогулок в стилизованных под старину лодках-ладьях.</a:t>
            </a:r>
          </a:p>
          <a:p>
            <a:pPr algn="just">
              <a:buNone/>
            </a:pPr>
            <a:r>
              <a:rPr lang="ru-RU" sz="4200" dirty="0" smtClean="0"/>
              <a:t>             Зимой возможны катания на коньках по льду, марш-броски с проводником по лесу на лыжах, катания на санях и верхом  на  лошадях,  а  так  же  в упряжках с собаками.</a:t>
            </a:r>
          </a:p>
          <a:p>
            <a:pPr algn="just">
              <a:buNone/>
            </a:pPr>
            <a:r>
              <a:rPr lang="ru-RU" sz="4200" dirty="0" smtClean="0"/>
              <a:t>              Круглогодично менеджерами туристического  комплекса  разрабатываются  новые  экскурсионные  маршруты.  	Зимой  и  летом  предоставлен  полный  спектр  развлекательных  и  игровых  услуг.</a:t>
            </a:r>
          </a:p>
          <a:p>
            <a:pPr algn="just">
              <a:buNone/>
            </a:pPr>
            <a:r>
              <a:rPr lang="ru-RU" sz="4200" dirty="0" smtClean="0"/>
              <a:t>             Желающим поохотиться или порыбачить с проживанием в более диких условиях будет предоставлена такая возможность в отдельных домиках, расположенных в других местах в лесах и у озёр при содействии местных </a:t>
            </a:r>
            <a:r>
              <a:rPr lang="ru-RU" sz="4200" dirty="0" err="1" smtClean="0"/>
              <a:t>охотохозяйств</a:t>
            </a:r>
            <a:r>
              <a:rPr lang="ru-RU" sz="4200" dirty="0" smtClean="0"/>
              <a:t>.</a:t>
            </a:r>
          </a:p>
          <a:p>
            <a:pPr algn="just">
              <a:buNone/>
            </a:pPr>
            <a:r>
              <a:rPr lang="ru-RU" sz="4200" dirty="0" smtClean="0">
                <a:solidFill>
                  <a:schemeClr val="accent4">
                    <a:lumMod val="50000"/>
                  </a:schemeClr>
                </a:solidFill>
              </a:rPr>
              <a:t>                      Устройство охотничьих и рыболовецких домиков</a:t>
            </a:r>
          </a:p>
          <a:p>
            <a:pPr algn="just">
              <a:buNone/>
            </a:pPr>
            <a:r>
              <a:rPr lang="ru-RU" sz="4200" dirty="0" smtClean="0"/>
              <a:t>             Отдельно от туристического центра в избранных местах планируется постройка небольших лесных и приозёрных домиков для сдачи их в аренду отдыхающим в более простых условиях проживания на охоте и рыбалке. Предполагается содействие местных </a:t>
            </a:r>
            <a:r>
              <a:rPr lang="ru-RU" sz="4200" dirty="0" err="1" smtClean="0"/>
              <a:t>охотохозяйств</a:t>
            </a:r>
            <a:r>
              <a:rPr lang="ru-RU" sz="4200" dirty="0" smtClean="0"/>
              <a:t>.</a:t>
            </a:r>
          </a:p>
          <a:p>
            <a:pPr>
              <a:buNone/>
            </a:pPr>
            <a:endParaRPr lang="ru-RU" sz="3600" dirty="0" smtClean="0"/>
          </a:p>
          <a:p>
            <a:pPr>
              <a:buNone/>
            </a:pPr>
            <a:endParaRPr lang="ru-RU" sz="3600" dirty="0" smtClean="0"/>
          </a:p>
          <a:p>
            <a:pPr>
              <a:buNone/>
            </a:pPr>
            <a:endParaRPr lang="ru-RU" dirty="0"/>
          </a:p>
        </p:txBody>
      </p:sp>
      <p:sp>
        <p:nvSpPr>
          <p:cNvPr id="3" name="Заголовок 2"/>
          <p:cNvSpPr>
            <a:spLocks noGrp="1"/>
          </p:cNvSpPr>
          <p:nvPr>
            <p:ph type="title"/>
          </p:nvPr>
        </p:nvSpPr>
        <p:spPr>
          <a:xfrm>
            <a:off x="457200" y="152400"/>
            <a:ext cx="8229600" cy="612304"/>
          </a:xfrm>
        </p:spPr>
        <p:txBody>
          <a:bodyPr>
            <a:normAutofit fontScale="90000"/>
          </a:bodyPr>
          <a:lstStyle/>
          <a:p>
            <a:pPr algn="ctr"/>
            <a:r>
              <a:rPr lang="ru-RU" sz="1800" dirty="0" smtClean="0">
                <a:solidFill>
                  <a:schemeClr val="accent4">
                    <a:lumMod val="50000"/>
                  </a:schemeClr>
                </a:solidFill>
              </a:rPr>
              <a:t>Организация ремесленного центра «Улица Мастеров», доп. услуги и  устройство  охотничьих и рыболовецких  домиков</a:t>
            </a:r>
            <a:endParaRPr lang="ru-RU" sz="1800" dirty="0">
              <a:solidFill>
                <a:schemeClr val="accent4">
                  <a:lumMod val="50000"/>
                </a:schemeClr>
              </a:solidFill>
            </a:endParaRPr>
          </a:p>
        </p:txBody>
      </p:sp>
      <p:sp>
        <p:nvSpPr>
          <p:cNvPr id="4" name="TextBox 3"/>
          <p:cNvSpPr txBox="1"/>
          <p:nvPr/>
        </p:nvSpPr>
        <p:spPr>
          <a:xfrm>
            <a:off x="3347864" y="6381328"/>
            <a:ext cx="3528392"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08720"/>
            <a:ext cx="8229600" cy="5400600"/>
          </a:xfrm>
        </p:spPr>
        <p:txBody>
          <a:bodyPr>
            <a:normAutofit fontScale="47500" lnSpcReduction="20000"/>
          </a:bodyPr>
          <a:lstStyle/>
          <a:p>
            <a:pPr>
              <a:buNone/>
            </a:pPr>
            <a:r>
              <a:rPr lang="ru-RU" dirty="0" smtClean="0"/>
              <a:t>  </a:t>
            </a:r>
          </a:p>
          <a:p>
            <a:pPr>
              <a:buNone/>
            </a:pPr>
            <a:r>
              <a:rPr lang="ru-RU" dirty="0" smtClean="0"/>
              <a:t>            Кроме бросающейся в глаза архитектурной и концептуальной уникальности проекта, и характерной особенности разнообразных культурно-развлекательных программ, примечателен и способ хозяйственного обеспечения туристического комплекса: продукты питания для удовлетворения потребностей не закупаются у магазинов или рынков, а выращиваются в собственной сети крестьянских домохозяйств, откуда свежими и натуральными доставляются к столу.</a:t>
            </a:r>
          </a:p>
          <a:p>
            <a:pPr>
              <a:buNone/>
            </a:pPr>
            <a:r>
              <a:rPr lang="ru-RU" dirty="0" smtClean="0"/>
              <a:t> </a:t>
            </a:r>
          </a:p>
          <a:p>
            <a:pPr>
              <a:buNone/>
            </a:pPr>
            <a:r>
              <a:rPr lang="ru-RU" dirty="0" smtClean="0"/>
              <a:t>	    Для этого планируется создание в близлежащих поселениях сети семейных крестьянских дворовых хозяйств следующих направлений: молочное, животноводческое, птицеводческое, огородное и пчеловодное. Фирма по договору с местными крестьянами создаёт условия для содержания в их дворах скота (включая ремонт и строительство </a:t>
            </a:r>
            <a:r>
              <a:rPr lang="ru-RU" dirty="0" err="1" smtClean="0"/>
              <a:t>хоз</a:t>
            </a:r>
            <a:r>
              <a:rPr lang="ru-RU" dirty="0" smtClean="0"/>
              <a:t>. построек), обеспечивает скотом (за неимением его или в случае невозможности использования имеющегося), сезонными кормами из организованной компанией кормовой базы, ветеринарной, зоотехнической и аграрной помощью.</a:t>
            </a:r>
          </a:p>
          <a:p>
            <a:pPr>
              <a:buNone/>
            </a:pPr>
            <a:r>
              <a:rPr lang="ru-RU" dirty="0" smtClean="0"/>
              <a:t> </a:t>
            </a:r>
          </a:p>
          <a:p>
            <a:pPr>
              <a:buNone/>
            </a:pPr>
            <a:r>
              <a:rPr lang="ru-RU" dirty="0" smtClean="0"/>
              <a:t>	    Заготовка кормов будет вестись собственными силами фирмы с использованием паёв собственников хозяйств, которые ими не обрабатываются, а в случае недостаточного количества земельных участков фирма рассчитывает на выделение свободных полей под посевы Администрацией Белозерского района. Кормоуборочная техника, культиваторы, сеялки, косилки и прочая сельхозтехника для заготовки и транспортировки кормов будет приобретаться или браться в аренду у других собственников.</a:t>
            </a:r>
          </a:p>
          <a:p>
            <a:pPr>
              <a:buNone/>
            </a:pPr>
            <a:r>
              <a:rPr lang="ru-RU" dirty="0" smtClean="0"/>
              <a:t> </a:t>
            </a:r>
          </a:p>
          <a:p>
            <a:pPr>
              <a:buNone/>
            </a:pPr>
            <a:r>
              <a:rPr lang="ru-RU" dirty="0" smtClean="0"/>
              <a:t>	    Также приобретается необходимое </a:t>
            </a:r>
            <a:r>
              <a:rPr lang="ru-RU" dirty="0" err="1" smtClean="0"/>
              <a:t>миниоборудование</a:t>
            </a:r>
            <a:r>
              <a:rPr lang="ru-RU" dirty="0" smtClean="0"/>
              <a:t> для производства </a:t>
            </a:r>
            <a:r>
              <a:rPr lang="ru-RU" dirty="0" err="1" smtClean="0"/>
              <a:t>молокопродукции</a:t>
            </a:r>
            <a:r>
              <a:rPr lang="ru-RU" dirty="0" smtClean="0"/>
              <a:t> (сметаны, творога, масла, сыра и прочего),  </a:t>
            </a:r>
            <a:r>
              <a:rPr lang="ru-RU" dirty="0" err="1" smtClean="0"/>
              <a:t>мясо-рыбо-коптильного</a:t>
            </a:r>
            <a:r>
              <a:rPr lang="ru-RU" dirty="0" smtClean="0"/>
              <a:t> производства, а также для овощного консервирования и </a:t>
            </a:r>
            <a:r>
              <a:rPr lang="ru-RU" dirty="0" err="1" smtClean="0"/>
              <a:t>ягодоварения</a:t>
            </a:r>
            <a:r>
              <a:rPr lang="ru-RU" dirty="0" smtClean="0"/>
              <a:t>. Организуется устройство огородов, теплиц, пчелиной пасеки. Корпорация регулярно выкупает продукцию у собственника хозяйства по обоюдовыгодным ценам, превышающим государственные, оставляя за ним право сохранять до 10% получаемого продукта для семейных нужд. </a:t>
            </a:r>
          </a:p>
          <a:p>
            <a:pPr>
              <a:buNone/>
            </a:pPr>
            <a:r>
              <a:rPr lang="ru-RU" dirty="0" smtClean="0"/>
              <a:t>           Планируемый ежемесячный бюджет семейного крестьянского хозяйства должен составлять не менее 25 </a:t>
            </a:r>
            <a:r>
              <a:rPr lang="ru-RU" dirty="0" err="1" smtClean="0"/>
              <a:t>тыс</a:t>
            </a:r>
            <a:r>
              <a:rPr lang="ru-RU" dirty="0" smtClean="0"/>
              <a:t> руб. Фирма ООО “Русское наследие” планирует бартерный обмен с южными регионами России </a:t>
            </a:r>
            <a:r>
              <a:rPr lang="ru-RU" dirty="0" err="1" smtClean="0"/>
              <a:t>лесопродукции</a:t>
            </a:r>
            <a:r>
              <a:rPr lang="ru-RU" dirty="0" smtClean="0"/>
              <a:t> на корма для крестьянских хозяйств. Помимо этого планируется организация пунктов закупки у местного населения ягод и грибов в сезон, и закупка дичи у </a:t>
            </a:r>
            <a:r>
              <a:rPr lang="ru-RU" dirty="0" err="1" smtClean="0"/>
              <a:t>охотохозяйств</a:t>
            </a:r>
            <a:r>
              <a:rPr lang="ru-RU" dirty="0" smtClean="0"/>
              <a:t>. На первых порах сельскохозяйственный сектор проекта пользуется финансовой поддержкой деревоперерабатывающего сектора.</a:t>
            </a:r>
          </a:p>
          <a:p>
            <a:pPr>
              <a:buNone/>
            </a:pPr>
            <a:endParaRPr lang="ru-RU" dirty="0"/>
          </a:p>
        </p:txBody>
      </p:sp>
      <p:sp>
        <p:nvSpPr>
          <p:cNvPr id="3" name="Заголовок 2"/>
          <p:cNvSpPr>
            <a:spLocks noGrp="1"/>
          </p:cNvSpPr>
          <p:nvPr>
            <p:ph type="title"/>
          </p:nvPr>
        </p:nvSpPr>
        <p:spPr>
          <a:xfrm>
            <a:off x="457200" y="152400"/>
            <a:ext cx="8229600" cy="684312"/>
          </a:xfrm>
        </p:spPr>
        <p:txBody>
          <a:bodyPr>
            <a:normAutofit/>
          </a:bodyPr>
          <a:lstStyle/>
          <a:p>
            <a:pPr algn="ctr"/>
            <a:r>
              <a:rPr lang="ru-RU" sz="2400" dirty="0" smtClean="0">
                <a:solidFill>
                  <a:schemeClr val="accent4">
                    <a:lumMod val="50000"/>
                  </a:schemeClr>
                </a:solidFill>
              </a:rPr>
              <a:t>Организация сети семейных крестьянских хозяйств</a:t>
            </a:r>
            <a:endParaRPr lang="ru-RU" sz="2400" dirty="0">
              <a:solidFill>
                <a:schemeClr val="accent4">
                  <a:lumMod val="50000"/>
                </a:schemeClr>
              </a:solidFill>
            </a:endParaRPr>
          </a:p>
        </p:txBody>
      </p:sp>
      <p:sp>
        <p:nvSpPr>
          <p:cNvPr id="4" name="TextBox 3"/>
          <p:cNvSpPr txBox="1"/>
          <p:nvPr/>
        </p:nvSpPr>
        <p:spPr>
          <a:xfrm>
            <a:off x="827584" y="6237312"/>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211960" y="6237312"/>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80728"/>
            <a:ext cx="8229600" cy="5616624"/>
          </a:xfrm>
        </p:spPr>
        <p:txBody>
          <a:bodyPr>
            <a:normAutofit fontScale="70000" lnSpcReduction="20000"/>
          </a:bodyPr>
          <a:lstStyle/>
          <a:p>
            <a:pPr>
              <a:buNone/>
            </a:pPr>
            <a:r>
              <a:rPr lang="ru-RU" dirty="0" smtClean="0"/>
              <a:t>      ”Русское наследие” предлагает новый подход к деятельности сельского хозяйства. За счёт взаимоподдерживающей организации  туристического комплекса и деревообрабатывающего предприятия есть возможность длительного финансирования сельскохозяйственного сектора. При этом наиболее эффективное его устройство представляется в виде семейных крестьянских хозяйств.</a:t>
            </a:r>
          </a:p>
          <a:p>
            <a:pPr>
              <a:buNone/>
            </a:pPr>
            <a:endParaRPr lang="ru-RU" dirty="0" smtClean="0"/>
          </a:p>
          <a:p>
            <a:pPr>
              <a:buNone/>
            </a:pPr>
            <a:r>
              <a:rPr lang="ru-RU" dirty="0" smtClean="0"/>
              <a:t>    	 Поскольку в деревнях, к сожалению, не хватает трудоспособного населения, компания через бюро трудоустройства и средства массовой информации предложит семьям, желающим заниматься сельским хозяйством, все условия для успешного ведения дел. Могут привлекаться желающие не только из районов Вологодской области, но и из других регионов нашей страны.</a:t>
            </a:r>
          </a:p>
          <a:p>
            <a:pPr>
              <a:buNone/>
            </a:pPr>
            <a:r>
              <a:rPr lang="ru-RU" dirty="0" smtClean="0"/>
              <a:t>	</a:t>
            </a:r>
          </a:p>
          <a:p>
            <a:pPr>
              <a:buNone/>
            </a:pPr>
            <a:r>
              <a:rPr lang="ru-RU" dirty="0" smtClean="0"/>
              <a:t>       Для этого компания собирается предоставлять в качестве служебной жилой площади отремонтированные или заново построенные дома с земельными участками на территории брошенных хозяйств в деревнях, а также обеспечение всем необходимым желающих вести крестьянское хозяйство и заниматься сельской деятельностью для развития всего комплекса.</a:t>
            </a:r>
            <a:endParaRPr lang="ru-RU" dirty="0"/>
          </a:p>
        </p:txBody>
      </p:sp>
      <p:sp>
        <p:nvSpPr>
          <p:cNvPr id="3" name="Заголовок 2"/>
          <p:cNvSpPr>
            <a:spLocks noGrp="1"/>
          </p:cNvSpPr>
          <p:nvPr>
            <p:ph type="title"/>
          </p:nvPr>
        </p:nvSpPr>
        <p:spPr>
          <a:xfrm>
            <a:off x="457200" y="152400"/>
            <a:ext cx="8229600" cy="756320"/>
          </a:xfrm>
        </p:spPr>
        <p:txBody>
          <a:bodyPr>
            <a:normAutofit/>
          </a:bodyPr>
          <a:lstStyle/>
          <a:p>
            <a:pPr algn="ctr"/>
            <a:r>
              <a:rPr lang="ru-RU" sz="2400" dirty="0" smtClean="0">
                <a:solidFill>
                  <a:schemeClr val="accent4">
                    <a:lumMod val="50000"/>
                  </a:schemeClr>
                </a:solidFill>
              </a:rPr>
              <a:t>Сельскохозяйственный сектор</a:t>
            </a:r>
            <a:endParaRPr lang="ru-RU" sz="2400" dirty="0">
              <a:solidFill>
                <a:schemeClr val="accent4">
                  <a:lumMod val="50000"/>
                </a:schemeClr>
              </a:solidFill>
            </a:endParaRPr>
          </a:p>
        </p:txBody>
      </p:sp>
      <p:sp>
        <p:nvSpPr>
          <p:cNvPr id="4" name="TextBox 3"/>
          <p:cNvSpPr txBox="1"/>
          <p:nvPr/>
        </p:nvSpPr>
        <p:spPr>
          <a:xfrm>
            <a:off x="899592" y="6165304"/>
            <a:ext cx="7416824"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rPr>
              <a:t>План реализации</a:t>
            </a:r>
            <a:r>
              <a:rPr lang="ru-RU" sz="1400" dirty="0" smtClean="0">
                <a:solidFill>
                  <a:schemeClr val="accent4">
                    <a:lumMod val="50000"/>
                  </a:schemeClr>
                </a:solidFill>
              </a:rPr>
              <a:t>                                                                                                            </a:t>
            </a:r>
            <a:r>
              <a:rPr lang="ru-RU" sz="1400" dirty="0" smtClean="0">
                <a:solidFill>
                  <a:schemeClr val="accent4">
                    <a:lumMod val="50000"/>
                  </a:schemeClr>
                </a:solidFill>
                <a:hlinkClick r:id="rId3" action="ppaction://hlinksldjump"/>
              </a:rPr>
              <a:t>Оглавление</a:t>
            </a:r>
            <a:endParaRPr lang="ru-RU" sz="1400" dirty="0">
              <a:solidFill>
                <a:schemeClr val="accent4">
                  <a:lumMod val="50000"/>
                </a:schemeClr>
              </a:solidFill>
            </a:endParaRPr>
          </a:p>
        </p:txBody>
      </p:sp>
      <p:sp>
        <p:nvSpPr>
          <p:cNvPr id="5" name="TextBox 4">
            <a:hlinkClick r:id="" action="ppaction://hlinkshowjump?jump=previousslide"/>
          </p:cNvPr>
          <p:cNvSpPr txBox="1"/>
          <p:nvPr/>
        </p:nvSpPr>
        <p:spPr>
          <a:xfrm>
            <a:off x="4139952"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39552" y="908720"/>
          <a:ext cx="5184576" cy="2520280"/>
        </p:xfrm>
        <a:graphic>
          <a:graphicData uri="http://schemas.openxmlformats.org/drawingml/2006/chart">
            <c:chart xmlns:c="http://schemas.openxmlformats.org/drawingml/2006/chart" xmlns:r="http://schemas.openxmlformats.org/officeDocument/2006/relationships" r:id="rId2"/>
          </a:graphicData>
        </a:graphic>
      </p:graphicFrame>
      <p:sp>
        <p:nvSpPr>
          <p:cNvPr id="3" name="Заголовок 2"/>
          <p:cNvSpPr>
            <a:spLocks noGrp="1"/>
          </p:cNvSpPr>
          <p:nvPr>
            <p:ph type="title"/>
          </p:nvPr>
        </p:nvSpPr>
        <p:spPr>
          <a:xfrm>
            <a:off x="457200" y="152400"/>
            <a:ext cx="8229600" cy="612304"/>
          </a:xfrm>
        </p:spPr>
        <p:txBody>
          <a:bodyPr>
            <a:normAutofit/>
          </a:bodyPr>
          <a:lstStyle/>
          <a:p>
            <a:pPr algn="ctr"/>
            <a:r>
              <a:rPr lang="ru-RU" sz="2400" dirty="0" smtClean="0">
                <a:solidFill>
                  <a:schemeClr val="accent4">
                    <a:lumMod val="50000"/>
                  </a:schemeClr>
                </a:solidFill>
              </a:rPr>
              <a:t>Экономические показатели, рентабельность и выгода</a:t>
            </a:r>
            <a:endParaRPr lang="ru-RU" sz="2400" dirty="0">
              <a:solidFill>
                <a:schemeClr val="accent4">
                  <a:lumMod val="50000"/>
                </a:schemeClr>
              </a:solidFill>
            </a:endParaRPr>
          </a:p>
        </p:txBody>
      </p:sp>
      <p:sp>
        <p:nvSpPr>
          <p:cNvPr id="5" name="TextBox 4"/>
          <p:cNvSpPr txBox="1"/>
          <p:nvPr/>
        </p:nvSpPr>
        <p:spPr>
          <a:xfrm>
            <a:off x="5508104" y="980728"/>
            <a:ext cx="3456384" cy="2192908"/>
          </a:xfrm>
          <a:prstGeom prst="rect">
            <a:avLst/>
          </a:prstGeom>
          <a:noFill/>
        </p:spPr>
        <p:txBody>
          <a:bodyPr wrap="square" rtlCol="0">
            <a:spAutoFit/>
          </a:bodyPr>
          <a:lstStyle/>
          <a:p>
            <a:pPr algn="just"/>
            <a:r>
              <a:rPr lang="ru-RU" sz="1050" dirty="0" smtClean="0"/>
              <a:t>          При обеспечении требуемого лесосечного фонда планируемые инвестиции составят более 300 млн. </a:t>
            </a:r>
            <a:r>
              <a:rPr lang="ru-RU" sz="1050" dirty="0" err="1" smtClean="0"/>
              <a:t>руб</a:t>
            </a:r>
            <a:r>
              <a:rPr lang="ru-RU" sz="1050" dirty="0" smtClean="0"/>
              <a:t> в течении 30 месяцев. Планируемая ежегодная прибыль после запуска всех секторов проекта ожидается в районе 200 млн. </a:t>
            </a:r>
            <a:r>
              <a:rPr lang="ru-RU" sz="1050" dirty="0" err="1" smtClean="0"/>
              <a:t>руб</a:t>
            </a:r>
            <a:r>
              <a:rPr lang="ru-RU" sz="1050" dirty="0" smtClean="0"/>
              <a:t> в год. Таким образом, окупаемость после пуска всех секторов предприятия составит 2 года. Проект интересен тем, что в случае временного экономического сбоя одного из секторов предприятия, другие сектора фирмы покрывают его расходы своей рентабельностью и самофинансированием. </a:t>
            </a:r>
          </a:p>
          <a:p>
            <a:endParaRPr lang="ru-RU" sz="1050" dirty="0"/>
          </a:p>
        </p:txBody>
      </p:sp>
      <p:sp>
        <p:nvSpPr>
          <p:cNvPr id="6" name="TextBox 5"/>
          <p:cNvSpPr txBox="1"/>
          <p:nvPr/>
        </p:nvSpPr>
        <p:spPr>
          <a:xfrm>
            <a:off x="755577" y="3356992"/>
            <a:ext cx="5040560" cy="1446550"/>
          </a:xfrm>
          <a:prstGeom prst="rect">
            <a:avLst/>
          </a:prstGeom>
          <a:noFill/>
        </p:spPr>
        <p:txBody>
          <a:bodyPr wrap="square" rtlCol="0">
            <a:spAutoFit/>
          </a:bodyPr>
          <a:lstStyle/>
          <a:p>
            <a:r>
              <a:rPr lang="ru-RU" sz="1200" dirty="0" smtClean="0"/>
              <a:t>Рентабельность и сроки окупаемости каждого сектора  предприятия:</a:t>
            </a:r>
          </a:p>
          <a:p>
            <a:r>
              <a:rPr lang="ru-RU" sz="1200" dirty="0" smtClean="0">
                <a:solidFill>
                  <a:schemeClr val="accent4">
                    <a:lumMod val="50000"/>
                  </a:schemeClr>
                </a:solidFill>
              </a:rPr>
              <a:t>Деревообрабатывающее предприятие.</a:t>
            </a:r>
            <a:r>
              <a:rPr lang="ru-RU" sz="1200" dirty="0" smtClean="0"/>
              <a:t>  Рентабельность:   35 %</a:t>
            </a:r>
          </a:p>
          <a:p>
            <a:r>
              <a:rPr lang="ru-RU" sz="1200" dirty="0" smtClean="0"/>
              <a:t>                                                              Срок окупаемости: </a:t>
            </a:r>
            <a:r>
              <a:rPr lang="ru-RU" sz="1400" dirty="0" smtClean="0"/>
              <a:t>1 год 2 месяца</a:t>
            </a:r>
          </a:p>
          <a:p>
            <a:r>
              <a:rPr lang="ru-RU" sz="1200" dirty="0" smtClean="0">
                <a:solidFill>
                  <a:schemeClr val="accent4">
                    <a:lumMod val="50000"/>
                  </a:schemeClr>
                </a:solidFill>
              </a:rPr>
              <a:t>Туристический комплекс. </a:t>
            </a:r>
            <a:r>
              <a:rPr lang="ru-RU" sz="1200" dirty="0" smtClean="0"/>
              <a:t>Рентабельность : 52 %</a:t>
            </a:r>
          </a:p>
          <a:p>
            <a:r>
              <a:rPr lang="ru-RU" sz="1200" dirty="0" smtClean="0"/>
              <a:t>                                                Срок окупаемости: </a:t>
            </a:r>
            <a:r>
              <a:rPr lang="ru-RU" sz="1400" dirty="0" smtClean="0"/>
              <a:t>1 год</a:t>
            </a:r>
          </a:p>
          <a:p>
            <a:r>
              <a:rPr lang="ru-RU" sz="1200" dirty="0" smtClean="0">
                <a:solidFill>
                  <a:schemeClr val="accent4">
                    <a:lumMod val="50000"/>
                  </a:schemeClr>
                </a:solidFill>
              </a:rPr>
              <a:t>Сельское хозяйство. </a:t>
            </a:r>
            <a:r>
              <a:rPr lang="ru-RU" sz="1200" dirty="0" smtClean="0"/>
              <a:t>Рентабельность:    16 % </a:t>
            </a:r>
          </a:p>
          <a:p>
            <a:r>
              <a:rPr lang="ru-RU" sz="1200" dirty="0" smtClean="0"/>
              <a:t>                                       Срок окупаемости: около 14 -</a:t>
            </a:r>
            <a:r>
              <a:rPr lang="ru-RU" sz="1200" dirty="0" err="1" smtClean="0"/>
              <a:t>ти</a:t>
            </a:r>
            <a:r>
              <a:rPr lang="ru-RU" sz="1200" dirty="0" smtClean="0"/>
              <a:t>  лет</a:t>
            </a:r>
            <a:endParaRPr lang="ru-RU" sz="1200" dirty="0"/>
          </a:p>
        </p:txBody>
      </p:sp>
      <p:sp>
        <p:nvSpPr>
          <p:cNvPr id="7" name="TextBox 6"/>
          <p:cNvSpPr txBox="1"/>
          <p:nvPr/>
        </p:nvSpPr>
        <p:spPr>
          <a:xfrm>
            <a:off x="467544" y="4797152"/>
            <a:ext cx="8496944" cy="1954381"/>
          </a:xfrm>
          <a:prstGeom prst="rect">
            <a:avLst/>
          </a:prstGeom>
          <a:noFill/>
        </p:spPr>
        <p:txBody>
          <a:bodyPr wrap="square" rtlCol="0">
            <a:spAutoFit/>
          </a:bodyPr>
          <a:lstStyle/>
          <a:p>
            <a:pPr algn="just"/>
            <a:r>
              <a:rPr lang="ru-RU" sz="1100" dirty="0" smtClean="0">
                <a:solidFill>
                  <a:schemeClr val="accent4">
                    <a:lumMod val="50000"/>
                  </a:schemeClr>
                </a:solidFill>
              </a:rPr>
              <a:t>Экономическая и социальная выгода района</a:t>
            </a:r>
          </a:p>
          <a:p>
            <a:pPr algn="just"/>
            <a:r>
              <a:rPr lang="ru-RU" sz="1100" dirty="0" smtClean="0"/>
              <a:t>	Кроме прямого создания рабочих мест общим числом около 300 человек в туристическом комплексе, деревообрабатывающем предприятии и дорожно-технической службе, а также при </a:t>
            </a:r>
            <a:r>
              <a:rPr lang="ru-RU" sz="1100" dirty="0" err="1" smtClean="0"/>
              <a:t>задействовании</a:t>
            </a:r>
            <a:r>
              <a:rPr lang="ru-RU" sz="1100" dirty="0" smtClean="0"/>
              <a:t> ряда семейных крестьянских домохозяйств, проект в целом благотворно скажется на жизни района. Деревянное домостроение отвечает программе государства “доступное жилье”. Активная деятельность нашей корпорации может стимулировать местное население к хозяйственной деятельности, и как следствие, повышение его уровня жизни. Привлечение внимания туристов к местности также не может не затронуть экономическую сторону всего района. Наш проект выполняет и социальную функцию по бесплатному обеспечению отдыха и досуга воспитанников детских домов, а также обеспечения дровами инвалидов и пенсионеров.</a:t>
            </a:r>
          </a:p>
          <a:p>
            <a:pPr algn="just"/>
            <a:r>
              <a:rPr lang="ru-RU" sz="1100" dirty="0" smtClean="0"/>
              <a:t/>
            </a:r>
            <a:br>
              <a:rPr lang="ru-RU" sz="1100" dirty="0" smtClean="0"/>
            </a:br>
            <a:endParaRPr lang="ru-RU" sz="1100" dirty="0"/>
          </a:p>
        </p:txBody>
      </p:sp>
      <p:graphicFrame>
        <p:nvGraphicFramePr>
          <p:cNvPr id="8" name="Диаграмма 7"/>
          <p:cNvGraphicFramePr/>
          <p:nvPr/>
        </p:nvGraphicFramePr>
        <p:xfrm>
          <a:off x="6012160" y="3068960"/>
          <a:ext cx="2880320" cy="195999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012160" y="6237312"/>
            <a:ext cx="2330770" cy="307777"/>
          </a:xfrm>
          <a:prstGeom prst="rect">
            <a:avLst/>
          </a:prstGeom>
          <a:noFill/>
        </p:spPr>
        <p:txBody>
          <a:bodyPr wrap="square" rtlCol="0">
            <a:spAutoFit/>
          </a:bodyPr>
          <a:lstStyle/>
          <a:p>
            <a:r>
              <a:rPr lang="ru-RU" sz="1400" dirty="0" smtClean="0">
                <a:solidFill>
                  <a:schemeClr val="accent4">
                    <a:lumMod val="50000"/>
                  </a:schemeClr>
                </a:solidFill>
                <a:hlinkClick r:id="rId4" action="ppaction://hlinksldjump"/>
                <a:hlinkMouseOver r:id="" action="ppaction://hlinkshowjump?jump=nextslide"/>
              </a:rPr>
              <a:t>Вернуться в оглавление</a:t>
            </a:r>
            <a:endParaRPr lang="ru-RU" sz="1400" dirty="0">
              <a:solidFill>
                <a:schemeClr val="accent4">
                  <a:lumMod val="50000"/>
                </a:schemeClr>
              </a:solidFill>
            </a:endParaRPr>
          </a:p>
        </p:txBody>
      </p:sp>
      <p:sp>
        <p:nvSpPr>
          <p:cNvPr id="10" name="TextBox 9">
            <a:hlinkClick r:id="" action="ppaction://hlinkshowjump?jump=previousslide"/>
          </p:cNvPr>
          <p:cNvSpPr txBox="1"/>
          <p:nvPr/>
        </p:nvSpPr>
        <p:spPr>
          <a:xfrm>
            <a:off x="1907704" y="6309320"/>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836712"/>
            <a:ext cx="8229600" cy="5688632"/>
          </a:xfrm>
        </p:spPr>
        <p:txBody>
          <a:bodyPr>
            <a:normAutofit fontScale="55000" lnSpcReduction="20000"/>
          </a:bodyPr>
          <a:lstStyle/>
          <a:p>
            <a:pPr algn="just">
              <a:buNone/>
            </a:pPr>
            <a:r>
              <a:rPr lang="ru-RU" dirty="0" smtClean="0"/>
              <a:t>           По согласованию с местным самоуправлением и администрацией района возможен выкуп брошенных домов и хозяйств для их ремонта или </a:t>
            </a:r>
            <a:r>
              <a:rPr lang="ru-RU" dirty="0" err="1" smtClean="0"/>
              <a:t>отстраивания</a:t>
            </a:r>
            <a:r>
              <a:rPr lang="ru-RU" dirty="0" smtClean="0"/>
              <a:t> заново с целью приглашения молодых семей, испытывающих безработицу, материальные или жилищные трудности, для ведения хозяйственной деятельности, направленной на расширение сельскохозяйственного сектора - как для обеспечения продукцией туристического комплекса, так и для реализации в городах области. Планируется выращивание овощей с возможным использованием парников, теплиц и методом </a:t>
            </a:r>
            <a:r>
              <a:rPr lang="ru-RU" dirty="0" err="1" smtClean="0"/>
              <a:t>минимальнои</a:t>
            </a:r>
            <a:r>
              <a:rPr lang="ru-RU" dirty="0" smtClean="0"/>
              <a:t>̆ обработки почвы.</a:t>
            </a:r>
          </a:p>
          <a:p>
            <a:pPr algn="just">
              <a:buNone/>
            </a:pPr>
            <a:r>
              <a:rPr lang="ru-RU" dirty="0" smtClean="0"/>
              <a:t>           В дальнейшем возможно открытие собственного </a:t>
            </a:r>
            <a:r>
              <a:rPr lang="ru-RU" dirty="0" err="1" smtClean="0"/>
              <a:t>охотохозяйства</a:t>
            </a:r>
            <a:r>
              <a:rPr lang="ru-RU" dirty="0" smtClean="0"/>
              <a:t> при условии содействия руководства Вологодской области, что повысит туристическую привлекательность региона для соответствующей категории граждан.</a:t>
            </a:r>
          </a:p>
          <a:p>
            <a:pPr algn="just">
              <a:buNone/>
            </a:pPr>
            <a:r>
              <a:rPr lang="ru-RU" dirty="0" smtClean="0"/>
              <a:t>           Учредители рассмотрят по совету областной администрации любые рекомендации и предложения по повышению эффективности проекта, внедрению инновационной и экспериментаторской технологий, особенно по части сельскохозяйственной деятельности и энергообеспечения.</a:t>
            </a:r>
          </a:p>
          <a:p>
            <a:pPr>
              <a:buNone/>
            </a:pPr>
            <a:r>
              <a:rPr lang="ru-RU" dirty="0" smtClean="0"/>
              <a:t>              </a:t>
            </a:r>
            <a:r>
              <a:rPr lang="ru-RU" dirty="0" smtClean="0">
                <a:solidFill>
                  <a:schemeClr val="accent4">
                    <a:lumMod val="50000"/>
                  </a:schemeClr>
                </a:solidFill>
              </a:rPr>
              <a:t>Преимущество места привязки проекта</a:t>
            </a:r>
          </a:p>
          <a:p>
            <a:pPr algn="just">
              <a:buClr>
                <a:schemeClr val="accent4">
                  <a:lumMod val="50000"/>
                </a:schemeClr>
              </a:buClr>
              <a:buFont typeface="Wingdings" pitchFamily="2" charset="2"/>
              <a:buChar char="Ø"/>
            </a:pPr>
            <a:r>
              <a:rPr lang="ru-RU" dirty="0" smtClean="0"/>
              <a:t>   Наличие свободных производственных помещений, приспособленных для производства по деревообработке общей площадью около 1600 кв.м.;</a:t>
            </a:r>
          </a:p>
          <a:p>
            <a:pPr algn="just">
              <a:buClr>
                <a:schemeClr val="accent4">
                  <a:lumMod val="50000"/>
                </a:schemeClr>
              </a:buClr>
              <a:buFont typeface="Wingdings" pitchFamily="2" charset="2"/>
              <a:buChar char="Ø"/>
            </a:pPr>
            <a:r>
              <a:rPr lang="ru-RU" dirty="0" smtClean="0"/>
              <a:t>   Достаточные запасы древесины, преимущественно хвойных пород;</a:t>
            </a:r>
          </a:p>
          <a:p>
            <a:pPr algn="just">
              <a:buClr>
                <a:schemeClr val="accent4">
                  <a:lumMod val="50000"/>
                </a:schemeClr>
              </a:buClr>
              <a:buFont typeface="Wingdings" pitchFamily="2" charset="2"/>
              <a:buChar char="Ø"/>
            </a:pPr>
            <a:r>
              <a:rPr lang="ru-RU" dirty="0" smtClean="0"/>
              <a:t>    Выгодное географическое положение в районе лесной зоны и в непосредственной близости от лесозаготовительных предприятий и сырьевой базы;</a:t>
            </a:r>
          </a:p>
          <a:p>
            <a:pPr algn="just">
              <a:buClr>
                <a:schemeClr val="accent4">
                  <a:lumMod val="50000"/>
                </a:schemeClr>
              </a:buClr>
              <a:buFont typeface="Wingdings" pitchFamily="2" charset="2"/>
              <a:buChar char="Ø"/>
            </a:pPr>
            <a:r>
              <a:rPr lang="ru-RU" dirty="0" smtClean="0"/>
              <a:t>   Низкая себестоимость сырья, за счет самостоятельной лесозаготовки, а не покупки его у сторонних организаций;</a:t>
            </a:r>
          </a:p>
          <a:p>
            <a:pPr algn="just">
              <a:buClr>
                <a:schemeClr val="accent4">
                  <a:lumMod val="50000"/>
                </a:schemeClr>
              </a:buClr>
              <a:buFont typeface="Wingdings" pitchFamily="2" charset="2"/>
              <a:buChar char="Ø"/>
            </a:pPr>
            <a:r>
              <a:rPr lang="ru-RU" dirty="0" smtClean="0"/>
              <a:t>    Низкая себестоимость конечного продукта за счет эффективных технологий обработки и переработки лесоматериалов;</a:t>
            </a:r>
          </a:p>
          <a:p>
            <a:pPr algn="just">
              <a:buClr>
                <a:schemeClr val="accent4">
                  <a:lumMod val="50000"/>
                </a:schemeClr>
              </a:buClr>
              <a:buFont typeface="Wingdings" pitchFamily="2" charset="2"/>
              <a:buChar char="Ø"/>
            </a:pPr>
            <a:r>
              <a:rPr lang="ru-RU" dirty="0" smtClean="0"/>
              <a:t>    Наличие свободных квалифицированных ресурсов в регионе и технически подготовленных специалистов</a:t>
            </a:r>
          </a:p>
          <a:p>
            <a:pPr>
              <a:buNone/>
            </a:pPr>
            <a:endParaRPr lang="ru-RU" dirty="0" smtClean="0"/>
          </a:p>
          <a:p>
            <a:pPr>
              <a:buNone/>
            </a:pPr>
            <a:endParaRPr lang="ru-RU" dirty="0"/>
          </a:p>
        </p:txBody>
      </p:sp>
      <p:sp>
        <p:nvSpPr>
          <p:cNvPr id="3" name="Заголовок 2"/>
          <p:cNvSpPr>
            <a:spLocks noGrp="1"/>
          </p:cNvSpPr>
          <p:nvPr>
            <p:ph type="title"/>
          </p:nvPr>
        </p:nvSpPr>
        <p:spPr>
          <a:xfrm>
            <a:off x="457200" y="152400"/>
            <a:ext cx="8229600" cy="612304"/>
          </a:xfrm>
        </p:spPr>
        <p:txBody>
          <a:bodyPr>
            <a:normAutofit/>
          </a:bodyPr>
          <a:lstStyle/>
          <a:p>
            <a:pPr algn="ctr"/>
            <a:r>
              <a:rPr lang="ru-RU" sz="2400" dirty="0" smtClean="0">
                <a:solidFill>
                  <a:schemeClr val="accent4">
                    <a:lumMod val="50000"/>
                  </a:schemeClr>
                </a:solidFill>
              </a:rPr>
              <a:t>Перспективы развития и преимущества проекта</a:t>
            </a:r>
            <a:endParaRPr lang="ru-RU" sz="2400" dirty="0">
              <a:solidFill>
                <a:schemeClr val="accent4">
                  <a:lumMod val="50000"/>
                </a:schemeClr>
              </a:solidFill>
            </a:endParaRPr>
          </a:p>
        </p:txBody>
      </p:sp>
      <p:sp>
        <p:nvSpPr>
          <p:cNvPr id="4" name="TextBox 3">
            <a:hlinkClick r:id="" action="ppaction://hlinkshowjump?jump=previousslide"/>
          </p:cNvPr>
          <p:cNvSpPr txBox="1"/>
          <p:nvPr/>
        </p:nvSpPr>
        <p:spPr>
          <a:xfrm>
            <a:off x="1907704" y="6165304"/>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
        <p:nvSpPr>
          <p:cNvPr id="5" name="TextBox 4"/>
          <p:cNvSpPr txBox="1"/>
          <p:nvPr/>
        </p:nvSpPr>
        <p:spPr>
          <a:xfrm>
            <a:off x="6012160" y="6165304"/>
            <a:ext cx="2330770" cy="307777"/>
          </a:xfrm>
          <a:prstGeom prst="rect">
            <a:avLst/>
          </a:prstGeom>
          <a:noFill/>
        </p:spPr>
        <p:txBody>
          <a:bodyPr wrap="square" rtlCol="0">
            <a:spAutoFit/>
          </a:bodyPr>
          <a:lstStyle/>
          <a:p>
            <a:r>
              <a:rPr lang="ru-RU" sz="1400" dirty="0" smtClean="0">
                <a:solidFill>
                  <a:schemeClr val="accent4">
                    <a:lumMod val="50000"/>
                  </a:schemeClr>
                </a:solidFill>
                <a:hlinkClick r:id="rId2" action="ppaction://hlinksldjump"/>
                <a:hlinkMouseOver r:id="" action="ppaction://hlinkshowjump?jump=nextslide"/>
              </a:rPr>
              <a:t>Вернуться в оглавление</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124744"/>
            <a:ext cx="8229600" cy="5187280"/>
          </a:xfrm>
        </p:spPr>
        <p:txBody>
          <a:bodyPr>
            <a:normAutofit fontScale="77500" lnSpcReduction="20000"/>
          </a:bodyPr>
          <a:lstStyle/>
          <a:p>
            <a:pPr>
              <a:buNone/>
            </a:pPr>
            <a:r>
              <a:rPr lang="ru-RU" dirty="0" smtClean="0"/>
              <a:t>Официальные представители ООО "Русское наследие": Консалтинговая компания "Эверест".</a:t>
            </a:r>
          </a:p>
          <a:p>
            <a:pPr>
              <a:buNone/>
            </a:pPr>
            <a:r>
              <a:rPr lang="ru-RU" dirty="0" smtClean="0"/>
              <a:t>Контактные лица: </a:t>
            </a:r>
          </a:p>
          <a:p>
            <a:pPr>
              <a:buNone/>
            </a:pPr>
            <a:r>
              <a:rPr lang="ru-RU" dirty="0" smtClean="0"/>
              <a:t>Генеральный директор ООО "КК "Эверест"</a:t>
            </a:r>
          </a:p>
          <a:p>
            <a:pPr>
              <a:buNone/>
            </a:pPr>
            <a:r>
              <a:rPr lang="ru-RU" dirty="0" err="1" smtClean="0">
                <a:solidFill>
                  <a:schemeClr val="accent4">
                    <a:lumMod val="50000"/>
                  </a:schemeClr>
                </a:solidFill>
              </a:rPr>
              <a:t>Михлина</a:t>
            </a:r>
            <a:r>
              <a:rPr lang="ru-RU" dirty="0" smtClean="0">
                <a:solidFill>
                  <a:schemeClr val="accent4">
                    <a:lumMod val="50000"/>
                  </a:schemeClr>
                </a:solidFill>
              </a:rPr>
              <a:t> Ольга Евгеньевна</a:t>
            </a:r>
          </a:p>
          <a:p>
            <a:pPr>
              <a:buNone/>
            </a:pPr>
            <a:r>
              <a:rPr lang="ru-RU" dirty="0" smtClean="0"/>
              <a:t>Телефон для связи: </a:t>
            </a:r>
            <a:r>
              <a:rPr lang="ru-RU" dirty="0" smtClean="0">
                <a:solidFill>
                  <a:schemeClr val="accent4">
                    <a:lumMod val="50000"/>
                  </a:schemeClr>
                </a:solidFill>
              </a:rPr>
              <a:t>89110482193</a:t>
            </a:r>
          </a:p>
          <a:p>
            <a:pPr>
              <a:buNone/>
            </a:pPr>
            <a:r>
              <a:rPr lang="ru-RU" dirty="0" smtClean="0">
                <a:solidFill>
                  <a:schemeClr val="accent4">
                    <a:lumMod val="50000"/>
                  </a:schemeClr>
                </a:solidFill>
              </a:rPr>
              <a:t>                                  89212588703</a:t>
            </a:r>
          </a:p>
          <a:p>
            <a:pPr>
              <a:buNone/>
            </a:pPr>
            <a:r>
              <a:rPr lang="ru-RU" dirty="0" smtClean="0">
                <a:solidFill>
                  <a:schemeClr val="accent4">
                    <a:lumMod val="50000"/>
                  </a:schemeClr>
                </a:solidFill>
              </a:rPr>
              <a:t>                                  8(8202)60-03-60</a:t>
            </a:r>
          </a:p>
          <a:p>
            <a:pPr>
              <a:buNone/>
            </a:pPr>
            <a:r>
              <a:rPr lang="ru-RU" dirty="0" err="1" smtClean="0"/>
              <a:t>E-mail</a:t>
            </a:r>
            <a:r>
              <a:rPr lang="ru-RU" dirty="0" smtClean="0"/>
              <a:t>: </a:t>
            </a:r>
            <a:r>
              <a:rPr lang="ru-RU" dirty="0" err="1" smtClean="0"/>
              <a:t>everest-cher@yandex.ru</a:t>
            </a:r>
            <a:endParaRPr lang="ru-RU" dirty="0" smtClean="0"/>
          </a:p>
          <a:p>
            <a:pPr>
              <a:buNone/>
            </a:pPr>
            <a:r>
              <a:rPr lang="ru-RU" dirty="0" smtClean="0"/>
              <a:t>              olgamih81@mail.ru</a:t>
            </a:r>
          </a:p>
          <a:p>
            <a:pPr>
              <a:buNone/>
            </a:pPr>
            <a:r>
              <a:rPr lang="ru-RU" dirty="0" smtClean="0"/>
              <a:t>Web-сайт: </a:t>
            </a:r>
            <a:r>
              <a:rPr lang="ru-RU" dirty="0" err="1" smtClean="0"/>
              <a:t>www.everest-cher.ru</a:t>
            </a:r>
            <a:endParaRPr lang="ru-RU" dirty="0" smtClean="0"/>
          </a:p>
          <a:p>
            <a:pPr>
              <a:buNone/>
            </a:pPr>
            <a:r>
              <a:rPr lang="ru-RU" dirty="0" smtClean="0"/>
              <a:t>График работы: 9.00-19.00, </a:t>
            </a:r>
            <a:r>
              <a:rPr lang="ru-RU" dirty="0" err="1" smtClean="0"/>
              <a:t>пон.-пят</a:t>
            </a:r>
            <a:r>
              <a:rPr lang="ru-RU" dirty="0" smtClean="0"/>
              <a:t>.</a:t>
            </a:r>
          </a:p>
          <a:p>
            <a:pPr>
              <a:buNone/>
            </a:pPr>
            <a:endParaRPr lang="ru-RU" dirty="0" smtClean="0"/>
          </a:p>
          <a:p>
            <a:pPr>
              <a:buNone/>
            </a:pPr>
            <a:r>
              <a:rPr lang="ru-RU" dirty="0" smtClean="0"/>
              <a:t>Генеральный директор ООО "Русское наследие"</a:t>
            </a:r>
          </a:p>
          <a:p>
            <a:pPr>
              <a:buNone/>
            </a:pPr>
            <a:r>
              <a:rPr lang="ru-RU" dirty="0" smtClean="0">
                <a:solidFill>
                  <a:schemeClr val="accent4">
                    <a:lumMod val="50000"/>
                  </a:schemeClr>
                </a:solidFill>
              </a:rPr>
              <a:t>Подгорнова Ольга Александровна</a:t>
            </a:r>
          </a:p>
          <a:p>
            <a:pPr>
              <a:buNone/>
            </a:pPr>
            <a:r>
              <a:rPr lang="ru-RU" dirty="0" smtClean="0"/>
              <a:t>Телефон для связи: </a:t>
            </a:r>
            <a:r>
              <a:rPr lang="ru-RU" dirty="0" smtClean="0">
                <a:solidFill>
                  <a:schemeClr val="accent4">
                    <a:lumMod val="50000"/>
                  </a:schemeClr>
                </a:solidFill>
              </a:rPr>
              <a:t>89211240052</a:t>
            </a:r>
            <a:endParaRPr lang="ru-RU" dirty="0">
              <a:solidFill>
                <a:schemeClr val="accent4">
                  <a:lumMod val="50000"/>
                </a:schemeClr>
              </a:solidFill>
            </a:endParaRPr>
          </a:p>
        </p:txBody>
      </p:sp>
      <p:sp>
        <p:nvSpPr>
          <p:cNvPr id="3" name="Заголовок 2"/>
          <p:cNvSpPr>
            <a:spLocks noGrp="1"/>
          </p:cNvSpPr>
          <p:nvPr>
            <p:ph type="title"/>
          </p:nvPr>
        </p:nvSpPr>
        <p:spPr>
          <a:xfrm>
            <a:off x="457200" y="152400"/>
            <a:ext cx="8229600" cy="756320"/>
          </a:xfrm>
        </p:spPr>
        <p:txBody>
          <a:bodyPr>
            <a:normAutofit/>
          </a:bodyPr>
          <a:lstStyle/>
          <a:p>
            <a:r>
              <a:rPr lang="ru-RU" sz="2400" dirty="0" smtClean="0">
                <a:solidFill>
                  <a:schemeClr val="accent4">
                    <a:lumMod val="50000"/>
                  </a:schemeClr>
                </a:solidFill>
              </a:rPr>
              <a:t>Контакты</a:t>
            </a:r>
            <a:endParaRPr lang="ru-RU" sz="2400" dirty="0">
              <a:solidFill>
                <a:schemeClr val="accent4">
                  <a:lumMod val="50000"/>
                </a:schemeClr>
              </a:solidFill>
            </a:endParaRPr>
          </a:p>
        </p:txBody>
      </p:sp>
      <p:pic>
        <p:nvPicPr>
          <p:cNvPr id="1027" name="Picture 3"/>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4716016" y="2420888"/>
            <a:ext cx="3910652" cy="2304256"/>
          </a:xfrm>
          <a:prstGeom prst="rect">
            <a:avLst/>
          </a:prstGeom>
          <a:ln>
            <a:noFill/>
          </a:ln>
          <a:effectLst>
            <a:softEdge rad="112500"/>
          </a:effectLst>
        </p:spPr>
      </p:pic>
      <p:sp>
        <p:nvSpPr>
          <p:cNvPr id="6" name="TextBox 5"/>
          <p:cNvSpPr txBox="1"/>
          <p:nvPr/>
        </p:nvSpPr>
        <p:spPr>
          <a:xfrm>
            <a:off x="6084168" y="6093296"/>
            <a:ext cx="2330770" cy="307777"/>
          </a:xfrm>
          <a:prstGeom prst="rect">
            <a:avLst/>
          </a:prstGeom>
          <a:noFill/>
        </p:spPr>
        <p:txBody>
          <a:bodyPr wrap="square" rtlCol="0">
            <a:spAutoFit/>
          </a:bodyPr>
          <a:lstStyle/>
          <a:p>
            <a:r>
              <a:rPr lang="ru-RU" sz="1400" dirty="0" smtClean="0">
                <a:solidFill>
                  <a:schemeClr val="accent4">
                    <a:lumMod val="50000"/>
                  </a:schemeClr>
                </a:solidFill>
                <a:hlinkClick r:id="rId3" action="ppaction://hlinksldjump"/>
                <a:hlinkMouseOver r:id="" action="ppaction://hlinkshowjump?jump=nextslide"/>
              </a:rPr>
              <a:t>Вернуться в оглавление</a:t>
            </a:r>
            <a:endParaRPr lang="ru-RU" sz="1400" dirty="0">
              <a:solidFill>
                <a:schemeClr val="accent4">
                  <a:lumMod val="50000"/>
                </a:schemeClr>
              </a:solidFill>
            </a:endParaRPr>
          </a:p>
        </p:txBody>
      </p:sp>
      <p:sp>
        <p:nvSpPr>
          <p:cNvPr id="7" name="TextBox 6">
            <a:hlinkClick r:id="" action="ppaction://hlinkshowjump?jump=previousslide"/>
          </p:cNvPr>
          <p:cNvSpPr txBox="1"/>
          <p:nvPr/>
        </p:nvSpPr>
        <p:spPr>
          <a:xfrm>
            <a:off x="4644008" y="6093296"/>
            <a:ext cx="821059" cy="307777"/>
          </a:xfrm>
          <a:prstGeom prst="rect">
            <a:avLst/>
          </a:prstGeom>
          <a:noFill/>
        </p:spPr>
        <p:txBody>
          <a:bodyPr wrap="square" rtlCol="0">
            <a:spAutoFit/>
          </a:bodyPr>
          <a:lstStyle/>
          <a:p>
            <a:r>
              <a:rPr lang="ru-RU" sz="1400" dirty="0" smtClean="0">
                <a:solidFill>
                  <a:schemeClr val="accent4">
                    <a:lumMod val="50000"/>
                  </a:schemeClr>
                </a:solidFill>
                <a:hlinkClick r:id="" action="ppaction://hlinkshowjump?jump=previousslide"/>
              </a:rPr>
              <a:t>Назад</a:t>
            </a:r>
            <a:endParaRPr lang="ru-RU" sz="1400" dirty="0">
              <a:solidFill>
                <a:schemeClr val="accent4">
                  <a:lumMod val="5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Другая 2">
      <a:dk1>
        <a:sysClr val="windowText" lastClr="000000"/>
      </a:dk1>
      <a:lt1>
        <a:srgbClr val="262626"/>
      </a:lt1>
      <a:dk2>
        <a:srgbClr val="E9E9E9"/>
      </a:dk2>
      <a:lt2>
        <a:srgbClr val="595959"/>
      </a:lt2>
      <a:accent1>
        <a:srgbClr val="C9D2BD"/>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2598</TotalTime>
  <Words>2149</Words>
  <Application>Microsoft Office PowerPoint</Application>
  <PresentationFormat>Экран (4:3)</PresentationFormat>
  <Paragraphs>256</Paragraphs>
  <Slides>20</Slides>
  <Notes>0</Notes>
  <HiddenSlides>0</HiddenSlides>
  <MMClips>0</MMClips>
  <ScaleCrop>false</ScaleCrop>
  <HeadingPairs>
    <vt:vector size="6" baseType="variant">
      <vt:variant>
        <vt:lpstr>Тема</vt:lpstr>
      </vt:variant>
      <vt:variant>
        <vt:i4>1</vt:i4>
      </vt:variant>
      <vt:variant>
        <vt:lpstr>Заголовки слайдов</vt:lpstr>
      </vt:variant>
      <vt:variant>
        <vt:i4>20</vt:i4>
      </vt:variant>
      <vt:variant>
        <vt:lpstr>Произвольные показы</vt:lpstr>
      </vt:variant>
      <vt:variant>
        <vt:i4>1</vt:i4>
      </vt:variant>
    </vt:vector>
  </HeadingPairs>
  <TitlesOfParts>
    <vt:vector size="22" baseType="lpstr">
      <vt:lpstr>Бумажная</vt:lpstr>
      <vt:lpstr>Инвестиционный проект  «Тридевятое царство»</vt:lpstr>
      <vt:lpstr>Оглавление:</vt:lpstr>
      <vt:lpstr>Основная концепция проекта</vt:lpstr>
      <vt:lpstr>Схема финансирования проекта</vt:lpstr>
      <vt:lpstr>Преимущества и достоинства проекта</vt:lpstr>
      <vt:lpstr>План реализации проекта:</vt:lpstr>
      <vt:lpstr>Цель деревообрабатывающего предприятия</vt:lpstr>
      <vt:lpstr>Основные этапы проекта по глубокой переработке древесины для деревянного домостроения в Белозерском районе</vt:lpstr>
      <vt:lpstr>Производственный план</vt:lpstr>
      <vt:lpstr>Технология производственного процесса</vt:lpstr>
      <vt:lpstr>Организация дорожно-технической службы</vt:lpstr>
      <vt:lpstr>Концепция туристического комплекса</vt:lpstr>
      <vt:lpstr>План размещения тур. комплекса</vt:lpstr>
      <vt:lpstr>Противопожарная безопасность и медицинская служба</vt:lpstr>
      <vt:lpstr>Организация ремесленного центра «Улица Мастеров», доп. услуги и  устройство  охотничьих и рыболовецких  домиков</vt:lpstr>
      <vt:lpstr>Организация сети семейных крестьянских хозяйств</vt:lpstr>
      <vt:lpstr>Сельскохозяйственный сектор</vt:lpstr>
      <vt:lpstr>Экономические показатели, рентабельность и выгода</vt:lpstr>
      <vt:lpstr>Перспективы развития и преимущества проекта</vt:lpstr>
      <vt:lpstr>Контакты</vt:lpstr>
      <vt:lpstr>Произвольный показ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Инвестиционный проект «Тридевятое царство»</dc:title>
  <dc:creator>миха</dc:creator>
  <cp:lastModifiedBy>DNA7 X86</cp:lastModifiedBy>
  <cp:revision>261</cp:revision>
  <dcterms:created xsi:type="dcterms:W3CDTF">2012-02-16T11:55:44Z</dcterms:created>
  <dcterms:modified xsi:type="dcterms:W3CDTF">2013-09-08T20:50:40Z</dcterms:modified>
</cp:coreProperties>
</file>