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126" autoAdjust="0"/>
    <p:restoredTop sz="94717" autoAdjust="0"/>
  </p:normalViewPr>
  <p:slideViewPr>
    <p:cSldViewPr snapToGrid="0">
      <p:cViewPr>
        <p:scale>
          <a:sx n="87" d="100"/>
          <a:sy n="87" d="100"/>
        </p:scale>
        <p:origin x="-1086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79" d="100"/>
          <a:sy n="79" d="100"/>
        </p:scale>
        <p:origin x="-1998" y="-96"/>
      </p:cViewPr>
      <p:guideLst>
        <p:guide orient="horz" pos="2880"/>
        <p:guide pos="2160"/>
      </p:guideLst>
    </p:cSldViewPr>
  </p:notesViewPr>
  <p:gridSpacing cx="737371525" cy="73737152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F335C376-5DE3-4670-8E9F-538C758FEA5D}" type="datetimeFigureOut">
              <a:rPr lang="tr-TR"/>
              <a:pPr>
                <a:defRPr/>
              </a:pPr>
              <a:t>28.05.2012</a:t>
            </a:fld>
            <a:endParaRPr lang="tr-TR"/>
          </a:p>
        </p:txBody>
      </p:sp>
      <p:sp>
        <p:nvSpPr>
          <p:cNvPr id="4" name="3 Slayt Görüntüsü Yer Tutucusu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tr-TR" noProof="0"/>
          </a:p>
        </p:txBody>
      </p:sp>
      <p:sp>
        <p:nvSpPr>
          <p:cNvPr id="5" name="4 Not Yer Tutucusu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noProof="0" smtClean="0"/>
              <a:t>Asıl metin stillerini düzenlemek için tıklatın</a:t>
            </a:r>
          </a:p>
          <a:p>
            <a:pPr lvl="1"/>
            <a:r>
              <a:rPr lang="tr-TR" noProof="0" smtClean="0"/>
              <a:t>İkinci düzey</a:t>
            </a:r>
          </a:p>
          <a:p>
            <a:pPr lvl="2"/>
            <a:r>
              <a:rPr lang="tr-TR" noProof="0" smtClean="0"/>
              <a:t>Üçüncü düzey</a:t>
            </a:r>
          </a:p>
          <a:p>
            <a:pPr lvl="3"/>
            <a:r>
              <a:rPr lang="tr-TR" noProof="0" smtClean="0"/>
              <a:t>Dördüncü düzey</a:t>
            </a:r>
          </a:p>
          <a:p>
            <a:pPr lvl="4"/>
            <a:r>
              <a:rPr lang="tr-TR" noProof="0" smtClean="0"/>
              <a:t>Beşinci düzey</a:t>
            </a:r>
            <a:endParaRPr lang="tr-TR" noProof="0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870DFD5E-549F-4C71-9377-5686FB42EC46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1 Slayt Görüntüsü Yer Tutucusu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6" name="2 Not Yer Tutucusu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tr-TR" smtClean="0"/>
          </a:p>
        </p:txBody>
      </p:sp>
      <p:sp>
        <p:nvSpPr>
          <p:cNvPr id="16387" name="3 Slayt Numarası Yer Tutucusu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D83D612-8CD3-44E2-B8B5-1D41B9798B15}" type="slidenum">
              <a:rPr lang="tr-TR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tr-TR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E1F980-3425-41BE-9AD3-6FAAA4C55D9C}" type="datetimeFigureOut">
              <a:rPr lang="tr-TR"/>
              <a:pPr>
                <a:defRPr/>
              </a:pPr>
              <a:t>28.05.2012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6CC22B-B00F-4079-91D1-FF22AC18B88B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16872A-2CDF-4F7D-BCFB-9E2F3975E4E1}" type="datetimeFigureOut">
              <a:rPr lang="tr-TR"/>
              <a:pPr>
                <a:defRPr/>
              </a:pPr>
              <a:t>28.05.2012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C740FD-CBD8-4D2A-8B21-E9F1597563CC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84DF63-0864-48C8-910F-C9A3D4A8B7DC}" type="datetimeFigureOut">
              <a:rPr lang="tr-TR"/>
              <a:pPr>
                <a:defRPr/>
              </a:pPr>
              <a:t>28.05.2012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BB8BA9-18A9-41C5-8A1C-7A462695431D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0945D5-D95C-46ED-8E08-7C6FC71A0172}" type="datetimeFigureOut">
              <a:rPr lang="tr-TR"/>
              <a:pPr>
                <a:defRPr/>
              </a:pPr>
              <a:t>28.05.2012</a:t>
            </a:fld>
            <a:endParaRPr lang="tr-TR"/>
          </a:p>
        </p:txBody>
      </p:sp>
      <p:sp>
        <p:nvSpPr>
          <p:cNvPr id="6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29FAB0-1DE0-4E7B-8EFB-81B01D86F77A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4C817F-23CA-4159-9F82-71F2DF09B2B6}" type="datetimeFigureOut">
              <a:rPr lang="tr-TR"/>
              <a:pPr>
                <a:defRPr/>
              </a:pPr>
              <a:t>28.05.2012</a:t>
            </a:fld>
            <a:endParaRPr lang="tr-TR"/>
          </a:p>
        </p:txBody>
      </p:sp>
      <p:sp>
        <p:nvSpPr>
          <p:cNvPr id="8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9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98A904-C732-40FA-8299-B8845EE7DA39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B010F9-A735-4515-A766-0555634EE16D}" type="datetimeFigureOut">
              <a:rPr lang="tr-TR"/>
              <a:pPr>
                <a:defRPr/>
              </a:pPr>
              <a:t>28.05.2012</a:t>
            </a:fld>
            <a:endParaRPr lang="tr-TR"/>
          </a:p>
        </p:txBody>
      </p:sp>
      <p:sp>
        <p:nvSpPr>
          <p:cNvPr id="4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1FE228-01CF-4565-9252-49AD63F019F2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600BE1-7DD5-449F-A51C-99D2BE86594F}" type="datetimeFigureOut">
              <a:rPr lang="tr-TR"/>
              <a:pPr>
                <a:defRPr/>
              </a:pPr>
              <a:t>28.05.2012</a:t>
            </a:fld>
            <a:endParaRPr lang="tr-TR"/>
          </a:p>
        </p:txBody>
      </p:sp>
      <p:sp>
        <p:nvSpPr>
          <p:cNvPr id="3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4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C03A53-4168-411C-96C5-0A995B87D36E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36280A-E102-428C-A1C6-777C18BBDEE6}" type="datetimeFigureOut">
              <a:rPr lang="tr-TR"/>
              <a:pPr>
                <a:defRPr/>
              </a:pPr>
              <a:t>28.05.2012</a:t>
            </a:fld>
            <a:endParaRPr lang="tr-TR"/>
          </a:p>
        </p:txBody>
      </p:sp>
      <p:sp>
        <p:nvSpPr>
          <p:cNvPr id="6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B6805E-B79F-494F-B026-10F2539422D1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r-TR" noProof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44B53C-48A6-430B-A1A6-58AC801D72FA}" type="datetimeFigureOut">
              <a:rPr lang="tr-TR"/>
              <a:pPr>
                <a:defRPr/>
              </a:pPr>
              <a:t>28.05.2012</a:t>
            </a:fld>
            <a:endParaRPr lang="tr-TR"/>
          </a:p>
        </p:txBody>
      </p:sp>
      <p:sp>
        <p:nvSpPr>
          <p:cNvPr id="6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9A5416-F50F-4A8A-95B0-5A893B0FC672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A34F46-B726-44BC-90AC-7EB49C7452AC}" type="datetimeFigureOut">
              <a:rPr lang="tr-TR"/>
              <a:pPr>
                <a:defRPr/>
              </a:pPr>
              <a:t>28.05.2012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51E801-E16B-48A8-ACDE-B02C0BB3F43C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F38FE2-D0AB-4B29-80CF-7A6761935C72}" type="datetimeFigureOut">
              <a:rPr lang="tr-TR"/>
              <a:pPr>
                <a:defRPr/>
              </a:pPr>
              <a:t>28.05.2012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8F474F-A7E1-449E-BB6C-C9DDD0EFFF95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Başlık Yer Tutucusu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Asıl başlık stili için tıklatın</a:t>
            </a:r>
          </a:p>
        </p:txBody>
      </p:sp>
      <p:sp>
        <p:nvSpPr>
          <p:cNvPr id="1027" name="2 Metin Yer Tutucusu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7E64AB6-5EFF-448D-9513-EA7BDF3F41B1}" type="datetimeFigureOut">
              <a:rPr lang="tr-TR"/>
              <a:pPr>
                <a:defRPr/>
              </a:pPr>
              <a:t>28.05.2012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376456A-CC1B-44CF-917C-32A0A1C6C4C7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gif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7" name="10 Grup"/>
          <p:cNvGrpSpPr>
            <a:grpSpLocks/>
          </p:cNvGrpSpPr>
          <p:nvPr/>
        </p:nvGrpSpPr>
        <p:grpSpPr bwMode="auto">
          <a:xfrm>
            <a:off x="0" y="2649538"/>
            <a:ext cx="9144000" cy="1285875"/>
            <a:chOff x="0" y="3214686"/>
            <a:chExt cx="9144032" cy="1285884"/>
          </a:xfrm>
        </p:grpSpPr>
        <p:sp>
          <p:nvSpPr>
            <p:cNvPr id="8" name="7 Dikdörtgen"/>
            <p:cNvSpPr/>
            <p:nvPr/>
          </p:nvSpPr>
          <p:spPr>
            <a:xfrm>
              <a:off x="0" y="3214686"/>
              <a:ext cx="9144032" cy="142876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r-TR"/>
            </a:p>
          </p:txBody>
        </p:sp>
        <p:sp>
          <p:nvSpPr>
            <p:cNvPr id="9" name="8 Dikdörtgen"/>
            <p:cNvSpPr/>
            <p:nvPr/>
          </p:nvSpPr>
          <p:spPr>
            <a:xfrm>
              <a:off x="0" y="3500438"/>
              <a:ext cx="9144032" cy="714380"/>
            </a:xfrm>
            <a:prstGeom prst="rect">
              <a:avLst/>
            </a:prstGeom>
            <a:solidFill>
              <a:srgbClr val="00206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r-TR"/>
            </a:p>
          </p:txBody>
        </p:sp>
        <p:sp>
          <p:nvSpPr>
            <p:cNvPr id="10" name="9 Dikdörtgen"/>
            <p:cNvSpPr/>
            <p:nvPr/>
          </p:nvSpPr>
          <p:spPr>
            <a:xfrm>
              <a:off x="0" y="4357694"/>
              <a:ext cx="9144032" cy="142876"/>
            </a:xfrm>
            <a:prstGeom prst="rect">
              <a:avLst/>
            </a:prstGeom>
            <a:solidFill>
              <a:srgbClr val="00206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r-TR"/>
            </a:p>
          </p:txBody>
        </p:sp>
      </p:grpSp>
      <p:sp>
        <p:nvSpPr>
          <p:cNvPr id="12" name="11 Metin kutusu"/>
          <p:cNvSpPr txBox="1"/>
          <p:nvPr/>
        </p:nvSpPr>
        <p:spPr>
          <a:xfrm>
            <a:off x="1577975" y="3098800"/>
            <a:ext cx="6678613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Multivilla Real Estate, Construction &amp; Investment Ltd.</a:t>
            </a:r>
          </a:p>
        </p:txBody>
      </p:sp>
      <p:pic>
        <p:nvPicPr>
          <p:cNvPr id="14339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41413"/>
            <a:ext cx="2306638" cy="1493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21500" y="1174750"/>
            <a:ext cx="2222500" cy="1420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1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975100"/>
            <a:ext cx="2090738" cy="153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2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29463" y="3965575"/>
            <a:ext cx="2016125" cy="1458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5 Resim" descr="logo-1.g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738502" y="913586"/>
            <a:ext cx="3671924" cy="1468769"/>
          </a:xfrm>
          <a:prstGeom prst="rect">
            <a:avLst/>
          </a:prstGeom>
          <a:scene3d>
            <a:camera prst="orthographicFront"/>
            <a:lightRig rig="threePt" dir="t"/>
          </a:scene3d>
          <a:sp3d extrusionH="25400" prstMaterial="clear">
            <a:extrusionClr>
              <a:srgbClr val="002060"/>
            </a:extrusionClr>
            <a:contourClr>
              <a:srgbClr val="002060"/>
            </a:contourClr>
          </a:sp3d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1 Resim" descr="1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25425"/>
            <a:ext cx="9144000" cy="640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5362" name="4 Grup"/>
          <p:cNvGrpSpPr>
            <a:grpSpLocks/>
          </p:cNvGrpSpPr>
          <p:nvPr/>
        </p:nvGrpSpPr>
        <p:grpSpPr bwMode="auto">
          <a:xfrm>
            <a:off x="9525" y="0"/>
            <a:ext cx="9144000" cy="6858000"/>
            <a:chOff x="0" y="0"/>
            <a:chExt cx="9144000" cy="6858000"/>
          </a:xfrm>
        </p:grpSpPr>
        <p:sp>
          <p:nvSpPr>
            <p:cNvPr id="3" name="2 Dikdörtgen"/>
            <p:cNvSpPr/>
            <p:nvPr/>
          </p:nvSpPr>
          <p:spPr>
            <a:xfrm>
              <a:off x="0" y="0"/>
              <a:ext cx="9144000" cy="244475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tr-TR" dirty="0"/>
                <a:t>							</a:t>
              </a:r>
              <a:r>
                <a:rPr lang="tr-TR" dirty="0">
                  <a:latin typeface="Arial" pitchFamily="34" charset="0"/>
                  <a:cs typeface="Arial" pitchFamily="34" charset="0"/>
                </a:rPr>
                <a:t>www.</a:t>
              </a:r>
              <a:r>
                <a:rPr lang="tr-TR" dirty="0" err="1">
                  <a:latin typeface="Arial" pitchFamily="34" charset="0"/>
                  <a:cs typeface="Arial" pitchFamily="34" charset="0"/>
                </a:rPr>
                <a:t>multivilla</a:t>
              </a:r>
              <a:r>
                <a:rPr lang="tr-TR" dirty="0">
                  <a:latin typeface="Arial" pitchFamily="34" charset="0"/>
                  <a:cs typeface="Arial" pitchFamily="34" charset="0"/>
                </a:rPr>
                <a:t>.com</a:t>
              </a:r>
            </a:p>
          </p:txBody>
        </p:sp>
        <p:sp>
          <p:nvSpPr>
            <p:cNvPr id="4" name="3 Dikdörtgen"/>
            <p:cNvSpPr/>
            <p:nvPr/>
          </p:nvSpPr>
          <p:spPr>
            <a:xfrm>
              <a:off x="0" y="6613525"/>
              <a:ext cx="9144000" cy="244475"/>
            </a:xfrm>
            <a:prstGeom prst="rect">
              <a:avLst/>
            </a:prstGeom>
            <a:solidFill>
              <a:srgbClr val="00206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tr-TR" dirty="0">
                  <a:latin typeface="Arial" pitchFamily="34" charset="0"/>
                  <a:cs typeface="Arial" pitchFamily="34" charset="0"/>
                </a:rPr>
                <a:t>Multi Beach Resort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4 Resim" descr="2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33425"/>
            <a:ext cx="9144000" cy="547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7410" name="5 Grup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7" name="6 Dikdörtgen"/>
            <p:cNvSpPr/>
            <p:nvPr/>
          </p:nvSpPr>
          <p:spPr>
            <a:xfrm>
              <a:off x="0" y="0"/>
              <a:ext cx="9144000" cy="244475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tr-TR" dirty="0">
                  <a:latin typeface="Arial" pitchFamily="34" charset="0"/>
                  <a:cs typeface="Arial" pitchFamily="34" charset="0"/>
                </a:rPr>
                <a:t>							www.</a:t>
              </a:r>
              <a:r>
                <a:rPr lang="tr-TR" dirty="0" err="1">
                  <a:latin typeface="Arial" pitchFamily="34" charset="0"/>
                  <a:cs typeface="Arial" pitchFamily="34" charset="0"/>
                </a:rPr>
                <a:t>multivilla</a:t>
              </a:r>
              <a:r>
                <a:rPr lang="tr-TR" dirty="0">
                  <a:latin typeface="Arial" pitchFamily="34" charset="0"/>
                  <a:cs typeface="Arial" pitchFamily="34" charset="0"/>
                </a:rPr>
                <a:t>.com</a:t>
              </a:r>
              <a:endParaRPr lang="tr-TR" dirty="0"/>
            </a:p>
          </p:txBody>
        </p:sp>
        <p:sp>
          <p:nvSpPr>
            <p:cNvPr id="8" name="7 Dikdörtgen"/>
            <p:cNvSpPr/>
            <p:nvPr/>
          </p:nvSpPr>
          <p:spPr>
            <a:xfrm>
              <a:off x="0" y="6613525"/>
              <a:ext cx="9144000" cy="244475"/>
            </a:xfrm>
            <a:prstGeom prst="rect">
              <a:avLst/>
            </a:prstGeom>
            <a:solidFill>
              <a:srgbClr val="00206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tr-TR" dirty="0">
                  <a:latin typeface="Arial" pitchFamily="34" charset="0"/>
                  <a:cs typeface="Arial" pitchFamily="34" charset="0"/>
                </a:rPr>
                <a:t>Multi Beach Resort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1 Resim" descr="3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9525" y="263525"/>
            <a:ext cx="9144000" cy="6291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8434" name="2 Grup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4" name="3 Dikdörtgen"/>
            <p:cNvSpPr/>
            <p:nvPr/>
          </p:nvSpPr>
          <p:spPr>
            <a:xfrm>
              <a:off x="0" y="0"/>
              <a:ext cx="9144000" cy="244475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tr-TR" dirty="0">
                  <a:latin typeface="Arial" pitchFamily="34" charset="0"/>
                  <a:cs typeface="Arial" pitchFamily="34" charset="0"/>
                </a:rPr>
                <a:t>							www.</a:t>
              </a:r>
              <a:r>
                <a:rPr lang="tr-TR" dirty="0" err="1">
                  <a:latin typeface="Arial" pitchFamily="34" charset="0"/>
                  <a:cs typeface="Arial" pitchFamily="34" charset="0"/>
                </a:rPr>
                <a:t>multivilla</a:t>
              </a:r>
              <a:r>
                <a:rPr lang="tr-TR" dirty="0">
                  <a:latin typeface="Arial" pitchFamily="34" charset="0"/>
                  <a:cs typeface="Arial" pitchFamily="34" charset="0"/>
                </a:rPr>
                <a:t>.com</a:t>
              </a:r>
              <a:endParaRPr lang="tr-TR" dirty="0"/>
            </a:p>
          </p:txBody>
        </p:sp>
        <p:sp>
          <p:nvSpPr>
            <p:cNvPr id="5" name="4 Dikdörtgen"/>
            <p:cNvSpPr/>
            <p:nvPr/>
          </p:nvSpPr>
          <p:spPr>
            <a:xfrm>
              <a:off x="0" y="6613525"/>
              <a:ext cx="9144000" cy="244475"/>
            </a:xfrm>
            <a:prstGeom prst="rect">
              <a:avLst/>
            </a:prstGeom>
            <a:solidFill>
              <a:srgbClr val="00206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tr-TR" dirty="0">
                  <a:latin typeface="Arial" pitchFamily="34" charset="0"/>
                  <a:cs typeface="Arial" pitchFamily="34" charset="0"/>
                </a:rPr>
                <a:t>Multi Beach Resort</a:t>
              </a:r>
            </a:p>
          </p:txBody>
        </p:sp>
      </p:grpSp>
      <p:sp>
        <p:nvSpPr>
          <p:cNvPr id="6" name="5 Metin kutusu"/>
          <p:cNvSpPr txBox="1"/>
          <p:nvPr/>
        </p:nvSpPr>
        <p:spPr>
          <a:xfrm>
            <a:off x="0" y="4959927"/>
            <a:ext cx="9144000" cy="161582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900" b="1" i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Описание проекта</a:t>
            </a:r>
          </a:p>
          <a:p>
            <a:r>
              <a:rPr lang="ru-RU" sz="9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				</a:t>
            </a:r>
          </a:p>
          <a:p>
            <a:pPr>
              <a:lnSpc>
                <a:spcPct val="150000"/>
              </a:lnSpc>
            </a:pPr>
            <a:r>
              <a:rPr lang="ru-RU" sz="9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Размер участка строительства: 		</a:t>
            </a:r>
            <a:r>
              <a:rPr lang="ru-RU" sz="9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4.500 м2	</a:t>
            </a:r>
            <a:r>
              <a:rPr lang="ru-RU" sz="9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40 апартаментов: 	1+1	Начало строительства</a:t>
            </a:r>
            <a:endParaRPr lang="ru-RU" sz="9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9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Садово-парковая территория: 		</a:t>
            </a:r>
            <a:r>
              <a:rPr lang="ru-RU" sz="9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3.300 м2	</a:t>
            </a:r>
            <a:r>
              <a:rPr lang="ru-RU" sz="9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2 апартамента-студии:	1+0</a:t>
            </a:r>
          </a:p>
          <a:p>
            <a:pPr>
              <a:lnSpc>
                <a:spcPct val="150000"/>
              </a:lnSpc>
            </a:pPr>
            <a:r>
              <a:rPr lang="ru-RU" sz="9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				4 апартамента:		2+1	Окончание строительства</a:t>
            </a:r>
          </a:p>
          <a:p>
            <a:pPr>
              <a:lnSpc>
                <a:spcPct val="150000"/>
              </a:lnSpc>
            </a:pPr>
            <a:r>
              <a:rPr lang="ru-RU" sz="9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Общее количество блоков: 		4	</a:t>
            </a:r>
            <a:r>
              <a:rPr lang="ru-RU" sz="9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10  садовых дуплексов:	2+1</a:t>
            </a:r>
            <a:endParaRPr lang="ru-RU" sz="9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9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				</a:t>
            </a:r>
            <a:r>
              <a:rPr lang="ru-RU" sz="9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22 пентхауса:		2+1	</a:t>
            </a:r>
            <a:r>
              <a:rPr lang="ru-RU" sz="9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Срок строительства: 	24 месяца</a:t>
            </a:r>
          </a:p>
          <a:p>
            <a:pPr>
              <a:lnSpc>
                <a:spcPct val="150000"/>
              </a:lnSpc>
            </a:pPr>
            <a:r>
              <a:rPr lang="ru-RU" sz="9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Общее количество апартаментов:	88	</a:t>
            </a:r>
            <a:r>
              <a:rPr lang="ru-RU" sz="9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10 магазинов</a:t>
            </a:r>
            <a:endParaRPr lang="tr-TR" sz="900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1 Resim" descr="4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00013"/>
            <a:ext cx="9144000" cy="6370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9458" name="2 Grup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4" name="3 Dikdörtgen"/>
            <p:cNvSpPr/>
            <p:nvPr/>
          </p:nvSpPr>
          <p:spPr>
            <a:xfrm>
              <a:off x="0" y="0"/>
              <a:ext cx="9144000" cy="244475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tr-TR" dirty="0">
                  <a:latin typeface="Arial" pitchFamily="34" charset="0"/>
                  <a:cs typeface="Arial" pitchFamily="34" charset="0"/>
                </a:rPr>
                <a:t>							www.</a:t>
              </a:r>
              <a:r>
                <a:rPr lang="tr-TR" dirty="0" err="1">
                  <a:latin typeface="Arial" pitchFamily="34" charset="0"/>
                  <a:cs typeface="Arial" pitchFamily="34" charset="0"/>
                </a:rPr>
                <a:t>multivilla</a:t>
              </a:r>
              <a:r>
                <a:rPr lang="tr-TR" dirty="0">
                  <a:latin typeface="Arial" pitchFamily="34" charset="0"/>
                  <a:cs typeface="Arial" pitchFamily="34" charset="0"/>
                </a:rPr>
                <a:t>.com</a:t>
              </a:r>
              <a:endParaRPr lang="tr-TR" dirty="0"/>
            </a:p>
          </p:txBody>
        </p:sp>
        <p:sp>
          <p:nvSpPr>
            <p:cNvPr id="5" name="4 Dikdörtgen"/>
            <p:cNvSpPr/>
            <p:nvPr/>
          </p:nvSpPr>
          <p:spPr>
            <a:xfrm>
              <a:off x="0" y="6613525"/>
              <a:ext cx="9144000" cy="244475"/>
            </a:xfrm>
            <a:prstGeom prst="rect">
              <a:avLst/>
            </a:prstGeom>
            <a:solidFill>
              <a:srgbClr val="00206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tr-TR" dirty="0">
                  <a:latin typeface="Arial" pitchFamily="34" charset="0"/>
                  <a:cs typeface="Arial" pitchFamily="34" charset="0"/>
                </a:rPr>
                <a:t>Multi Beach Resort</a:t>
              </a:r>
            </a:p>
          </p:txBody>
        </p:sp>
      </p:grpSp>
      <p:sp>
        <p:nvSpPr>
          <p:cNvPr id="6" name="5 Metin kutusu"/>
          <p:cNvSpPr txBox="1"/>
          <p:nvPr/>
        </p:nvSpPr>
        <p:spPr>
          <a:xfrm>
            <a:off x="0" y="5181600"/>
            <a:ext cx="9144000" cy="133882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900" b="1" i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Преимущества комплекса</a:t>
            </a:r>
          </a:p>
          <a:p>
            <a:endParaRPr lang="ru-RU" sz="900" b="1" i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ru-RU" sz="900" b="1" i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ru-RU" sz="900" b="1" i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ru-RU" sz="900" b="1" i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ru-RU" sz="900" b="1" i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ru-RU" sz="900" b="1" i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ru-RU" sz="900" b="1" i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ru-RU" sz="900" b="1" i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6 Yuvarlatılmış Dikdörtgen"/>
          <p:cNvSpPr/>
          <p:nvPr/>
        </p:nvSpPr>
        <p:spPr>
          <a:xfrm>
            <a:off x="147781" y="5525651"/>
            <a:ext cx="1524000" cy="895927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b="1" dirty="0" smtClean="0">
                <a:solidFill>
                  <a:schemeClr val="tx2">
                    <a:lumMod val="75000"/>
                  </a:schemeClr>
                </a:solidFill>
                <a:latin typeface="+mj-lt"/>
                <a:cs typeface="Arial" pitchFamily="34" charset="0"/>
              </a:rPr>
              <a:t>Высокий прирост капитала</a:t>
            </a:r>
            <a:endParaRPr lang="tr-TR" sz="1000" b="1" dirty="0">
              <a:solidFill>
                <a:schemeClr val="tx2">
                  <a:lumMod val="75000"/>
                </a:schemeClr>
              </a:solidFill>
              <a:latin typeface="+mj-lt"/>
              <a:cs typeface="Arial" pitchFamily="34" charset="0"/>
            </a:endParaRPr>
          </a:p>
        </p:txBody>
      </p:sp>
      <p:sp>
        <p:nvSpPr>
          <p:cNvPr id="8" name="7 Yuvarlatılmış Dikdörtgen"/>
          <p:cNvSpPr/>
          <p:nvPr/>
        </p:nvSpPr>
        <p:spPr>
          <a:xfrm>
            <a:off x="1993020" y="5523633"/>
            <a:ext cx="1524000" cy="895927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b="1" dirty="0" smtClean="0">
                <a:solidFill>
                  <a:schemeClr val="tx2">
                    <a:lumMod val="75000"/>
                  </a:schemeClr>
                </a:solidFill>
              </a:rPr>
              <a:t>Отличный доход от сдачи в аренду</a:t>
            </a:r>
            <a:endParaRPr lang="tr-TR" sz="10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9" name="8 Yuvarlatılmış Dikdörtgen"/>
          <p:cNvSpPr/>
          <p:nvPr/>
        </p:nvSpPr>
        <p:spPr>
          <a:xfrm>
            <a:off x="3834807" y="5521036"/>
            <a:ext cx="1524000" cy="895927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b="1" dirty="0" smtClean="0">
                <a:solidFill>
                  <a:schemeClr val="tx2">
                    <a:lumMod val="75000"/>
                  </a:schemeClr>
                </a:solidFill>
              </a:rPr>
              <a:t>Уникальное ме</a:t>
            </a:r>
            <a:r>
              <a:rPr lang="tr-TR" sz="1000" b="1" dirty="0" smtClean="0">
                <a:solidFill>
                  <a:schemeClr val="tx2">
                    <a:lumMod val="75000"/>
                  </a:schemeClr>
                </a:solidFill>
              </a:rPr>
              <a:t>c</a:t>
            </a:r>
            <a:r>
              <a:rPr lang="ru-RU" sz="1000" b="1" dirty="0" smtClean="0">
                <a:solidFill>
                  <a:schemeClr val="tx2">
                    <a:lumMod val="75000"/>
                  </a:schemeClr>
                </a:solidFill>
              </a:rPr>
              <a:t>торасположение</a:t>
            </a:r>
            <a:endParaRPr lang="tr-TR" sz="10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0" name="9 Yuvarlatılmış Dikdörtgen"/>
          <p:cNvSpPr/>
          <p:nvPr/>
        </p:nvSpPr>
        <p:spPr>
          <a:xfrm>
            <a:off x="5646005" y="5528252"/>
            <a:ext cx="1524000" cy="895927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b="1" dirty="0" smtClean="0">
                <a:solidFill>
                  <a:schemeClr val="tx2">
                    <a:lumMod val="75000"/>
                  </a:schemeClr>
                </a:solidFill>
              </a:rPr>
              <a:t>Профессиональное управление недвижимостью</a:t>
            </a:r>
            <a:endParaRPr lang="tr-TR" sz="10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1" name="10 Yuvarlatılmış Dikdörtgen"/>
          <p:cNvSpPr/>
          <p:nvPr/>
        </p:nvSpPr>
        <p:spPr>
          <a:xfrm>
            <a:off x="7453740" y="5514397"/>
            <a:ext cx="1524000" cy="895927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b="1" dirty="0" smtClean="0">
                <a:solidFill>
                  <a:schemeClr val="tx2">
                    <a:lumMod val="75000"/>
                  </a:schemeClr>
                </a:solidFill>
              </a:rPr>
              <a:t>Гибкий поэтапный план оплаты</a:t>
            </a:r>
            <a:endParaRPr lang="tr-TR" sz="1000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1 Resim" descr="5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50850"/>
            <a:ext cx="9144000" cy="595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0482" name="2 Grup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4" name="3 Dikdörtgen"/>
            <p:cNvSpPr/>
            <p:nvPr/>
          </p:nvSpPr>
          <p:spPr>
            <a:xfrm>
              <a:off x="0" y="0"/>
              <a:ext cx="9144000" cy="244475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r-TR"/>
            </a:p>
          </p:txBody>
        </p:sp>
        <p:sp>
          <p:nvSpPr>
            <p:cNvPr id="5" name="4 Dikdörtgen"/>
            <p:cNvSpPr/>
            <p:nvPr/>
          </p:nvSpPr>
          <p:spPr>
            <a:xfrm>
              <a:off x="0" y="6613525"/>
              <a:ext cx="9144000" cy="244475"/>
            </a:xfrm>
            <a:prstGeom prst="rect">
              <a:avLst/>
            </a:prstGeom>
            <a:solidFill>
              <a:srgbClr val="00206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tr-TR" dirty="0">
                  <a:latin typeface="Arial" pitchFamily="34" charset="0"/>
                  <a:cs typeface="Arial" pitchFamily="34" charset="0"/>
                </a:rPr>
                <a:t>Multi Beach Resort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1 Resim" descr="6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0975"/>
            <a:ext cx="9144000" cy="6110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1506" name="2 Grup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4" name="3 Dikdörtgen"/>
            <p:cNvSpPr/>
            <p:nvPr/>
          </p:nvSpPr>
          <p:spPr>
            <a:xfrm>
              <a:off x="0" y="0"/>
              <a:ext cx="9144000" cy="244475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tr-TR" dirty="0">
                  <a:latin typeface="Arial" pitchFamily="34" charset="0"/>
                  <a:cs typeface="Arial" pitchFamily="34" charset="0"/>
                </a:rPr>
                <a:t>							www.</a:t>
              </a:r>
              <a:r>
                <a:rPr lang="tr-TR" dirty="0" err="1">
                  <a:latin typeface="Arial" pitchFamily="34" charset="0"/>
                  <a:cs typeface="Arial" pitchFamily="34" charset="0"/>
                </a:rPr>
                <a:t>multivilla</a:t>
              </a:r>
              <a:r>
                <a:rPr lang="tr-TR" dirty="0">
                  <a:latin typeface="Arial" pitchFamily="34" charset="0"/>
                  <a:cs typeface="Arial" pitchFamily="34" charset="0"/>
                </a:rPr>
                <a:t>.com</a:t>
              </a:r>
              <a:endParaRPr lang="tr-TR" dirty="0"/>
            </a:p>
          </p:txBody>
        </p:sp>
        <p:sp>
          <p:nvSpPr>
            <p:cNvPr id="5" name="4 Dikdörtgen"/>
            <p:cNvSpPr/>
            <p:nvPr/>
          </p:nvSpPr>
          <p:spPr>
            <a:xfrm>
              <a:off x="0" y="6613525"/>
              <a:ext cx="9144000" cy="244475"/>
            </a:xfrm>
            <a:prstGeom prst="rect">
              <a:avLst/>
            </a:prstGeom>
            <a:solidFill>
              <a:srgbClr val="00206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tr-TR" dirty="0">
                  <a:latin typeface="Arial" pitchFamily="34" charset="0"/>
                  <a:cs typeface="Arial" pitchFamily="34" charset="0"/>
                </a:rPr>
                <a:t>Multi Beach Resort</a:t>
              </a:r>
            </a:p>
          </p:txBody>
        </p:sp>
      </p:grpSp>
      <p:sp>
        <p:nvSpPr>
          <p:cNvPr id="6" name="5 Metin kutusu"/>
          <p:cNvSpPr txBox="1"/>
          <p:nvPr/>
        </p:nvSpPr>
        <p:spPr>
          <a:xfrm>
            <a:off x="0" y="3842327"/>
            <a:ext cx="9144000" cy="258532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ru-RU" sz="900" b="1" i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Мульти Бич Ресорт на первой береговой </a:t>
            </a:r>
            <a:r>
              <a:rPr lang="ru-RU" sz="900" b="1" i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линии </a:t>
            </a:r>
            <a:r>
              <a:rPr lang="ru-RU" sz="900" b="1" i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предлагает уникальный вид на Средиземное море изо всех апартаментов!</a:t>
            </a:r>
          </a:p>
          <a:p>
            <a:pPr algn="just">
              <a:lnSpc>
                <a:spcPct val="200000"/>
              </a:lnSpc>
            </a:pPr>
            <a:r>
              <a:rPr lang="ru-RU" sz="9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				</a:t>
            </a:r>
          </a:p>
          <a:p>
            <a:pPr algn="just">
              <a:lnSpc>
                <a:spcPct val="200000"/>
              </a:lnSpc>
            </a:pPr>
            <a:r>
              <a:rPr lang="ru-RU" sz="9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			Центр Махмутлара: 	2 км</a:t>
            </a:r>
          </a:p>
          <a:p>
            <a:pPr algn="just">
              <a:lnSpc>
                <a:spcPct val="200000"/>
              </a:lnSpc>
            </a:pPr>
            <a:r>
              <a:rPr lang="ru-RU" sz="9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			Центр Алании: 		5,5 км</a:t>
            </a:r>
          </a:p>
          <a:p>
            <a:pPr algn="just">
              <a:lnSpc>
                <a:spcPct val="200000"/>
              </a:lnSpc>
            </a:pPr>
            <a:r>
              <a:rPr lang="ru-RU" sz="9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			Сиде: 		74 км</a:t>
            </a:r>
          </a:p>
          <a:p>
            <a:pPr algn="just">
              <a:lnSpc>
                <a:spcPct val="200000"/>
              </a:lnSpc>
            </a:pPr>
            <a:r>
              <a:rPr lang="ru-RU" sz="9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			Белек: 		119 км</a:t>
            </a:r>
          </a:p>
          <a:p>
            <a:pPr algn="just">
              <a:lnSpc>
                <a:spcPct val="200000"/>
              </a:lnSpc>
            </a:pPr>
            <a:r>
              <a:rPr lang="ru-RU" sz="9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			Аэропорт Анталии: 	130 км</a:t>
            </a:r>
          </a:p>
          <a:p>
            <a:pPr algn="just">
              <a:lnSpc>
                <a:spcPct val="200000"/>
              </a:lnSpc>
            </a:pPr>
            <a:r>
              <a:rPr lang="ru-RU" sz="9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			Центр Анталии: 	144 км</a:t>
            </a:r>
          </a:p>
          <a:p>
            <a:pPr algn="just">
              <a:lnSpc>
                <a:spcPct val="200000"/>
              </a:lnSpc>
            </a:pPr>
            <a:r>
              <a:rPr lang="ru-RU" sz="9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			Аэропорт Газипаши: 	 29 км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1 Resim" descr="7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34975"/>
            <a:ext cx="9144000" cy="580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2530" name="2 Grup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4" name="3 Dikdörtgen"/>
            <p:cNvSpPr/>
            <p:nvPr/>
          </p:nvSpPr>
          <p:spPr>
            <a:xfrm>
              <a:off x="0" y="0"/>
              <a:ext cx="9144000" cy="244475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tr-TR" dirty="0">
                  <a:latin typeface="Arial" pitchFamily="34" charset="0"/>
                  <a:cs typeface="Arial" pitchFamily="34" charset="0"/>
                </a:rPr>
                <a:t>							www.</a:t>
              </a:r>
              <a:r>
                <a:rPr lang="tr-TR" dirty="0" err="1">
                  <a:latin typeface="Arial" pitchFamily="34" charset="0"/>
                  <a:cs typeface="Arial" pitchFamily="34" charset="0"/>
                </a:rPr>
                <a:t>multivilla</a:t>
              </a:r>
              <a:r>
                <a:rPr lang="tr-TR" dirty="0">
                  <a:latin typeface="Arial" pitchFamily="34" charset="0"/>
                  <a:cs typeface="Arial" pitchFamily="34" charset="0"/>
                </a:rPr>
                <a:t>.com</a:t>
              </a:r>
              <a:endParaRPr lang="tr-TR" dirty="0"/>
            </a:p>
          </p:txBody>
        </p:sp>
        <p:sp>
          <p:nvSpPr>
            <p:cNvPr id="5" name="4 Dikdörtgen"/>
            <p:cNvSpPr/>
            <p:nvPr/>
          </p:nvSpPr>
          <p:spPr>
            <a:xfrm>
              <a:off x="0" y="6613525"/>
              <a:ext cx="9144000" cy="244475"/>
            </a:xfrm>
            <a:prstGeom prst="rect">
              <a:avLst/>
            </a:prstGeom>
            <a:solidFill>
              <a:srgbClr val="00206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tr-TR" dirty="0">
                  <a:latin typeface="Arial" pitchFamily="34" charset="0"/>
                  <a:cs typeface="Arial" pitchFamily="34" charset="0"/>
                </a:rPr>
                <a:t>Multi Beach Resort</a:t>
              </a:r>
            </a:p>
          </p:txBody>
        </p:sp>
      </p:grpSp>
      <p:sp>
        <p:nvSpPr>
          <p:cNvPr id="7" name="6 Metin kutusu"/>
          <p:cNvSpPr txBox="1"/>
          <p:nvPr/>
        </p:nvSpPr>
        <p:spPr>
          <a:xfrm>
            <a:off x="203200" y="1265381"/>
            <a:ext cx="4719782" cy="32778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900" b="1" i="1" dirty="0" smtClean="0">
                <a:solidFill>
                  <a:schemeClr val="tx2">
                    <a:lumMod val="75000"/>
                  </a:schemeClr>
                </a:solidFill>
              </a:rPr>
              <a:t>Информация о регионе</a:t>
            </a:r>
          </a:p>
          <a:p>
            <a:endParaRPr lang="ru-RU" sz="900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ru-RU" sz="900" dirty="0" smtClean="0">
                <a:solidFill>
                  <a:schemeClr val="tx2">
                    <a:lumMod val="75000"/>
                  </a:schemeClr>
                </a:solidFill>
              </a:rPr>
              <a:t>Алания  - «Жемчужина Турецкой Ривьеры», яркий космополитический </a:t>
            </a:r>
            <a:r>
              <a:rPr lang="en-US" sz="9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900" dirty="0" smtClean="0">
                <a:solidFill>
                  <a:schemeClr val="tx2">
                    <a:lumMod val="75000"/>
                  </a:schemeClr>
                </a:solidFill>
              </a:rPr>
              <a:t>го</a:t>
            </a:r>
            <a:r>
              <a:rPr lang="ru-RU" sz="900" dirty="0" smtClean="0">
                <a:solidFill>
                  <a:schemeClr val="tx2">
                    <a:lumMod val="75000"/>
                  </a:schemeClr>
                </a:solidFill>
              </a:rPr>
              <a:t>р</a:t>
            </a:r>
            <a:r>
              <a:rPr lang="ru-RU" sz="900" dirty="0" smtClean="0">
                <a:solidFill>
                  <a:schemeClr val="tx2">
                    <a:lumMod val="75000"/>
                  </a:schemeClr>
                </a:solidFill>
              </a:rPr>
              <a:t>од</a:t>
            </a:r>
            <a:r>
              <a:rPr lang="ru-RU" sz="900" dirty="0" smtClean="0">
                <a:solidFill>
                  <a:schemeClr val="tx2">
                    <a:lumMod val="75000"/>
                  </a:schemeClr>
                </a:solidFill>
              </a:rPr>
              <a:t>, расположенный на южной оконечности Турецкого побережья. На восток и запад тянутся, казалось бы, бесконечные пляжи окаймленные манящей бирюзовой водой Средиземного моря, на севере внушительные горы Торос, обеспечивающие потрясающий климат, что делает Аланию самым привлекательным курортом </a:t>
            </a:r>
            <a:r>
              <a:rPr lang="ru-RU" sz="900" dirty="0" smtClean="0">
                <a:solidFill>
                  <a:schemeClr val="tx2">
                    <a:lumMod val="75000"/>
                  </a:schemeClr>
                </a:solidFill>
              </a:rPr>
              <a:t>  Ривьеры!</a:t>
            </a:r>
            <a:endParaRPr lang="ru-RU" sz="900" dirty="0" smtClean="0">
              <a:solidFill>
                <a:schemeClr val="tx2">
                  <a:lumMod val="75000"/>
                </a:schemeClr>
              </a:solidFill>
            </a:endParaRPr>
          </a:p>
          <a:p>
            <a:endParaRPr lang="ru-RU" sz="900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ru-RU" sz="900" dirty="0" smtClean="0">
                <a:solidFill>
                  <a:schemeClr val="tx2">
                    <a:lumMod val="75000"/>
                  </a:schemeClr>
                </a:solidFill>
              </a:rPr>
              <a:t>Аланья славится своим субтропическим климатом и может похвастаться более чем 300 солнечными днями в году. Естественный барьер созданный горами защищает город от холодных северных ветров, что позволяет купаться в море на протяжении 10 месяцев в году.</a:t>
            </a:r>
          </a:p>
          <a:p>
            <a:endParaRPr lang="ru-RU" sz="900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ru-RU" sz="900" dirty="0" smtClean="0">
                <a:solidFill>
                  <a:schemeClr val="tx2">
                    <a:lumMod val="75000"/>
                  </a:schemeClr>
                </a:solidFill>
              </a:rPr>
              <a:t>Традиционные турецкие лодки и современные круизные лайнеры соседствуют рядом друг с другом в Аланийской гавани, множество баров и ресторанов, раскинувшихся на набережной, предлагают привлекательный выбор блюд турецкой и международной кухни. Аланийская Крепость венчает мыс, почти на 300 </a:t>
            </a:r>
            <a:r>
              <a:rPr lang="ru-RU" sz="900" dirty="0" smtClean="0">
                <a:solidFill>
                  <a:schemeClr val="tx2">
                    <a:lumMod val="75000"/>
                  </a:schemeClr>
                </a:solidFill>
              </a:rPr>
              <a:t>метров. </a:t>
            </a:r>
            <a:r>
              <a:rPr lang="ru-RU" sz="900" dirty="0" smtClean="0">
                <a:solidFill>
                  <a:schemeClr val="tx2">
                    <a:lumMod val="75000"/>
                  </a:schemeClr>
                </a:solidFill>
              </a:rPr>
              <a:t>В</a:t>
            </a:r>
            <a:r>
              <a:rPr lang="ru-RU" sz="900" dirty="0" smtClean="0">
                <a:solidFill>
                  <a:schemeClr val="tx2">
                    <a:lumMod val="75000"/>
                  </a:schemeClr>
                </a:solidFill>
              </a:rPr>
              <a:t>озвышающаяся </a:t>
            </a:r>
            <a:r>
              <a:rPr lang="ru-RU" sz="900" dirty="0" smtClean="0">
                <a:solidFill>
                  <a:schemeClr val="tx2">
                    <a:lumMod val="75000"/>
                  </a:schemeClr>
                </a:solidFill>
              </a:rPr>
              <a:t>над уровнем моря, она обеспечивает эффектную обзорную площадку, с 140 башнями и стенами, которые простираются на 6,5 км; </a:t>
            </a:r>
            <a:r>
              <a:rPr lang="ru-RU" sz="900" dirty="0" smtClean="0">
                <a:solidFill>
                  <a:schemeClr val="tx2">
                    <a:lumMod val="75000"/>
                  </a:schemeClr>
                </a:solidFill>
              </a:rPr>
              <a:t>Крепость является </a:t>
            </a:r>
            <a:r>
              <a:rPr lang="ru-RU" sz="900" dirty="0" smtClean="0">
                <a:solidFill>
                  <a:schemeClr val="tx2">
                    <a:lumMod val="75000"/>
                  </a:schemeClr>
                </a:solidFill>
              </a:rPr>
              <a:t>одной из самых впечатляющих достопримечательностей на всем Средиземноморье и доминирует в силуэте города.</a:t>
            </a:r>
          </a:p>
          <a:p>
            <a:endParaRPr lang="tr-TR" sz="900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7 Metin kutusu"/>
          <p:cNvSpPr txBox="1"/>
          <p:nvPr/>
        </p:nvSpPr>
        <p:spPr>
          <a:xfrm>
            <a:off x="5301674" y="623454"/>
            <a:ext cx="3842326" cy="230832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900" b="1" i="1" dirty="0" smtClean="0">
                <a:solidFill>
                  <a:schemeClr val="tx2">
                    <a:lumMod val="75000"/>
                  </a:schemeClr>
                </a:solidFill>
              </a:rPr>
              <a:t>Кестель</a:t>
            </a:r>
          </a:p>
          <a:p>
            <a:endParaRPr lang="tr-TR" sz="900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ru-RU" sz="900" dirty="0" smtClean="0">
                <a:solidFill>
                  <a:schemeClr val="tx2">
                    <a:lumMod val="75000"/>
                  </a:schemeClr>
                </a:solidFill>
              </a:rPr>
              <a:t>Кестель это небольшой курортный городок всего в 6 км от центра Алании, пользующийся популярностью среди отдыхающих и владельцев вторых домов со всей Европы.</a:t>
            </a:r>
          </a:p>
          <a:p>
            <a:endParaRPr lang="tr-TR" sz="900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ru-RU" sz="900" dirty="0" smtClean="0">
                <a:solidFill>
                  <a:schemeClr val="tx2">
                    <a:lumMod val="75000"/>
                  </a:schemeClr>
                </a:solidFill>
              </a:rPr>
              <a:t>Город расположен недалеко от многих природных красот, в первую очередь от потрясающей долины реки Дым, где местные жители, а так же иностранцы могут насладиться прекрасными блюдами в одном из многочисленных ресторанов, а после освежиться в прохладных водах горной реки.</a:t>
            </a:r>
          </a:p>
          <a:p>
            <a:endParaRPr lang="tr-TR" sz="900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ru-RU" sz="900" dirty="0" smtClean="0">
                <a:solidFill>
                  <a:schemeClr val="tx2">
                    <a:lumMod val="75000"/>
                  </a:schemeClr>
                </a:solidFill>
              </a:rPr>
              <a:t>Хотя Кестель имеет ряд магазинов и ресторанов, пожалуй, главной достопримечательностью является спокойный, скромный образ жизни, именно по этой причине многие решили сделать его своим вторым или постоянным домом.</a:t>
            </a:r>
            <a:endParaRPr lang="tr-TR" sz="9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2 Resim" descr="8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17513"/>
            <a:ext cx="9144000" cy="602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3554" name="3 Grup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5" name="4 Dikdörtgen"/>
            <p:cNvSpPr/>
            <p:nvPr/>
          </p:nvSpPr>
          <p:spPr>
            <a:xfrm>
              <a:off x="0" y="0"/>
              <a:ext cx="9144000" cy="244475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tr-TR" dirty="0">
                  <a:latin typeface="Arial" pitchFamily="34" charset="0"/>
                  <a:cs typeface="Arial" pitchFamily="34" charset="0"/>
                </a:rPr>
                <a:t>							www.</a:t>
              </a:r>
              <a:r>
                <a:rPr lang="tr-TR" dirty="0" err="1">
                  <a:latin typeface="Arial" pitchFamily="34" charset="0"/>
                  <a:cs typeface="Arial" pitchFamily="34" charset="0"/>
                </a:rPr>
                <a:t>multivilla</a:t>
              </a:r>
              <a:r>
                <a:rPr lang="tr-TR" dirty="0">
                  <a:latin typeface="Arial" pitchFamily="34" charset="0"/>
                  <a:cs typeface="Arial" pitchFamily="34" charset="0"/>
                </a:rPr>
                <a:t>.com</a:t>
              </a:r>
              <a:endParaRPr lang="tr-TR" dirty="0"/>
            </a:p>
          </p:txBody>
        </p:sp>
        <p:sp>
          <p:nvSpPr>
            <p:cNvPr id="6" name="5 Dikdörtgen"/>
            <p:cNvSpPr/>
            <p:nvPr/>
          </p:nvSpPr>
          <p:spPr>
            <a:xfrm>
              <a:off x="0" y="6613525"/>
              <a:ext cx="9144000" cy="244475"/>
            </a:xfrm>
            <a:prstGeom prst="rect">
              <a:avLst/>
            </a:prstGeom>
            <a:solidFill>
              <a:srgbClr val="00206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tr-TR" dirty="0">
                  <a:latin typeface="Arial" pitchFamily="34" charset="0"/>
                  <a:cs typeface="Arial" pitchFamily="34" charset="0"/>
                </a:rPr>
                <a:t>Multi Beach Resort</a:t>
              </a:r>
            </a:p>
          </p:txBody>
        </p:sp>
      </p:grpSp>
      <p:sp>
        <p:nvSpPr>
          <p:cNvPr id="7" name="6 Metin kutusu"/>
          <p:cNvSpPr txBox="1"/>
          <p:nvPr/>
        </p:nvSpPr>
        <p:spPr>
          <a:xfrm>
            <a:off x="337457" y="272142"/>
            <a:ext cx="3712027" cy="48705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900" b="1" i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Особенности комплекса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sz="9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Расположение на против пляжа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sz="9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Офис управляющей компании в комплексе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sz="9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Личная автопарковка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sz="9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Большая солнечная терраса с  зонтиками и душем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sz="9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Огромный открытый бассейн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sz="9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Детский бассейн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sz="9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Обогреваемый закрытый бассейн с джакуззи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sz="9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Детская игровая площадка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sz="9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Турецкая баня (хамам) и сауна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sz="9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Раздевалки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sz="9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Душевые комнаты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sz="9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Хорошо оборудованный фитнесс центр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sz="9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Кафе-Бистро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sz="9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Беспроводной интернет, включая территорию около бассейна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sz="9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24 часа охрана комплекса  с видеонаблюдением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sz="9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Видео наблюдение на входе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sz="9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Спутниковое телевидение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sz="9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Иллюминация  в  вечернее и новное время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sz="9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Красивые сады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sz="9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Техническое обслуживание на месте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sz="9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Звуко- и теплоизоляция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sz="9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Электрогенератор</a:t>
            </a:r>
            <a:endParaRPr lang="tr-TR" sz="900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7 Metin kutusu"/>
          <p:cNvSpPr txBox="1"/>
          <p:nvPr/>
        </p:nvSpPr>
        <p:spPr>
          <a:xfrm>
            <a:off x="5595257" y="348341"/>
            <a:ext cx="3548744" cy="422160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900" b="1" i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Особенности апартаментов</a:t>
            </a:r>
          </a:p>
          <a:p>
            <a:pPr>
              <a:lnSpc>
                <a:spcPct val="150000"/>
              </a:lnSpc>
            </a:pPr>
            <a:endParaRPr lang="ru-RU" sz="900" b="1" i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9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Панельные межкомнатные двери. Полный набор </a:t>
            </a:r>
            <a:r>
              <a:rPr lang="ru-RU" sz="9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мебели</a:t>
            </a:r>
            <a:r>
              <a:rPr lang="ru-RU" sz="9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, включая </a:t>
            </a:r>
            <a:r>
              <a:rPr lang="ru-RU" sz="9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диван</a:t>
            </a:r>
            <a:r>
              <a:rPr lang="ru-RU" sz="9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, журнальный столик, ЖК-телевизор, шторы под заказ, кровать с матрасом и спинкой кровати, тумбочки, гардероб, обеденный стол с 4 стульями, стол и 4 стула для балкона (или террасы).</a:t>
            </a:r>
          </a:p>
          <a:p>
            <a:pPr>
              <a:lnSpc>
                <a:spcPct val="150000"/>
              </a:lnSpc>
            </a:pPr>
            <a:endParaRPr lang="ru-RU" sz="900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sz="9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Шкаф для  верхней одежды в прихожей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sz="9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Полный комплект качественной бытовой техники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sz="9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Кондиционеры в каждой комнате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sz="9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Электрический водонагреватель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sz="9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Стальная входная дверь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sz="9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Керамическая плитка на полу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sz="9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Беспроводной интернет во всех апартаментах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sz="9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Кухонные шкафы , изготовленные под заказ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sz="9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Гранитная столешница, со  встроенной хромированной раковиной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sz="9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Керамическая плитка в ванной, сантехника высокого качества</a:t>
            </a:r>
            <a:endParaRPr lang="tr-TR" sz="900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1 Resim" descr="9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84188"/>
            <a:ext cx="9144000" cy="579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4578" name="2 Grup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4" name="3 Dikdörtgen"/>
            <p:cNvSpPr/>
            <p:nvPr/>
          </p:nvSpPr>
          <p:spPr>
            <a:xfrm>
              <a:off x="0" y="0"/>
              <a:ext cx="9144000" cy="244475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tr-TR" dirty="0">
                  <a:latin typeface="Arial" pitchFamily="34" charset="0"/>
                  <a:cs typeface="Arial" pitchFamily="34" charset="0"/>
                </a:rPr>
                <a:t>							www.</a:t>
              </a:r>
              <a:r>
                <a:rPr lang="tr-TR" dirty="0" err="1">
                  <a:latin typeface="Arial" pitchFamily="34" charset="0"/>
                  <a:cs typeface="Arial" pitchFamily="34" charset="0"/>
                </a:rPr>
                <a:t>multivilla</a:t>
              </a:r>
              <a:r>
                <a:rPr lang="tr-TR" dirty="0">
                  <a:latin typeface="Arial" pitchFamily="34" charset="0"/>
                  <a:cs typeface="Arial" pitchFamily="34" charset="0"/>
                </a:rPr>
                <a:t>.com</a:t>
              </a:r>
              <a:endParaRPr lang="tr-TR" dirty="0"/>
            </a:p>
          </p:txBody>
        </p:sp>
        <p:sp>
          <p:nvSpPr>
            <p:cNvPr id="5" name="4 Dikdörtgen"/>
            <p:cNvSpPr/>
            <p:nvPr/>
          </p:nvSpPr>
          <p:spPr>
            <a:xfrm>
              <a:off x="0" y="6613525"/>
              <a:ext cx="9144000" cy="244475"/>
            </a:xfrm>
            <a:prstGeom prst="rect">
              <a:avLst/>
            </a:prstGeom>
            <a:solidFill>
              <a:srgbClr val="00206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tr-TR" dirty="0">
                  <a:latin typeface="Arial" pitchFamily="34" charset="0"/>
                  <a:cs typeface="Arial" pitchFamily="34" charset="0"/>
                </a:rPr>
                <a:t>Multi Beach Resort</a:t>
              </a:r>
            </a:p>
          </p:txBody>
        </p:sp>
      </p:grpSp>
      <p:sp>
        <p:nvSpPr>
          <p:cNvPr id="6" name="5 Metin kutusu"/>
          <p:cNvSpPr txBox="1"/>
          <p:nvPr/>
        </p:nvSpPr>
        <p:spPr>
          <a:xfrm>
            <a:off x="3371272" y="498763"/>
            <a:ext cx="618837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800" dirty="0" smtClean="0"/>
              <a:t>дорога</a:t>
            </a:r>
            <a:endParaRPr lang="tr-TR" sz="800" dirty="0"/>
          </a:p>
        </p:txBody>
      </p:sp>
      <p:sp>
        <p:nvSpPr>
          <p:cNvPr id="7" name="6 Metin kutusu"/>
          <p:cNvSpPr txBox="1"/>
          <p:nvPr/>
        </p:nvSpPr>
        <p:spPr>
          <a:xfrm>
            <a:off x="2295236" y="854363"/>
            <a:ext cx="618837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800" dirty="0" smtClean="0"/>
              <a:t>дорога</a:t>
            </a:r>
            <a:endParaRPr lang="tr-TR" sz="800" dirty="0"/>
          </a:p>
        </p:txBody>
      </p:sp>
      <p:sp>
        <p:nvSpPr>
          <p:cNvPr id="8" name="7 Metin kutusu"/>
          <p:cNvSpPr txBox="1"/>
          <p:nvPr/>
        </p:nvSpPr>
        <p:spPr>
          <a:xfrm>
            <a:off x="6511637" y="535708"/>
            <a:ext cx="1754909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800" dirty="0" smtClean="0"/>
              <a:t>Направление к центру Кестеля</a:t>
            </a:r>
            <a:endParaRPr lang="tr-TR" sz="800" dirty="0"/>
          </a:p>
        </p:txBody>
      </p:sp>
      <p:sp>
        <p:nvSpPr>
          <p:cNvPr id="9" name="8 Metin kutusu"/>
          <p:cNvSpPr txBox="1"/>
          <p:nvPr/>
        </p:nvSpPr>
        <p:spPr>
          <a:xfrm rot="16200000">
            <a:off x="8040253" y="4345710"/>
            <a:ext cx="618837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800" dirty="0" smtClean="0"/>
              <a:t>дорога</a:t>
            </a:r>
            <a:endParaRPr lang="tr-TR" sz="800" dirty="0"/>
          </a:p>
        </p:txBody>
      </p:sp>
      <p:sp>
        <p:nvSpPr>
          <p:cNvPr id="10" name="9 Metin kutusu"/>
          <p:cNvSpPr txBox="1"/>
          <p:nvPr/>
        </p:nvSpPr>
        <p:spPr>
          <a:xfrm rot="16200000">
            <a:off x="8100292" y="2022763"/>
            <a:ext cx="618837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800" dirty="0" smtClean="0"/>
              <a:t>дорога</a:t>
            </a:r>
            <a:endParaRPr lang="tr-TR" sz="800" dirty="0"/>
          </a:p>
        </p:txBody>
      </p:sp>
      <p:sp>
        <p:nvSpPr>
          <p:cNvPr id="11" name="10 Metin kutusu"/>
          <p:cNvSpPr txBox="1"/>
          <p:nvPr/>
        </p:nvSpPr>
        <p:spPr>
          <a:xfrm rot="220698">
            <a:off x="877454" y="3112654"/>
            <a:ext cx="914400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800" dirty="0" smtClean="0"/>
              <a:t>Парковая зона</a:t>
            </a:r>
            <a:endParaRPr lang="tr-TR" sz="800" dirty="0"/>
          </a:p>
        </p:txBody>
      </p:sp>
      <p:sp>
        <p:nvSpPr>
          <p:cNvPr id="12" name="11 Metin kutusu"/>
          <p:cNvSpPr txBox="1"/>
          <p:nvPr/>
        </p:nvSpPr>
        <p:spPr>
          <a:xfrm rot="220698">
            <a:off x="6128327" y="3375890"/>
            <a:ext cx="914400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800" dirty="0" smtClean="0"/>
              <a:t>Парковая зона</a:t>
            </a:r>
            <a:endParaRPr lang="tr-TR" sz="800" dirty="0"/>
          </a:p>
        </p:txBody>
      </p:sp>
      <p:sp>
        <p:nvSpPr>
          <p:cNvPr id="13" name="12 Metin kutusu"/>
          <p:cNvSpPr txBox="1"/>
          <p:nvPr/>
        </p:nvSpPr>
        <p:spPr>
          <a:xfrm rot="220698">
            <a:off x="3565236" y="3241963"/>
            <a:ext cx="914400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800" dirty="0" smtClean="0"/>
              <a:t>Парковая зона</a:t>
            </a:r>
            <a:endParaRPr lang="tr-TR" sz="800" dirty="0"/>
          </a:p>
        </p:txBody>
      </p:sp>
      <p:sp>
        <p:nvSpPr>
          <p:cNvPr id="14" name="13 Metin kutusu"/>
          <p:cNvSpPr txBox="1"/>
          <p:nvPr/>
        </p:nvSpPr>
        <p:spPr>
          <a:xfrm>
            <a:off x="3634647" y="1131317"/>
            <a:ext cx="2345529" cy="20005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700" b="1" i="1" dirty="0" smtClean="0">
                <a:solidFill>
                  <a:schemeClr val="tx2">
                    <a:lumMod val="75000"/>
                  </a:schemeClr>
                </a:solidFill>
              </a:rPr>
              <a:t>1 этаж. План первого этажа</a:t>
            </a:r>
            <a:endParaRPr lang="tr-TR" sz="700" b="1" i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5" name="14 Metin kutusu"/>
          <p:cNvSpPr txBox="1"/>
          <p:nvPr/>
        </p:nvSpPr>
        <p:spPr>
          <a:xfrm>
            <a:off x="2112257" y="4705596"/>
            <a:ext cx="611349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800" dirty="0" smtClean="0"/>
              <a:t>Отель</a:t>
            </a:r>
            <a:endParaRPr lang="tr-TR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1 Resim" descr="10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71488"/>
            <a:ext cx="9144000" cy="588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5602" name="2 Grup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4" name="3 Dikdörtgen"/>
            <p:cNvSpPr/>
            <p:nvPr/>
          </p:nvSpPr>
          <p:spPr>
            <a:xfrm>
              <a:off x="0" y="0"/>
              <a:ext cx="9144000" cy="244475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tr-TR" dirty="0">
                  <a:latin typeface="Arial" pitchFamily="34" charset="0"/>
                  <a:cs typeface="Arial" pitchFamily="34" charset="0"/>
                </a:rPr>
                <a:t>							www.</a:t>
              </a:r>
              <a:r>
                <a:rPr lang="tr-TR" dirty="0" err="1">
                  <a:latin typeface="Arial" pitchFamily="34" charset="0"/>
                  <a:cs typeface="Arial" pitchFamily="34" charset="0"/>
                </a:rPr>
                <a:t>multivilla</a:t>
              </a:r>
              <a:r>
                <a:rPr lang="tr-TR" dirty="0">
                  <a:latin typeface="Arial" pitchFamily="34" charset="0"/>
                  <a:cs typeface="Arial" pitchFamily="34" charset="0"/>
                </a:rPr>
                <a:t>.com</a:t>
              </a:r>
              <a:endParaRPr lang="tr-TR" dirty="0"/>
            </a:p>
          </p:txBody>
        </p:sp>
        <p:sp>
          <p:nvSpPr>
            <p:cNvPr id="5" name="4 Dikdörtgen"/>
            <p:cNvSpPr/>
            <p:nvPr/>
          </p:nvSpPr>
          <p:spPr>
            <a:xfrm>
              <a:off x="0" y="6613525"/>
              <a:ext cx="9144000" cy="244475"/>
            </a:xfrm>
            <a:prstGeom prst="rect">
              <a:avLst/>
            </a:prstGeom>
            <a:solidFill>
              <a:srgbClr val="00206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tr-TR" dirty="0">
                  <a:latin typeface="Arial" pitchFamily="34" charset="0"/>
                  <a:cs typeface="Arial" pitchFamily="34" charset="0"/>
                </a:rPr>
                <a:t>Multi Beach Resort</a:t>
              </a: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1 Resim" descr="11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68313"/>
            <a:ext cx="9144000" cy="581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6626" name="2 Grup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4" name="3 Dikdörtgen"/>
            <p:cNvSpPr/>
            <p:nvPr/>
          </p:nvSpPr>
          <p:spPr>
            <a:xfrm>
              <a:off x="0" y="0"/>
              <a:ext cx="9144000" cy="244475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tr-TR" dirty="0">
                  <a:latin typeface="Arial" pitchFamily="34" charset="0"/>
                  <a:cs typeface="Arial" pitchFamily="34" charset="0"/>
                </a:rPr>
                <a:t>							www.</a:t>
              </a:r>
              <a:r>
                <a:rPr lang="tr-TR" dirty="0" err="1">
                  <a:latin typeface="Arial" pitchFamily="34" charset="0"/>
                  <a:cs typeface="Arial" pitchFamily="34" charset="0"/>
                </a:rPr>
                <a:t>multivilla</a:t>
              </a:r>
              <a:r>
                <a:rPr lang="tr-TR" dirty="0">
                  <a:latin typeface="Arial" pitchFamily="34" charset="0"/>
                  <a:cs typeface="Arial" pitchFamily="34" charset="0"/>
                </a:rPr>
                <a:t>.com</a:t>
              </a:r>
              <a:endParaRPr lang="tr-TR" dirty="0"/>
            </a:p>
          </p:txBody>
        </p:sp>
        <p:sp>
          <p:nvSpPr>
            <p:cNvPr id="5" name="4 Dikdörtgen"/>
            <p:cNvSpPr/>
            <p:nvPr/>
          </p:nvSpPr>
          <p:spPr>
            <a:xfrm>
              <a:off x="0" y="6613525"/>
              <a:ext cx="9144000" cy="244475"/>
            </a:xfrm>
            <a:prstGeom prst="rect">
              <a:avLst/>
            </a:prstGeom>
            <a:solidFill>
              <a:srgbClr val="00206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tr-TR" dirty="0">
                  <a:latin typeface="Arial" pitchFamily="34" charset="0"/>
                  <a:cs typeface="Arial" pitchFamily="34" charset="0"/>
                </a:rPr>
                <a:t>Multi Beach Resort</a:t>
              </a: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1 Resim" descr="12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68313"/>
            <a:ext cx="9144000" cy="592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7650" name="2 Grup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4" name="3 Dikdörtgen"/>
            <p:cNvSpPr/>
            <p:nvPr/>
          </p:nvSpPr>
          <p:spPr>
            <a:xfrm>
              <a:off x="0" y="0"/>
              <a:ext cx="9144000" cy="244475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tr-TR" dirty="0">
                  <a:latin typeface="Arial" pitchFamily="34" charset="0"/>
                  <a:cs typeface="Arial" pitchFamily="34" charset="0"/>
                </a:rPr>
                <a:t>							www.</a:t>
              </a:r>
              <a:r>
                <a:rPr lang="tr-TR" dirty="0" err="1">
                  <a:latin typeface="Arial" pitchFamily="34" charset="0"/>
                  <a:cs typeface="Arial" pitchFamily="34" charset="0"/>
                </a:rPr>
                <a:t>multivilla</a:t>
              </a:r>
              <a:r>
                <a:rPr lang="tr-TR" dirty="0">
                  <a:latin typeface="Arial" pitchFamily="34" charset="0"/>
                  <a:cs typeface="Arial" pitchFamily="34" charset="0"/>
                </a:rPr>
                <a:t>.com</a:t>
              </a:r>
              <a:endParaRPr lang="tr-TR" dirty="0"/>
            </a:p>
          </p:txBody>
        </p:sp>
        <p:sp>
          <p:nvSpPr>
            <p:cNvPr id="5" name="4 Dikdörtgen"/>
            <p:cNvSpPr/>
            <p:nvPr/>
          </p:nvSpPr>
          <p:spPr>
            <a:xfrm>
              <a:off x="0" y="6613525"/>
              <a:ext cx="9144000" cy="244475"/>
            </a:xfrm>
            <a:prstGeom prst="rect">
              <a:avLst/>
            </a:prstGeom>
            <a:solidFill>
              <a:srgbClr val="00206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tr-TR" dirty="0">
                  <a:latin typeface="Arial" pitchFamily="34" charset="0"/>
                  <a:cs typeface="Arial" pitchFamily="34" charset="0"/>
                </a:rPr>
                <a:t>Multi Beach Resort</a:t>
              </a:r>
            </a:p>
          </p:txBody>
        </p:sp>
      </p:grpSp>
      <p:sp>
        <p:nvSpPr>
          <p:cNvPr id="6" name="5 Metin kutusu"/>
          <p:cNvSpPr txBox="1"/>
          <p:nvPr/>
        </p:nvSpPr>
        <p:spPr>
          <a:xfrm>
            <a:off x="1371599" y="1796145"/>
            <a:ext cx="2220686" cy="246221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1000" dirty="0" smtClean="0"/>
              <a:t>Международная пристань для яхт</a:t>
            </a:r>
            <a:endParaRPr lang="tr-TR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324</TotalTime>
  <Words>576</Words>
  <Application>Microsoft Office PowerPoint</Application>
  <PresentationFormat>Экран (4:3)</PresentationFormat>
  <Paragraphs>116</Paragraphs>
  <Slides>13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Ofis Teması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murat</dc:creator>
  <cp:lastModifiedBy>Евгения</cp:lastModifiedBy>
  <cp:revision>40</cp:revision>
  <dcterms:created xsi:type="dcterms:W3CDTF">2011-11-16T13:58:37Z</dcterms:created>
  <dcterms:modified xsi:type="dcterms:W3CDTF">2012-05-28T12:39:30Z</dcterms:modified>
</cp:coreProperties>
</file>