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7" r:id="rId3"/>
    <p:sldId id="283" r:id="rId4"/>
    <p:sldId id="260" r:id="rId5"/>
    <p:sldId id="286" r:id="rId6"/>
    <p:sldId id="262" r:id="rId7"/>
    <p:sldId id="263" r:id="rId8"/>
    <p:sldId id="264" r:id="rId9"/>
    <p:sldId id="287" r:id="rId10"/>
    <p:sldId id="288" r:id="rId11"/>
    <p:sldId id="27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A8600"/>
    <a:srgbClr val="CC0000"/>
    <a:srgbClr val="CC8A12"/>
    <a:srgbClr val="DDDDDD"/>
    <a:srgbClr val="C0C0C0"/>
    <a:srgbClr val="EAEAEA"/>
    <a:srgbClr val="46ACAE"/>
    <a:srgbClr val="7EA5D0"/>
    <a:srgbClr val="6E815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944" autoAdjust="0"/>
    <p:restoredTop sz="94660" autoAdjust="0"/>
  </p:normalViewPr>
  <p:slideViewPr>
    <p:cSldViewPr>
      <p:cViewPr>
        <p:scale>
          <a:sx n="66" d="100"/>
          <a:sy n="66" d="100"/>
        </p:scale>
        <p:origin x="-70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181E20-3D92-49B9-BF29-B0C3F05F6992}" type="datetimeFigureOut">
              <a:rPr lang="ru-RU" smtClean="0"/>
              <a:pPr/>
              <a:t>03.07.2012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BBCB4-FC04-47F5-AF01-6B2B1F4571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CB4-FC04-47F5-AF01-6B2B1F4571C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19400" y="3365500"/>
            <a:ext cx="6019800" cy="59690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19400" y="2743200"/>
            <a:ext cx="5715000" cy="533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 algn="ct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>
                <a:latin typeface="Arial" charset="0"/>
              </a:defRPr>
            </a:lvl1pPr>
          </a:lstStyle>
          <a:p>
            <a:fld id="{4C74F2AD-F8DB-445B-A62B-FB78143AD0E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7239000" y="0"/>
            <a:ext cx="1536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 i="1">
                <a:solidFill>
                  <a:srgbClr val="CC0000"/>
                </a:solidFill>
                <a:latin typeface="Verdana" pitchFamily="34" charset="0"/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6F75CA-3BCC-433D-A661-5D058506D0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86885-2BCB-4853-9E51-14860D1EC8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61EFA6-392E-41F8-A19C-117EF7657A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43211-B44B-4FA9-97FB-CFDFBE464B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75802-848E-4FBF-B2AD-C27072D48C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713F04-B514-4C55-B79B-A4593C1F9F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D093B1-3050-440C-AC01-FA0FB566E2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2F2978-4400-4AD5-BD28-718F2326C0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60C414-1DFF-4FCB-9AF6-18B43C15E6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E8ED9-FB06-44EF-8C33-B5D39C6934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6962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55637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162800" y="152400"/>
            <a:ext cx="1752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429000" y="655637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1EF5FBB6-D719-4909-8306-7DACADFAA0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4478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55637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7162800" y="152400"/>
            <a:ext cx="1752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55637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A9200F37-6666-4F96-AB9A-6FC4B4462E3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533400"/>
            <a:ext cx="76962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grpSp>
        <p:nvGrpSpPr>
          <p:cNvPr id="1059" name="Group 35"/>
          <p:cNvGrpSpPr>
            <a:grpSpLocks/>
          </p:cNvGrpSpPr>
          <p:nvPr/>
        </p:nvGrpSpPr>
        <p:grpSpPr bwMode="auto">
          <a:xfrm>
            <a:off x="0" y="1143000"/>
            <a:ext cx="7086600" cy="22225"/>
            <a:chOff x="0" y="720"/>
            <a:chExt cx="4464" cy="14"/>
          </a:xfrm>
        </p:grpSpPr>
        <p:sp>
          <p:nvSpPr>
            <p:cNvPr id="1055" name="Line 31"/>
            <p:cNvSpPr>
              <a:spLocks noChangeShapeType="1"/>
            </p:cNvSpPr>
            <p:nvPr userDrawn="1"/>
          </p:nvSpPr>
          <p:spPr bwMode="auto">
            <a:xfrm flipH="1">
              <a:off x="0" y="720"/>
              <a:ext cx="44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58" name="Line 34"/>
            <p:cNvSpPr>
              <a:spLocks noChangeShapeType="1"/>
            </p:cNvSpPr>
            <p:nvPr userDrawn="1"/>
          </p:nvSpPr>
          <p:spPr bwMode="auto">
            <a:xfrm>
              <a:off x="0" y="734"/>
              <a:ext cx="196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gray">
          <a:xfrm>
            <a:off x="3571868" y="2928935"/>
            <a:ext cx="521497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en-US" sz="2000" b="1" u="sng" dirty="0" smtClean="0">
                <a:solidFill>
                  <a:srgbClr val="0A8600"/>
                </a:solidFill>
                <a:latin typeface="Georgia" pitchFamily="18" charset="0"/>
              </a:rPr>
              <a:t>info@samoney.ru </a:t>
            </a:r>
          </a:p>
          <a:p>
            <a:pPr algn="r">
              <a:lnSpc>
                <a:spcPct val="120000"/>
              </a:lnSpc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</a:rPr>
              <a:t>+7 (</a:t>
            </a:r>
            <a:r>
              <a:rPr lang="en-US" sz="2000" b="1" dirty="0" smtClean="0">
                <a:solidFill>
                  <a:srgbClr val="002060"/>
                </a:solidFill>
                <a:latin typeface="Georgia" pitchFamily="18" charset="0"/>
              </a:rPr>
              <a:t>812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</a:rPr>
              <a:t>) </a:t>
            </a:r>
            <a:r>
              <a:rPr lang="en-US" sz="2000" b="1" dirty="0" smtClean="0">
                <a:solidFill>
                  <a:srgbClr val="002060"/>
                </a:solidFill>
                <a:latin typeface="Georgia" pitchFamily="18" charset="0"/>
              </a:rPr>
              <a:t>921 31 55</a:t>
            </a:r>
            <a:endParaRPr lang="en-US" sz="20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9" name="Picture 2" descr="C:\Documents and Settings\Антон\Рабочий стол\Логотипы\Samoney ru 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1357298"/>
            <a:ext cx="6507160" cy="135732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928926" y="5286388"/>
            <a:ext cx="3808413" cy="4287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sz="2000" b="1" u="sng" dirty="0" smtClean="0">
                <a:solidFill>
                  <a:srgbClr val="2A862C"/>
                </a:solidFill>
                <a:latin typeface="Georgia" pitchFamily="18" charset="0"/>
                <a:ea typeface="+mn-ea"/>
              </a:rPr>
              <a:t>www.samoney.ru </a:t>
            </a:r>
            <a:endParaRPr lang="en-US" sz="2000" b="1" u="sng" dirty="0">
              <a:solidFill>
                <a:srgbClr val="2A862C"/>
              </a:solidFill>
              <a:latin typeface="Georgia" pitchFamily="18" charset="0"/>
              <a:ea typeface="+mn-e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28926" y="5715016"/>
            <a:ext cx="5367337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Georgia" pitchFamily="18" charset="0"/>
                <a:ea typeface="+mn-ea"/>
              </a:rPr>
              <a:t>Презентация возможностей </a:t>
            </a: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  <a:ea typeface="+mn-ea"/>
              </a:rPr>
              <a:t>проекта</a:t>
            </a:r>
            <a:endParaRPr lang="ru-RU" sz="1600" b="1" dirty="0">
              <a:solidFill>
                <a:srgbClr val="002060"/>
              </a:solidFill>
              <a:latin typeface="Georgia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0" name="Прямоугольник 6"/>
          <p:cNvSpPr>
            <a:spLocks noChangeArrowheads="1"/>
          </p:cNvSpPr>
          <p:nvPr/>
        </p:nvSpPr>
        <p:spPr bwMode="auto">
          <a:xfrm>
            <a:off x="500034" y="3357562"/>
            <a:ext cx="19685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600"/>
                </a:solidFill>
                <a:latin typeface="Georgia" pitchFamily="18" charset="0"/>
              </a:rPr>
              <a:t>Пользователи </a:t>
            </a:r>
            <a:r>
              <a:rPr lang="ru-RU" b="1" dirty="0">
                <a:solidFill>
                  <a:srgbClr val="2A862C"/>
                </a:solidFill>
                <a:latin typeface="Georgia" pitchFamily="18" charset="0"/>
              </a:rPr>
              <a:t>ищут</a:t>
            </a:r>
          </a:p>
        </p:txBody>
      </p:sp>
      <p:sp>
        <p:nvSpPr>
          <p:cNvPr id="31" name="Прямоугольник 8"/>
          <p:cNvSpPr>
            <a:spLocks noChangeArrowheads="1"/>
          </p:cNvSpPr>
          <p:nvPr/>
        </p:nvSpPr>
        <p:spPr bwMode="auto">
          <a:xfrm>
            <a:off x="2928926" y="3357562"/>
            <a:ext cx="262572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600"/>
                </a:solidFill>
                <a:latin typeface="Georgia" pitchFamily="18" charset="0"/>
              </a:rPr>
              <a:t>Получают ответы в виде </a:t>
            </a:r>
            <a:r>
              <a:rPr lang="ru-RU" b="1" dirty="0">
                <a:solidFill>
                  <a:srgbClr val="2A862C"/>
                </a:solidFill>
                <a:latin typeface="Georgia" pitchFamily="18" charset="0"/>
              </a:rPr>
              <a:t>бесконечного количества </a:t>
            </a:r>
            <a:r>
              <a:rPr lang="ru-RU" b="1" dirty="0">
                <a:solidFill>
                  <a:srgbClr val="002600"/>
                </a:solidFill>
                <a:latin typeface="Georgia" pitchFamily="18" charset="0"/>
              </a:rPr>
              <a:t>ссылок на сайты по теме запроса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32" name="Прямоугольник 9"/>
          <p:cNvSpPr>
            <a:spLocks noChangeArrowheads="1"/>
          </p:cNvSpPr>
          <p:nvPr/>
        </p:nvSpPr>
        <p:spPr bwMode="auto">
          <a:xfrm>
            <a:off x="6000760" y="3357562"/>
            <a:ext cx="286385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600"/>
                </a:solidFill>
                <a:latin typeface="Georgia" pitchFamily="18" charset="0"/>
              </a:rPr>
              <a:t>Пользователю требуется </a:t>
            </a:r>
            <a:r>
              <a:rPr lang="ru-RU" b="1" dirty="0">
                <a:solidFill>
                  <a:srgbClr val="2A862C"/>
                </a:solidFill>
                <a:latin typeface="Georgia" pitchFamily="18" charset="0"/>
              </a:rPr>
              <a:t>очень много времени </a:t>
            </a:r>
            <a:r>
              <a:rPr lang="ru-RU" b="1" dirty="0">
                <a:solidFill>
                  <a:srgbClr val="002600"/>
                </a:solidFill>
                <a:latin typeface="Georgia" pitchFamily="18" charset="0"/>
              </a:rPr>
              <a:t>на изучение получен</a:t>
            </a:r>
            <a:r>
              <a:rPr lang="en-US" b="1" dirty="0">
                <a:solidFill>
                  <a:srgbClr val="002600"/>
                </a:solidFill>
                <a:latin typeface="Georgia" pitchFamily="18" charset="0"/>
              </a:rPr>
              <a:t>-</a:t>
            </a:r>
            <a:r>
              <a:rPr lang="ru-RU" b="1" dirty="0">
                <a:solidFill>
                  <a:srgbClr val="002600"/>
                </a:solidFill>
                <a:latin typeface="Georgia" pitchFamily="18" charset="0"/>
              </a:rPr>
              <a:t>ной информации</a:t>
            </a:r>
            <a:endParaRPr lang="ru-RU" b="1" dirty="0">
              <a:latin typeface="Georgia" pitchFamily="18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2500298" y="3571876"/>
            <a:ext cx="431800" cy="0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5572132" y="3571876"/>
            <a:ext cx="431800" cy="0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C:\Documents and Settings\Антон\Рабочий стол\lupa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928802"/>
            <a:ext cx="1428760" cy="1285884"/>
          </a:xfrm>
          <a:prstGeom prst="rect">
            <a:avLst/>
          </a:prstGeom>
          <a:noFill/>
        </p:spPr>
      </p:pic>
      <p:pic>
        <p:nvPicPr>
          <p:cNvPr id="1029" name="Picture 5" descr="C:\Documents and Settings\Антон\Рабочий стол\shutterstock_537106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857364"/>
            <a:ext cx="2286016" cy="1340653"/>
          </a:xfrm>
          <a:prstGeom prst="rect">
            <a:avLst/>
          </a:prstGeom>
          <a:noFill/>
        </p:spPr>
      </p:pic>
      <p:pic>
        <p:nvPicPr>
          <p:cNvPr id="1030" name="Picture 6" descr="C:\Documents and Settings\Антон\Рабочий стол\analog-clock-h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1857364"/>
            <a:ext cx="1428760" cy="1428760"/>
          </a:xfrm>
          <a:prstGeom prst="rect">
            <a:avLst/>
          </a:prstGeom>
          <a:noFill/>
        </p:spPr>
      </p:pic>
      <p:pic>
        <p:nvPicPr>
          <p:cNvPr id="12" name="Picture 2" descr="C:\Documents and Settings\Антон\Рабочий стол\Логотипы\Samoney ru 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142852"/>
            <a:ext cx="1584242" cy="330456"/>
          </a:xfrm>
          <a:prstGeom prst="rect">
            <a:avLst/>
          </a:prstGeom>
          <a:noFill/>
        </p:spPr>
      </p:pic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7696200" cy="563563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Предпосылки создания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Предпосылки создания</a:t>
            </a:r>
          </a:p>
        </p:txBody>
      </p:sp>
      <p:pic>
        <p:nvPicPr>
          <p:cNvPr id="2050" name="Picture 2" descr="C:\Documents and Settings\Антон\Рабочий стол\YG1_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500174"/>
            <a:ext cx="2864128" cy="2476502"/>
          </a:xfrm>
          <a:prstGeom prst="rect">
            <a:avLst/>
          </a:prstGeom>
          <a:noFill/>
        </p:spPr>
      </p:pic>
      <p:sp>
        <p:nvSpPr>
          <p:cNvPr id="8" name="Прямоугольник 23"/>
          <p:cNvSpPr>
            <a:spLocks noChangeArrowheads="1"/>
          </p:cNvSpPr>
          <p:nvPr/>
        </p:nvSpPr>
        <p:spPr bwMode="auto">
          <a:xfrm>
            <a:off x="857224" y="4286256"/>
            <a:ext cx="36433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Georgia" pitchFamily="18" charset="0"/>
              </a:rPr>
              <a:t>Поисковики просто дают ответы</a:t>
            </a:r>
          </a:p>
        </p:txBody>
      </p:sp>
      <p:pic>
        <p:nvPicPr>
          <p:cNvPr id="2052" name="Picture 4" descr="C:\Documents and Settings\Антон\Рабочий стол\7840297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1500174"/>
            <a:ext cx="3076575" cy="245745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857752" y="4286256"/>
            <a:ext cx="37862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Социальные сети НЕ имеют возможности делать предложения</a:t>
            </a:r>
            <a:endParaRPr lang="ru-RU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12" name="Прямоугольник 31"/>
          <p:cNvSpPr>
            <a:spLocks noChangeArrowheads="1"/>
          </p:cNvSpPr>
          <p:nvPr/>
        </p:nvSpPr>
        <p:spPr bwMode="auto">
          <a:xfrm>
            <a:off x="571472" y="5500702"/>
            <a:ext cx="30241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 dirty="0" smtClean="0">
                <a:solidFill>
                  <a:srgbClr val="2A862C"/>
                </a:solidFill>
                <a:latin typeface="Georgia" pitchFamily="18" charset="0"/>
              </a:rPr>
              <a:t>Вывод :</a:t>
            </a:r>
            <a:endParaRPr lang="ru-RU" sz="3200" b="1" i="1" dirty="0">
              <a:solidFill>
                <a:srgbClr val="2A862C"/>
              </a:solidFill>
              <a:latin typeface="Georgia" pitchFamily="18" charset="0"/>
            </a:endParaRPr>
          </a:p>
        </p:txBody>
      </p:sp>
      <p:sp>
        <p:nvSpPr>
          <p:cNvPr id="13" name="Прямоугольник 30"/>
          <p:cNvSpPr>
            <a:spLocks noChangeArrowheads="1"/>
          </p:cNvSpPr>
          <p:nvPr/>
        </p:nvSpPr>
        <p:spPr bwMode="auto">
          <a:xfrm>
            <a:off x="2928926" y="5500702"/>
            <a:ext cx="57150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002600"/>
                </a:solidFill>
                <a:latin typeface="Georgia" pitchFamily="18" charset="0"/>
              </a:rPr>
              <a:t>Пользователям, которые ищут, </a:t>
            </a:r>
            <a:r>
              <a:rPr lang="ru-RU" b="1" i="1" dirty="0">
                <a:solidFill>
                  <a:srgbClr val="002600"/>
                </a:solidFill>
                <a:latin typeface="Georgia" pitchFamily="18" charset="0"/>
              </a:rPr>
              <a:t>нужны не ответы, а конкретные предложения!</a:t>
            </a:r>
          </a:p>
        </p:txBody>
      </p:sp>
      <p:pic>
        <p:nvPicPr>
          <p:cNvPr id="9" name="Picture 2" descr="C:\Documents and Settings\Антон\Рабочий стол\Логотипы\Samoney ru 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142852"/>
            <a:ext cx="1584242" cy="330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Предпосылки создания</a:t>
            </a:r>
          </a:p>
        </p:txBody>
      </p:sp>
      <p:sp>
        <p:nvSpPr>
          <p:cNvPr id="69640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571612"/>
            <a:ext cx="2606538" cy="1656184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>
            <a:off x="2536813" y="1963725"/>
            <a:ext cx="1655762" cy="871537"/>
          </a:xfrm>
          <a:prstGeom prst="triangl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6200000">
            <a:off x="5050637" y="1950231"/>
            <a:ext cx="1655763" cy="898525"/>
          </a:xfrm>
          <a:prstGeom prst="triangl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12" name="Группа 36"/>
          <p:cNvGrpSpPr/>
          <p:nvPr/>
        </p:nvGrpSpPr>
        <p:grpSpPr>
          <a:xfrm rot="16200000">
            <a:off x="3750463" y="2393149"/>
            <a:ext cx="1785950" cy="3571900"/>
            <a:chOff x="2361889" y="1628800"/>
            <a:chExt cx="1418022" cy="360040"/>
          </a:xfrm>
          <a:solidFill>
            <a:srgbClr val="E8E8E8"/>
          </a:solidFill>
        </p:grpSpPr>
        <p:sp>
          <p:nvSpPr>
            <p:cNvPr id="13" name="Прямоугольник 12"/>
            <p:cNvSpPr/>
            <p:nvPr/>
          </p:nvSpPr>
          <p:spPr>
            <a:xfrm>
              <a:off x="2361889" y="1628800"/>
              <a:ext cx="1008112" cy="360040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" name="Равнобедренный треугольник 13"/>
            <p:cNvSpPr/>
            <p:nvPr/>
          </p:nvSpPr>
          <p:spPr>
            <a:xfrm rot="5400000">
              <a:off x="3419871" y="1628800"/>
              <a:ext cx="360040" cy="360040"/>
            </a:xfrm>
            <a:prstGeom prst="triangle">
              <a:avLst>
                <a:gd name="adj" fmla="val 50307"/>
              </a:avLst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214282" y="1714488"/>
            <a:ext cx="25717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600"/>
                </a:solidFill>
                <a:latin typeface="Georgia" pitchFamily="18" charset="0"/>
              </a:rPr>
              <a:t>Часто компаниям необходимы клиенты</a:t>
            </a:r>
            <a:endParaRPr lang="ru-RU" sz="2000" b="1" dirty="0">
              <a:solidFill>
                <a:srgbClr val="002600"/>
              </a:solidFill>
              <a:latin typeface="Georgia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928926" y="3929066"/>
            <a:ext cx="3429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600"/>
                </a:solidFill>
                <a:latin typeface="Georgia" pitchFamily="18" charset="0"/>
              </a:rPr>
              <a:t>Российские аналоги сервиса являются узкими и неполными</a:t>
            </a:r>
            <a:endParaRPr lang="ru-RU" b="1" dirty="0">
              <a:solidFill>
                <a:srgbClr val="002600"/>
              </a:solidFill>
              <a:latin typeface="Georg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29388" y="1571612"/>
            <a:ext cx="2500330" cy="163121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002600"/>
                </a:solidFill>
                <a:latin typeface="Georgia" pitchFamily="18" charset="0"/>
              </a:rPr>
              <a:t>Пользователь редко является специалист-</a:t>
            </a:r>
          </a:p>
          <a:p>
            <a:pPr lvl="0" algn="ctr"/>
            <a:r>
              <a:rPr lang="ru-RU" sz="2000" b="1" dirty="0" smtClean="0">
                <a:solidFill>
                  <a:srgbClr val="002600"/>
                </a:solidFill>
                <a:latin typeface="Georgia" pitchFamily="18" charset="0"/>
              </a:rPr>
              <a:t>том в искомой области </a:t>
            </a:r>
          </a:p>
        </p:txBody>
      </p:sp>
      <p:pic>
        <p:nvPicPr>
          <p:cNvPr id="18" name="Picture 2" descr="C:\Documents and Settings\Антон\Рабочий стол\Логотипы\Samoney ru 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142852"/>
            <a:ext cx="1584242" cy="330456"/>
          </a:xfrm>
          <a:prstGeom prst="rect">
            <a:avLst/>
          </a:prstGeom>
          <a:noFill/>
        </p:spPr>
      </p:pic>
      <p:pic>
        <p:nvPicPr>
          <p:cNvPr id="1027" name="Picture 3" descr="C:\Documents and Settings\Антон\Рабочий стол\иконки\Новая папка\heyhey.ru_Blogging_iconset_PNG\Blogging_iconset_PNG\512x512\search5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3286124"/>
            <a:ext cx="1500198" cy="1500198"/>
          </a:xfrm>
          <a:prstGeom prst="rect">
            <a:avLst/>
          </a:prstGeom>
          <a:noFill/>
        </p:spPr>
      </p:pic>
      <p:pic>
        <p:nvPicPr>
          <p:cNvPr id="1032" name="Picture 8" descr="C:\Documents and Settings\Антон\Рабочий стол\Bizness_Icons_Mega_Pack\hug_25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3429000"/>
            <a:ext cx="1500198" cy="1500198"/>
          </a:xfrm>
          <a:prstGeom prst="rect">
            <a:avLst/>
          </a:prstGeom>
          <a:noFill/>
        </p:spPr>
      </p:pic>
      <p:pic>
        <p:nvPicPr>
          <p:cNvPr id="1034" name="Picture 10" descr="C:\Documents and Settings\Антон\Рабочий стол\Bizness_Icons_Mega_Pack\Новая папка (3)\gear-gol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34" y="5214950"/>
            <a:ext cx="1000132" cy="1000132"/>
          </a:xfrm>
          <a:prstGeom prst="rect">
            <a:avLst/>
          </a:prstGeom>
          <a:noFill/>
        </p:spPr>
      </p:pic>
      <p:cxnSp>
        <p:nvCxnSpPr>
          <p:cNvPr id="30" name="Прямая соединительная линия 29"/>
          <p:cNvCxnSpPr/>
          <p:nvPr/>
        </p:nvCxnSpPr>
        <p:spPr>
          <a:xfrm>
            <a:off x="4000496" y="5357826"/>
            <a:ext cx="1143008" cy="642942"/>
          </a:xfrm>
          <a:prstGeom prst="line">
            <a:avLst/>
          </a:prstGeom>
          <a:ln>
            <a:solidFill>
              <a:srgbClr val="CC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036" name="Picture 12" descr="C:\Documents and Settings\Антон\Рабочий стол\Логотипы\Самани\Лого прозрачное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86182" y="1785926"/>
            <a:ext cx="1527852" cy="1214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750" y="2924175"/>
            <a:ext cx="8064500" cy="208915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7913" y="3429000"/>
            <a:ext cx="719137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32"/>
          <p:cNvSpPr>
            <a:spLocks noChangeArrowheads="1"/>
          </p:cNvSpPr>
          <p:nvPr/>
        </p:nvSpPr>
        <p:spPr bwMode="auto">
          <a:xfrm>
            <a:off x="755650" y="4149725"/>
            <a:ext cx="129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Georgia" pitchFamily="18" charset="0"/>
              </a:rPr>
              <a:t>м</a:t>
            </a:r>
            <a:r>
              <a:rPr lang="ru-RU" sz="1200" b="1" dirty="0" smtClean="0">
                <a:solidFill>
                  <a:srgbClr val="002060"/>
                </a:solidFill>
                <a:latin typeface="Georgia" pitchFamily="18" charset="0"/>
              </a:rPr>
              <a:t>аксимум внимания клиенту </a:t>
            </a:r>
            <a:endParaRPr lang="ru-RU" sz="12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17700" y="3516313"/>
            <a:ext cx="508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rPr>
              <a:t>+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2425700" y="3357563"/>
            <a:ext cx="6477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35"/>
          <p:cNvSpPr>
            <a:spLocks noChangeArrowheads="1"/>
          </p:cNvSpPr>
          <p:nvPr/>
        </p:nvSpPr>
        <p:spPr bwMode="auto">
          <a:xfrm>
            <a:off x="1979712" y="4149725"/>
            <a:ext cx="14842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Georgia" pitchFamily="18" charset="0"/>
              </a:rPr>
              <a:t>быстрое предложение</a:t>
            </a:r>
            <a:endParaRPr lang="ru-RU" sz="12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65463" y="3516313"/>
            <a:ext cx="508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92500" y="3400425"/>
            <a:ext cx="1295400" cy="862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5000" b="1" dirty="0">
                <a:solidFill>
                  <a:schemeClr val="bg1">
                    <a:lumMod val="65000"/>
                  </a:schemeClr>
                </a:solidFill>
                <a:latin typeface="Arial Black" pitchFamily="34" charset="0"/>
              </a:rPr>
              <a:t>RU</a:t>
            </a:r>
            <a:endParaRPr lang="ru-RU" sz="5000" b="1" dirty="0">
              <a:solidFill>
                <a:schemeClr val="bg1">
                  <a:lumMod val="6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4" name="Прямоугольник 34"/>
          <p:cNvSpPr>
            <a:spLocks noChangeArrowheads="1"/>
          </p:cNvSpPr>
          <p:nvPr/>
        </p:nvSpPr>
        <p:spPr bwMode="auto">
          <a:xfrm>
            <a:off x="3392488" y="4149725"/>
            <a:ext cx="14398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Georgia" pitchFamily="18" charset="0"/>
              </a:rPr>
              <a:t>адаптация под Рунет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643438" y="3516313"/>
            <a:ext cx="508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rPr>
              <a:t>=</a:t>
            </a:r>
          </a:p>
        </p:txBody>
      </p:sp>
      <p:pic>
        <p:nvPicPr>
          <p:cNvPr id="16" name="Picture 2" descr="C:\Documents and Settings\Антон\Рабочий стол\Логотипы\Samoney ru 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3500438"/>
            <a:ext cx="3271440" cy="682386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5643570" y="4214818"/>
            <a:ext cx="2086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Сервис заявок</a:t>
            </a:r>
            <a:endParaRPr lang="ru-RU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8" name="Picture 2" descr="C:\Documents and Settings\Антон\Рабочий стол\Логотипы\Samoney ru 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5206" y="142852"/>
            <a:ext cx="1584242" cy="330456"/>
          </a:xfrm>
          <a:prstGeom prst="rect">
            <a:avLst/>
          </a:prstGeom>
          <a:noFill/>
        </p:spPr>
      </p:pic>
      <p:sp>
        <p:nvSpPr>
          <p:cNvPr id="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7696200" cy="563563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Georgia" pitchFamily="18" charset="0"/>
              </a:rPr>
              <a:t>Samoney.ru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/</a:t>
            </a:r>
            <a:r>
              <a:rPr lang="ru-RU" dirty="0" smtClean="0">
                <a:solidFill>
                  <a:srgbClr val="0A8600"/>
                </a:solidFill>
                <a:latin typeface="Georgia" pitchFamily="18" charset="0"/>
              </a:rPr>
              <a:t>что это?</a:t>
            </a:r>
            <a:endParaRPr lang="en-US" sz="1800" dirty="0">
              <a:solidFill>
                <a:srgbClr val="0A8600"/>
              </a:solidFill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Georgia" pitchFamily="18" charset="0"/>
              </a:rPr>
              <a:t>Samoney.ru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/</a:t>
            </a:r>
            <a:r>
              <a:rPr lang="ru-RU" dirty="0" smtClean="0">
                <a:solidFill>
                  <a:srgbClr val="0A8600"/>
                </a:solidFill>
                <a:latin typeface="Georgia" pitchFamily="18" charset="0"/>
              </a:rPr>
              <a:t>о проекте</a:t>
            </a:r>
            <a:endParaRPr lang="en-US" sz="1800" dirty="0">
              <a:solidFill>
                <a:srgbClr val="0A860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5" name="Прямоугольник 6"/>
          <p:cNvSpPr>
            <a:spLocks noChangeArrowheads="1"/>
          </p:cNvSpPr>
          <p:nvPr/>
        </p:nvSpPr>
        <p:spPr bwMode="auto">
          <a:xfrm>
            <a:off x="323850" y="1916113"/>
            <a:ext cx="2087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600"/>
                </a:solidFill>
                <a:latin typeface="Georgia" pitchFamily="18" charset="0"/>
              </a:rPr>
              <a:t>Цель проекта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6" name="Прямоугольник 19"/>
          <p:cNvSpPr>
            <a:spLocks noChangeArrowheads="1"/>
          </p:cNvSpPr>
          <p:nvPr/>
        </p:nvSpPr>
        <p:spPr bwMode="auto">
          <a:xfrm>
            <a:off x="323850" y="3454400"/>
            <a:ext cx="20875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600"/>
                </a:solidFill>
                <a:latin typeface="Georgia" pitchFamily="18" charset="0"/>
              </a:rPr>
              <a:t>Особенности проекта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auto">
          <a:xfrm>
            <a:off x="357158" y="5143512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600"/>
                </a:solidFill>
                <a:latin typeface="Georgia" pitchFamily="18" charset="0"/>
              </a:rPr>
              <a:t>Бесплатно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8" name="Прямоугольник 18"/>
          <p:cNvSpPr>
            <a:spLocks noChangeArrowheads="1"/>
          </p:cNvSpPr>
          <p:nvPr/>
        </p:nvSpPr>
        <p:spPr bwMode="auto">
          <a:xfrm>
            <a:off x="2484438" y="1916113"/>
            <a:ext cx="655161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001800"/>
                </a:solidFill>
                <a:latin typeface="Georgia" pitchFamily="18" charset="0"/>
              </a:rPr>
              <a:t>Создание </a:t>
            </a:r>
            <a:r>
              <a:rPr lang="ru-RU" b="1" dirty="0">
                <a:solidFill>
                  <a:srgbClr val="2A862C"/>
                </a:solidFill>
                <a:latin typeface="Georgia" pitchFamily="18" charset="0"/>
              </a:rPr>
              <a:t>единой точки входа </a:t>
            </a:r>
            <a:r>
              <a:rPr lang="ru-RU" b="1" dirty="0" smtClean="0">
                <a:solidFill>
                  <a:srgbClr val="2A862C"/>
                </a:solidFill>
                <a:latin typeface="Georgia" pitchFamily="18" charset="0"/>
              </a:rPr>
              <a:t>пользователей ищущих исполнителей услуг</a:t>
            </a:r>
            <a:r>
              <a:rPr lang="ru-RU" dirty="0" smtClean="0">
                <a:solidFill>
                  <a:srgbClr val="001800"/>
                </a:solidFill>
                <a:latin typeface="Georgia" pitchFamily="18" charset="0"/>
              </a:rPr>
              <a:t> и удовлетворение их потребностей</a:t>
            </a:r>
            <a:r>
              <a:rPr lang="en-US" dirty="0" smtClean="0">
                <a:solidFill>
                  <a:srgbClr val="001800"/>
                </a:solidFill>
                <a:latin typeface="Georgia" pitchFamily="18" charset="0"/>
              </a:rPr>
              <a:t>. </a:t>
            </a:r>
            <a:endParaRPr lang="ru-RU" dirty="0">
              <a:solidFill>
                <a:srgbClr val="001800"/>
              </a:solidFill>
              <a:latin typeface="Georgia" pitchFamily="18" charset="0"/>
            </a:endParaRPr>
          </a:p>
          <a:p>
            <a:r>
              <a:rPr lang="ru-RU" sz="1200" dirty="0">
                <a:solidFill>
                  <a:srgbClr val="001800"/>
                </a:solidFill>
                <a:latin typeface="Georgia" pitchFamily="18" charset="0"/>
              </a:rPr>
              <a:t> </a:t>
            </a:r>
            <a:r>
              <a:rPr lang="ru-RU" dirty="0" smtClean="0">
                <a:solidFill>
                  <a:srgbClr val="001800"/>
                </a:solidFill>
                <a:latin typeface="Georgia" pitchFamily="18" charset="0"/>
              </a:rPr>
              <a:t>Сервис </a:t>
            </a:r>
            <a:r>
              <a:rPr lang="ru-RU" dirty="0">
                <a:solidFill>
                  <a:srgbClr val="001800"/>
                </a:solidFill>
                <a:latin typeface="Georgia" pitchFamily="18" charset="0"/>
              </a:rPr>
              <a:t>имеет </a:t>
            </a:r>
            <a:r>
              <a:rPr lang="ru-RU" b="1" dirty="0">
                <a:solidFill>
                  <a:srgbClr val="2A862C"/>
                </a:solidFill>
                <a:latin typeface="Georgia" pitchFamily="18" charset="0"/>
              </a:rPr>
              <a:t>интуитивно-понятный интерфейс </a:t>
            </a:r>
            <a:r>
              <a:rPr lang="ru-RU" dirty="0">
                <a:solidFill>
                  <a:srgbClr val="001800"/>
                </a:solidFill>
                <a:latin typeface="Georgia" pitchFamily="18" charset="0"/>
              </a:rPr>
              <a:t>и прост в использовании.</a:t>
            </a:r>
          </a:p>
        </p:txBody>
      </p:sp>
      <p:sp>
        <p:nvSpPr>
          <p:cNvPr id="9" name="Прямоугольник 23"/>
          <p:cNvSpPr>
            <a:spLocks noChangeArrowheads="1"/>
          </p:cNvSpPr>
          <p:nvPr/>
        </p:nvSpPr>
        <p:spPr bwMode="auto">
          <a:xfrm>
            <a:off x="2484438" y="3489325"/>
            <a:ext cx="655161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1800"/>
                </a:solidFill>
                <a:latin typeface="Georgia" pitchFamily="18" charset="0"/>
              </a:rPr>
              <a:t>Пользователем </a:t>
            </a:r>
            <a:r>
              <a:rPr lang="ru-RU" dirty="0">
                <a:solidFill>
                  <a:srgbClr val="001800"/>
                </a:solidFill>
                <a:latin typeface="Georgia" pitchFamily="18" charset="0"/>
              </a:rPr>
              <a:t>может быть как частное лицо, так и юридическое.</a:t>
            </a:r>
          </a:p>
          <a:p>
            <a:r>
              <a:rPr lang="ru-RU" sz="1200" dirty="0">
                <a:solidFill>
                  <a:srgbClr val="001800"/>
                </a:solidFill>
                <a:latin typeface="Georgia" pitchFamily="18" charset="0"/>
              </a:rPr>
              <a:t> </a:t>
            </a:r>
            <a:r>
              <a:rPr lang="ru-RU" dirty="0" smtClean="0">
                <a:solidFill>
                  <a:srgbClr val="001800"/>
                </a:solidFill>
                <a:latin typeface="Georgia" pitchFamily="18" charset="0"/>
              </a:rPr>
              <a:t>Создается </a:t>
            </a:r>
            <a:r>
              <a:rPr lang="ru-RU" dirty="0">
                <a:solidFill>
                  <a:srgbClr val="001800"/>
                </a:solidFill>
                <a:latin typeface="Georgia" pitchFamily="18" charset="0"/>
              </a:rPr>
              <a:t>для </a:t>
            </a:r>
            <a:r>
              <a:rPr lang="ru-RU" b="1" dirty="0" smtClean="0">
                <a:solidFill>
                  <a:srgbClr val="2A862C"/>
                </a:solidFill>
                <a:latin typeface="Georgia" pitchFamily="18" charset="0"/>
              </a:rPr>
              <a:t>городов с численностью от 1 млн. человек</a:t>
            </a:r>
            <a:r>
              <a:rPr lang="ru-RU" dirty="0" smtClean="0">
                <a:solidFill>
                  <a:srgbClr val="001800"/>
                </a:solidFill>
                <a:latin typeface="Georgia" pitchFamily="18" charset="0"/>
              </a:rPr>
              <a:t>, </a:t>
            </a:r>
            <a:r>
              <a:rPr lang="ru-RU" dirty="0">
                <a:solidFill>
                  <a:srgbClr val="001800"/>
                </a:solidFill>
                <a:latin typeface="Georgia" pitchFamily="18" charset="0"/>
              </a:rPr>
              <a:t>в последствии будет </a:t>
            </a:r>
            <a:r>
              <a:rPr lang="ru-RU" dirty="0" smtClean="0">
                <a:solidFill>
                  <a:srgbClr val="001800"/>
                </a:solidFill>
                <a:latin typeface="Georgia" pitchFamily="18" charset="0"/>
              </a:rPr>
              <a:t>доступен для </a:t>
            </a:r>
            <a:r>
              <a:rPr lang="ru-RU" b="1" dirty="0">
                <a:solidFill>
                  <a:srgbClr val="2A862C"/>
                </a:solidFill>
                <a:latin typeface="Georgia" pitchFamily="18" charset="0"/>
              </a:rPr>
              <a:t>других </a:t>
            </a:r>
            <a:r>
              <a:rPr lang="ru-RU" b="1" dirty="0" smtClean="0">
                <a:solidFill>
                  <a:srgbClr val="2A862C"/>
                </a:solidFill>
                <a:latin typeface="Georgia" pitchFamily="18" charset="0"/>
              </a:rPr>
              <a:t>городов</a:t>
            </a:r>
            <a:r>
              <a:rPr lang="ru-RU" dirty="0" smtClean="0">
                <a:solidFill>
                  <a:srgbClr val="001800"/>
                </a:solidFill>
                <a:latin typeface="Georgia" pitchFamily="18" charset="0"/>
              </a:rPr>
              <a:t>.</a:t>
            </a:r>
            <a:endParaRPr lang="ru-RU" dirty="0">
              <a:solidFill>
                <a:srgbClr val="001800"/>
              </a:solidFill>
              <a:latin typeface="Georgia" pitchFamily="18" charset="0"/>
            </a:endParaRPr>
          </a:p>
        </p:txBody>
      </p:sp>
      <p:sp>
        <p:nvSpPr>
          <p:cNvPr id="10" name="Прямоугольник 26"/>
          <p:cNvSpPr>
            <a:spLocks noChangeArrowheads="1"/>
          </p:cNvSpPr>
          <p:nvPr/>
        </p:nvSpPr>
        <p:spPr bwMode="auto">
          <a:xfrm>
            <a:off x="2500298" y="5072074"/>
            <a:ext cx="6551612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001800"/>
                </a:solidFill>
                <a:latin typeface="Georgia" pitchFamily="18" charset="0"/>
              </a:rPr>
              <a:t>Сервис </a:t>
            </a:r>
            <a:r>
              <a:rPr lang="ru-RU" dirty="0" smtClean="0">
                <a:solidFill>
                  <a:srgbClr val="001800"/>
                </a:solidFill>
                <a:latin typeface="Georgia" pitchFamily="18" charset="0"/>
              </a:rPr>
              <a:t>является </a:t>
            </a:r>
            <a:r>
              <a:rPr lang="ru-RU" b="1" dirty="0">
                <a:solidFill>
                  <a:srgbClr val="2A862C"/>
                </a:solidFill>
                <a:latin typeface="Georgia" pitchFamily="18" charset="0"/>
              </a:rPr>
              <a:t>бесплатным</a:t>
            </a:r>
            <a:r>
              <a:rPr lang="ru-RU" dirty="0">
                <a:solidFill>
                  <a:srgbClr val="001800"/>
                </a:solidFill>
                <a:latin typeface="Georgia" pitchFamily="18" charset="0"/>
              </a:rPr>
              <a:t> для всех участников.</a:t>
            </a:r>
          </a:p>
          <a:p>
            <a:r>
              <a:rPr lang="ru-RU" dirty="0">
                <a:solidFill>
                  <a:srgbClr val="001800"/>
                </a:solidFill>
                <a:latin typeface="Georgia" pitchFamily="18" charset="0"/>
              </a:rPr>
              <a:t>Регистрация, получение и обработка заявок для </a:t>
            </a:r>
            <a:r>
              <a:rPr lang="ru-RU" dirty="0" smtClean="0">
                <a:solidFill>
                  <a:srgbClr val="001800"/>
                </a:solidFill>
                <a:latin typeface="Georgia" pitchFamily="18" charset="0"/>
              </a:rPr>
              <a:t>исполнителя </a:t>
            </a:r>
            <a:r>
              <a:rPr lang="ru-RU" b="1" dirty="0">
                <a:solidFill>
                  <a:srgbClr val="2A862C"/>
                </a:solidFill>
                <a:latin typeface="Georgia" pitchFamily="18" charset="0"/>
              </a:rPr>
              <a:t>бесплатны.</a:t>
            </a:r>
          </a:p>
        </p:txBody>
      </p:sp>
      <p:pic>
        <p:nvPicPr>
          <p:cNvPr id="11" name="Picture 2" descr="C:\Documents and Settings\Антон\Рабочий стол\Логотипы\Samoney ru 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142852"/>
            <a:ext cx="1584242" cy="330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Georgia" pitchFamily="18" charset="0"/>
              </a:rPr>
              <a:t>Samoney.ru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/</a:t>
            </a:r>
            <a:r>
              <a:rPr lang="ru-RU" dirty="0" smtClean="0">
                <a:solidFill>
                  <a:srgbClr val="0A8600"/>
                </a:solidFill>
                <a:latin typeface="Georgia" pitchFamily="18" charset="0"/>
              </a:rPr>
              <a:t>как это работает</a:t>
            </a:r>
            <a:endParaRPr lang="en-US" sz="1800" dirty="0">
              <a:solidFill>
                <a:srgbClr val="0A860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1492250" y="2009775"/>
            <a:ext cx="13144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dirty="0">
                <a:latin typeface="Georgia" pitchFamily="18" charset="0"/>
              </a:rPr>
              <a:t>Отправляет заявку</a:t>
            </a:r>
          </a:p>
        </p:txBody>
      </p:sp>
      <p:grpSp>
        <p:nvGrpSpPr>
          <p:cNvPr id="12" name="Группа 52"/>
          <p:cNvGrpSpPr>
            <a:grpSpLocks/>
          </p:cNvGrpSpPr>
          <p:nvPr/>
        </p:nvGrpSpPr>
        <p:grpSpPr bwMode="auto">
          <a:xfrm>
            <a:off x="288925" y="3216275"/>
            <a:ext cx="8497888" cy="1281113"/>
            <a:chOff x="251520" y="3587642"/>
            <a:chExt cx="8496944" cy="1584176"/>
          </a:xfrm>
        </p:grpSpPr>
        <p:sp>
          <p:nvSpPr>
            <p:cNvPr id="13" name="Дуга 12"/>
            <p:cNvSpPr/>
            <p:nvPr/>
          </p:nvSpPr>
          <p:spPr>
            <a:xfrm>
              <a:off x="251520" y="3587642"/>
              <a:ext cx="5688968" cy="1584176"/>
            </a:xfrm>
            <a:prstGeom prst="arc">
              <a:avLst>
                <a:gd name="adj1" fmla="val 7284281"/>
                <a:gd name="adj2" fmla="val 11289504"/>
              </a:avLst>
            </a:prstGeom>
            <a:ln w="38100">
              <a:solidFill>
                <a:schemeClr val="bg1">
                  <a:lumMod val="65000"/>
                </a:schemeClr>
              </a:solidFill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" name="Дуга 13"/>
            <p:cNvSpPr/>
            <p:nvPr/>
          </p:nvSpPr>
          <p:spPr>
            <a:xfrm flipH="1">
              <a:off x="3059496" y="3587642"/>
              <a:ext cx="5688968" cy="1584176"/>
            </a:xfrm>
            <a:prstGeom prst="arc">
              <a:avLst>
                <a:gd name="adj1" fmla="val 5900531"/>
                <a:gd name="adj2" fmla="val 11289504"/>
              </a:avLst>
            </a:prstGeom>
            <a:ln w="38100">
              <a:solidFill>
                <a:schemeClr val="bg1">
                  <a:lumMod val="65000"/>
                </a:schemeClr>
              </a:solidFill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5" name="TextBox 24"/>
          <p:cNvSpPr txBox="1">
            <a:spLocks noChangeArrowheads="1"/>
          </p:cNvSpPr>
          <p:nvPr/>
        </p:nvSpPr>
        <p:spPr bwMode="auto">
          <a:xfrm>
            <a:off x="3214678" y="4071942"/>
            <a:ext cx="235745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Georgia" pitchFamily="18" charset="0"/>
              </a:rPr>
              <a:t>Компания продавец услуг связывается с покупателем услуг, совершается сделка </a:t>
            </a:r>
            <a:endParaRPr lang="ru-RU" sz="1600" b="1" dirty="0">
              <a:latin typeface="Georgia" pitchFamily="18" charset="0"/>
            </a:endParaRPr>
          </a:p>
        </p:txBody>
      </p:sp>
      <p:sp>
        <p:nvSpPr>
          <p:cNvPr id="20" name="TextBox 17"/>
          <p:cNvSpPr txBox="1">
            <a:spLocks noChangeArrowheads="1"/>
          </p:cNvSpPr>
          <p:nvPr/>
        </p:nvSpPr>
        <p:spPr bwMode="auto">
          <a:xfrm>
            <a:off x="5919788" y="2014538"/>
            <a:ext cx="14493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dirty="0">
                <a:latin typeface="Georgia" pitchFamily="18" charset="0"/>
              </a:rPr>
              <a:t>Пересылает </a:t>
            </a:r>
            <a:r>
              <a:rPr lang="ru-RU" sz="1200" b="1" dirty="0" smtClean="0">
                <a:latin typeface="Georgia" pitchFamily="18" charset="0"/>
              </a:rPr>
              <a:t>заявку</a:t>
            </a:r>
            <a:endParaRPr lang="ru-RU" sz="1200" b="1" dirty="0">
              <a:latin typeface="Georgia" pitchFamily="18" charset="0"/>
            </a:endParaRPr>
          </a:p>
        </p:txBody>
      </p:sp>
      <p:sp>
        <p:nvSpPr>
          <p:cNvPr id="22" name="TextBox 48"/>
          <p:cNvSpPr txBox="1">
            <a:spLocks noChangeArrowheads="1"/>
          </p:cNvSpPr>
          <p:nvPr/>
        </p:nvSpPr>
        <p:spPr bwMode="auto">
          <a:xfrm>
            <a:off x="288925" y="3201988"/>
            <a:ext cx="14795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>
                <a:latin typeface="Georgia" pitchFamily="18" charset="0"/>
              </a:rPr>
              <a:t>покупатель</a:t>
            </a:r>
          </a:p>
        </p:txBody>
      </p:sp>
      <p:sp>
        <p:nvSpPr>
          <p:cNvPr id="23" name="TextBox 50"/>
          <p:cNvSpPr txBox="1">
            <a:spLocks noChangeArrowheads="1"/>
          </p:cNvSpPr>
          <p:nvPr/>
        </p:nvSpPr>
        <p:spPr bwMode="auto">
          <a:xfrm>
            <a:off x="7500958" y="3143248"/>
            <a:ext cx="1012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>
                <a:latin typeface="Georgia" pitchFamily="18" charset="0"/>
              </a:rPr>
              <a:t>продавец</a:t>
            </a:r>
          </a:p>
        </p:txBody>
      </p:sp>
      <p:pic>
        <p:nvPicPr>
          <p:cNvPr id="4098" name="Picture 2" descr="C:\Documents and Settings\Антон\Рабочий стол\Bizness_Icons_Mega_Pack\businessme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1928802"/>
            <a:ext cx="1143000" cy="1143000"/>
          </a:xfrm>
          <a:prstGeom prst="rect">
            <a:avLst/>
          </a:prstGeom>
          <a:noFill/>
        </p:spPr>
      </p:pic>
      <p:pic>
        <p:nvPicPr>
          <p:cNvPr id="4099" name="Picture 3" descr="C:\Documents and Settings\Антон\Рабочий стол\Картинки SAMONEY\user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071678"/>
            <a:ext cx="1143008" cy="1143008"/>
          </a:xfrm>
          <a:prstGeom prst="rect">
            <a:avLst/>
          </a:prstGeom>
          <a:noFill/>
        </p:spPr>
      </p:pic>
      <p:sp>
        <p:nvSpPr>
          <p:cNvPr id="34" name="Стрелка вправо 33"/>
          <p:cNvSpPr/>
          <p:nvPr/>
        </p:nvSpPr>
        <p:spPr>
          <a:xfrm>
            <a:off x="1785918" y="2643182"/>
            <a:ext cx="857256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>
            <a:off x="6215074" y="2571744"/>
            <a:ext cx="857256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 descr="C:\Documents and Settings\Антон\Рабочий стол\Логотипы\Самани\Лого прозрачное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1714842"/>
            <a:ext cx="2857520" cy="2271362"/>
          </a:xfrm>
          <a:prstGeom prst="rect">
            <a:avLst/>
          </a:prstGeom>
          <a:noFill/>
        </p:spPr>
      </p:pic>
      <p:pic>
        <p:nvPicPr>
          <p:cNvPr id="18" name="Picture 2" descr="C:\Documents and Settings\Антон\Рабочий стол\Логотипы\Samoney ru 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142852"/>
            <a:ext cx="1584242" cy="330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Georgia" pitchFamily="18" charset="0"/>
              </a:rPr>
              <a:t>Samoney.ru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/</a:t>
            </a:r>
            <a:r>
              <a:rPr lang="ru-RU" dirty="0" smtClean="0">
                <a:solidFill>
                  <a:srgbClr val="0A8600"/>
                </a:solidFill>
                <a:latin typeface="Georgia" pitchFamily="18" charset="0"/>
              </a:rPr>
              <a:t>как это работает</a:t>
            </a:r>
            <a:endParaRPr lang="ru-RU" dirty="0">
              <a:solidFill>
                <a:srgbClr val="0A8600"/>
              </a:solidFill>
              <a:latin typeface="Georgia" pitchFamily="18" charset="0"/>
            </a:endParaRPr>
          </a:p>
        </p:txBody>
      </p:sp>
      <p:sp>
        <p:nvSpPr>
          <p:cNvPr id="6" name="Прямоугольник 30"/>
          <p:cNvSpPr>
            <a:spLocks noChangeArrowheads="1"/>
          </p:cNvSpPr>
          <p:nvPr/>
        </p:nvSpPr>
        <p:spPr bwMode="auto">
          <a:xfrm>
            <a:off x="571472" y="1916113"/>
            <a:ext cx="8358246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ru-RU" sz="2000" b="1" dirty="0">
                <a:solidFill>
                  <a:srgbClr val="2A862C"/>
                </a:solidFill>
                <a:latin typeface="Georgia" pitchFamily="18" charset="0"/>
              </a:rPr>
              <a:t>Покупатель </a:t>
            </a:r>
            <a:r>
              <a:rPr lang="ru-RU" sz="2000" b="1" dirty="0" smtClean="0">
                <a:solidFill>
                  <a:srgbClr val="2A862C"/>
                </a:solidFill>
                <a:latin typeface="Georgia" pitchFamily="18" charset="0"/>
              </a:rPr>
              <a:t>заполняет </a:t>
            </a:r>
            <a:r>
              <a:rPr lang="ru-RU" sz="2000" b="1" dirty="0">
                <a:solidFill>
                  <a:srgbClr val="2A862C"/>
                </a:solidFill>
                <a:latin typeface="Georgia" pitchFamily="18" charset="0"/>
              </a:rPr>
              <a:t>заявку</a:t>
            </a:r>
            <a:r>
              <a:rPr lang="ru-RU" sz="2000" dirty="0">
                <a:solidFill>
                  <a:srgbClr val="002600"/>
                </a:solidFill>
                <a:latin typeface="Georgia" pitchFamily="18" charset="0"/>
              </a:rPr>
              <a:t> на </a:t>
            </a:r>
            <a:r>
              <a:rPr lang="ru-RU" sz="2000" dirty="0" smtClean="0">
                <a:solidFill>
                  <a:srgbClr val="002600"/>
                </a:solidFill>
                <a:latin typeface="Georgia" pitchFamily="18" charset="0"/>
              </a:rPr>
              <a:t>необходимую услугу.  Посмотреть вопросы можете на сайте компании в разделе, соответствующем предоставляемым Вами услугам.</a:t>
            </a:r>
            <a:endParaRPr lang="ru-RU" sz="2000" dirty="0">
              <a:solidFill>
                <a:srgbClr val="002600"/>
              </a:solidFill>
              <a:latin typeface="Georgia" pitchFamily="18" charset="0"/>
            </a:endParaRPr>
          </a:p>
          <a:p>
            <a:pPr marL="0" lvl="1"/>
            <a:endParaRPr lang="ru-RU" sz="2000" dirty="0">
              <a:solidFill>
                <a:srgbClr val="002600"/>
              </a:solidFill>
              <a:latin typeface="Georgia" pitchFamily="18" charset="0"/>
            </a:endParaRPr>
          </a:p>
          <a:p>
            <a:pPr marL="0" lvl="1"/>
            <a:r>
              <a:rPr lang="ru-RU" sz="2000" b="1" dirty="0">
                <a:solidFill>
                  <a:srgbClr val="2A862C"/>
                </a:solidFill>
                <a:latin typeface="Georgia" pitchFamily="18" charset="0"/>
              </a:rPr>
              <a:t>Сервис </a:t>
            </a:r>
            <a:r>
              <a:rPr lang="ru-RU" sz="2000" b="1" dirty="0" smtClean="0">
                <a:solidFill>
                  <a:srgbClr val="2A862C"/>
                </a:solidFill>
                <a:latin typeface="Georgia" pitchFamily="18" charset="0"/>
              </a:rPr>
              <a:t>заявок </a:t>
            </a:r>
            <a:r>
              <a:rPr lang="en-US" sz="2000" b="1" dirty="0" smtClean="0">
                <a:solidFill>
                  <a:srgbClr val="2A862C"/>
                </a:solidFill>
                <a:latin typeface="Georgia" pitchFamily="18" charset="0"/>
              </a:rPr>
              <a:t>Samoney.ru</a:t>
            </a:r>
            <a:r>
              <a:rPr lang="ru-RU" sz="2000" b="1" dirty="0" smtClean="0">
                <a:solidFill>
                  <a:srgbClr val="2A862C"/>
                </a:solidFill>
                <a:latin typeface="Georgia" pitchFamily="18" charset="0"/>
              </a:rPr>
              <a:t> </a:t>
            </a:r>
            <a:r>
              <a:rPr lang="ru-RU" sz="2000" b="1" dirty="0">
                <a:solidFill>
                  <a:srgbClr val="2A862C"/>
                </a:solidFill>
                <a:latin typeface="Georgia" pitchFamily="18" charset="0"/>
              </a:rPr>
              <a:t>отправляет </a:t>
            </a:r>
            <a:r>
              <a:rPr lang="ru-RU" sz="2000" dirty="0">
                <a:solidFill>
                  <a:srgbClr val="002600"/>
                </a:solidFill>
                <a:latin typeface="Georgia" pitchFamily="18" charset="0"/>
              </a:rPr>
              <a:t>от своего имени эту заявку </a:t>
            </a:r>
            <a:r>
              <a:rPr lang="ru-RU" sz="2000" dirty="0" smtClean="0">
                <a:solidFill>
                  <a:srgbClr val="002600"/>
                </a:solidFill>
                <a:latin typeface="Georgia" pitchFamily="18" charset="0"/>
              </a:rPr>
              <a:t>компаниям подписанным на заявки из определенного раздела с контактными данными пользователя</a:t>
            </a:r>
            <a:r>
              <a:rPr lang="en-US" sz="2000" dirty="0" smtClean="0">
                <a:solidFill>
                  <a:srgbClr val="002600"/>
                </a:solidFill>
                <a:latin typeface="Georgia" pitchFamily="18" charset="0"/>
              </a:rPr>
              <a:t> </a:t>
            </a:r>
            <a:r>
              <a:rPr lang="ru-RU" sz="2000" dirty="0" smtClean="0">
                <a:solidFill>
                  <a:srgbClr val="002600"/>
                </a:solidFill>
                <a:latin typeface="Georgia" pitchFamily="18" charset="0"/>
              </a:rPr>
              <a:t>и вопросами касающимися предоставляемой услуги</a:t>
            </a:r>
            <a:endParaRPr lang="ru-RU" sz="2000" dirty="0">
              <a:solidFill>
                <a:srgbClr val="002600"/>
              </a:solidFill>
              <a:latin typeface="Georgia" pitchFamily="18" charset="0"/>
            </a:endParaRPr>
          </a:p>
          <a:p>
            <a:pPr marL="0" lvl="1"/>
            <a:endParaRPr lang="ru-RU" sz="2000" dirty="0">
              <a:solidFill>
                <a:srgbClr val="002600"/>
              </a:solidFill>
              <a:latin typeface="Georgia" pitchFamily="18" charset="0"/>
            </a:endParaRPr>
          </a:p>
          <a:p>
            <a:pPr marL="0" lvl="1"/>
            <a:r>
              <a:rPr lang="ru-RU" sz="2000" b="1" dirty="0" smtClean="0">
                <a:solidFill>
                  <a:srgbClr val="2A862C"/>
                </a:solidFill>
                <a:latin typeface="Georgia" pitchFamily="18" charset="0"/>
              </a:rPr>
              <a:t>Компании получившие заявки делают предложения</a:t>
            </a:r>
            <a:r>
              <a:rPr lang="ru-RU" sz="2000" dirty="0" smtClean="0">
                <a:solidFill>
                  <a:srgbClr val="002600"/>
                </a:solidFill>
                <a:latin typeface="Georgia" pitchFamily="18" charset="0"/>
              </a:rPr>
              <a:t>, покупатель выбирает компанию, в каждом разделе заяви получают не более 3 компаний. В некоторых разделах </a:t>
            </a:r>
            <a:r>
              <a:rPr lang="ru-RU" sz="2000" dirty="0" smtClean="0">
                <a:solidFill>
                  <a:srgbClr val="002600"/>
                </a:solidFill>
                <a:latin typeface="Georgia" pitchFamily="18" charset="0"/>
              </a:rPr>
              <a:t>заявки </a:t>
            </a:r>
            <a:r>
              <a:rPr lang="ru-RU" sz="2000" dirty="0" smtClean="0">
                <a:solidFill>
                  <a:srgbClr val="002600"/>
                </a:solidFill>
                <a:latin typeface="Georgia" pitchFamily="18" charset="0"/>
              </a:rPr>
              <a:t>могут получать только 1 компания.</a:t>
            </a:r>
            <a:endParaRPr lang="ru-RU" sz="2000" dirty="0">
              <a:solidFill>
                <a:srgbClr val="002600"/>
              </a:solidFill>
              <a:latin typeface="Georgia" pitchFamily="18" charset="0"/>
            </a:endParaRPr>
          </a:p>
          <a:p>
            <a:pPr marL="0" lvl="1"/>
            <a:endParaRPr lang="ru-RU" sz="2000" dirty="0">
              <a:solidFill>
                <a:srgbClr val="002600"/>
              </a:solidFill>
              <a:latin typeface="Georgia" pitchFamily="18" charset="0"/>
            </a:endParaRPr>
          </a:p>
        </p:txBody>
      </p:sp>
      <p:pic>
        <p:nvPicPr>
          <p:cNvPr id="7" name="Picture 2" descr="C:\Documents and Settings\Антон\Рабочий стол\Логотипы\Samoney ru 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142852"/>
            <a:ext cx="1584242" cy="330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Samoney.ru</a:t>
            </a:r>
            <a:r>
              <a:rPr lang="ru-RU" dirty="0" smtClean="0">
                <a:solidFill>
                  <a:srgbClr val="002060"/>
                </a:solidFill>
              </a:rPr>
              <a:t>/</a:t>
            </a:r>
            <a:r>
              <a:rPr lang="ru-RU" dirty="0" smtClean="0">
                <a:solidFill>
                  <a:srgbClr val="0A8600"/>
                </a:solidFill>
              </a:rPr>
              <a:t>требования</a:t>
            </a:r>
            <a:endParaRPr lang="ru-RU" dirty="0">
              <a:solidFill>
                <a:srgbClr val="0A8600"/>
              </a:solidFill>
            </a:endParaRPr>
          </a:p>
        </p:txBody>
      </p:sp>
      <p:pic>
        <p:nvPicPr>
          <p:cNvPr id="5" name="Picture 2" descr="C:\Documents and Settings\Антон\Рабочий стол\Логотипы\Samoney ru 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142852"/>
            <a:ext cx="1584242" cy="33045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714744" y="-571528"/>
            <a:ext cx="8700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Сервис </a:t>
            </a:r>
            <a:r>
              <a:rPr lang="en-US" dirty="0" smtClean="0"/>
              <a:t>Samoney </a:t>
            </a:r>
            <a:r>
              <a:rPr lang="ru-RU" dirty="0" smtClean="0"/>
              <a:t>предлагает компания получать заявки от клиентов бесплатно</a:t>
            </a:r>
            <a:endParaRPr lang="ru-RU" dirty="0"/>
          </a:p>
        </p:txBody>
      </p:sp>
      <p:sp>
        <p:nvSpPr>
          <p:cNvPr id="8" name="Прямоугольник 30"/>
          <p:cNvSpPr>
            <a:spLocks noChangeArrowheads="1"/>
          </p:cNvSpPr>
          <p:nvPr/>
        </p:nvSpPr>
        <p:spPr bwMode="auto">
          <a:xfrm>
            <a:off x="571472" y="1785926"/>
            <a:ext cx="835824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ru-RU" sz="2000" b="1" dirty="0" smtClean="0">
                <a:solidFill>
                  <a:srgbClr val="2A862C"/>
                </a:solidFill>
                <a:latin typeface="Georgia" pitchFamily="18" charset="0"/>
              </a:rPr>
              <a:t>Администрация сервиса </a:t>
            </a:r>
            <a:r>
              <a:rPr lang="en-US" sz="2000" b="1" dirty="0" smtClean="0">
                <a:solidFill>
                  <a:srgbClr val="2A862C"/>
                </a:solidFill>
                <a:latin typeface="Georgia" pitchFamily="18" charset="0"/>
              </a:rPr>
              <a:t>Samoney </a:t>
            </a:r>
            <a:r>
              <a:rPr lang="ru-RU" sz="2000" b="1" dirty="0" smtClean="0">
                <a:solidFill>
                  <a:srgbClr val="2A862C"/>
                </a:solidFill>
                <a:latin typeface="Georgia" pitchFamily="18" charset="0"/>
              </a:rPr>
              <a:t>предлагает </a:t>
            </a:r>
            <a:r>
              <a:rPr lang="ru-RU" sz="2000" dirty="0" smtClean="0">
                <a:solidFill>
                  <a:srgbClr val="002600"/>
                </a:solidFill>
                <a:latin typeface="Georgia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получать компаниям заявки </a:t>
            </a:r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за 1% от и стоимости проданного товара или выполненной услуги.</a:t>
            </a:r>
            <a:endParaRPr lang="ru-RU" sz="2000" dirty="0" smtClean="0">
              <a:solidFill>
                <a:srgbClr val="000000"/>
              </a:solidFill>
              <a:latin typeface="Georgia" pitchFamily="18" charset="0"/>
            </a:endParaRPr>
          </a:p>
          <a:p>
            <a:pPr marL="0" lvl="1"/>
            <a:endParaRPr lang="ru-RU" sz="2000" dirty="0" smtClean="0">
              <a:solidFill>
                <a:srgbClr val="002600"/>
              </a:solidFill>
              <a:latin typeface="Georgia" pitchFamily="18" charset="0"/>
            </a:endParaRPr>
          </a:p>
          <a:p>
            <a:pPr marL="0" lvl="1"/>
            <a:r>
              <a:rPr lang="ru-RU" sz="2000" b="1" dirty="0" smtClean="0">
                <a:solidFill>
                  <a:srgbClr val="0A8600"/>
                </a:solidFill>
                <a:latin typeface="Georgia" pitchFamily="18" charset="0"/>
              </a:rPr>
              <a:t>Администрация сервиса </a:t>
            </a:r>
            <a:r>
              <a:rPr lang="en-US" sz="2000" b="1" dirty="0" smtClean="0">
                <a:solidFill>
                  <a:srgbClr val="0A8600"/>
                </a:solidFill>
                <a:latin typeface="Georgia" pitchFamily="18" charset="0"/>
              </a:rPr>
              <a:t>Samoney</a:t>
            </a:r>
            <a:r>
              <a:rPr lang="en-US" sz="2000" dirty="0" smtClean="0">
                <a:solidFill>
                  <a:srgbClr val="0A8600"/>
                </a:solidFill>
                <a:latin typeface="Georgia" pitchFamily="18" charset="0"/>
              </a:rPr>
              <a:t> </a:t>
            </a:r>
            <a:r>
              <a:rPr lang="ru-RU" sz="2000" dirty="0" smtClean="0">
                <a:solidFill>
                  <a:srgbClr val="002600"/>
                </a:solidFill>
                <a:latin typeface="Georgia" pitchFamily="18" charset="0"/>
              </a:rPr>
              <a:t>самостоятельно осуществляет отбор компаний получающих заявки, при негативных отзывах компании будут заменятся </a:t>
            </a:r>
          </a:p>
          <a:p>
            <a:pPr marL="0" lvl="1"/>
            <a:endParaRPr lang="ru-RU" sz="2000" dirty="0" smtClean="0">
              <a:solidFill>
                <a:srgbClr val="002600"/>
              </a:solidFill>
              <a:latin typeface="Georgia" pitchFamily="18" charset="0"/>
            </a:endParaRPr>
          </a:p>
          <a:p>
            <a:pPr marL="0" lvl="1"/>
            <a:r>
              <a:rPr lang="ru-RU" sz="2000" b="1" dirty="0" smtClean="0">
                <a:solidFill>
                  <a:srgbClr val="0A8600"/>
                </a:solidFill>
                <a:latin typeface="Georgia" pitchFamily="18" charset="0"/>
              </a:rPr>
              <a:t>Основное требование к компаниям: </a:t>
            </a:r>
            <a:r>
              <a:rPr lang="ru-RU" sz="2000" dirty="0" smtClean="0">
                <a:solidFill>
                  <a:srgbClr val="002600"/>
                </a:solidFill>
                <a:latin typeface="Georgia" pitchFamily="18" charset="0"/>
              </a:rPr>
              <a:t>максимально быстрая связь с клиентом получившим заявку, заявки присылаются на указанный </a:t>
            </a:r>
            <a:r>
              <a:rPr lang="en-US" sz="2000" dirty="0" smtClean="0">
                <a:solidFill>
                  <a:srgbClr val="002600"/>
                </a:solidFill>
                <a:latin typeface="Georgia" pitchFamily="18" charset="0"/>
              </a:rPr>
              <a:t>e-mail </a:t>
            </a:r>
            <a:r>
              <a:rPr lang="ru-RU" sz="2000" dirty="0" smtClean="0">
                <a:solidFill>
                  <a:srgbClr val="002600"/>
                </a:solidFill>
                <a:latin typeface="Georgia" pitchFamily="18" charset="0"/>
              </a:rPr>
              <a:t> с контактными данными «теплого клиента»</a:t>
            </a:r>
          </a:p>
          <a:p>
            <a:pPr marL="0" lvl="1"/>
            <a:endParaRPr lang="ru-RU" sz="2000" dirty="0" smtClean="0">
              <a:solidFill>
                <a:srgbClr val="002600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Samoney.ru</a:t>
            </a:r>
            <a:r>
              <a:rPr lang="ru-RU" dirty="0" smtClean="0">
                <a:solidFill>
                  <a:srgbClr val="002060"/>
                </a:solidFill>
              </a:rPr>
              <a:t>/</a:t>
            </a:r>
            <a:r>
              <a:rPr lang="ru-RU" dirty="0" smtClean="0">
                <a:solidFill>
                  <a:srgbClr val="0A8600"/>
                </a:solidFill>
              </a:rPr>
              <a:t>доходность</a:t>
            </a:r>
            <a:endParaRPr lang="ru-RU" dirty="0">
              <a:solidFill>
                <a:srgbClr val="0A86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hlink"/>
              </a:buClr>
              <a:buNone/>
            </a:pPr>
            <a:r>
              <a:rPr lang="ru-RU" sz="2000" b="1" dirty="0" smtClean="0">
                <a:solidFill>
                  <a:srgbClr val="2A862C"/>
                </a:solidFill>
                <a:latin typeface="Georgia" pitchFamily="18" charset="0"/>
              </a:rPr>
              <a:t>Доходность проекта полностью зависит от количества </a:t>
            </a:r>
          </a:p>
          <a:p>
            <a:pPr marL="342900" lvl="1" indent="-342900">
              <a:buClr>
                <a:schemeClr val="hlink"/>
              </a:buClr>
              <a:buNone/>
            </a:pPr>
            <a:r>
              <a:rPr lang="ru-RU" sz="2000" b="1" dirty="0" smtClean="0">
                <a:solidFill>
                  <a:srgbClr val="2A862C"/>
                </a:solidFill>
                <a:latin typeface="Georgia" pitchFamily="18" charset="0"/>
              </a:rPr>
              <a:t>з</a:t>
            </a:r>
            <a:r>
              <a:rPr lang="ru-RU" sz="2000" b="1" dirty="0" smtClean="0">
                <a:solidFill>
                  <a:srgbClr val="2A862C"/>
                </a:solidFill>
                <a:latin typeface="Georgia" pitchFamily="18" charset="0"/>
              </a:rPr>
              <a:t>аявок на товары и услуги.</a:t>
            </a:r>
          </a:p>
          <a:p>
            <a:pPr marL="342900" lvl="1" indent="-342900">
              <a:buClr>
                <a:schemeClr val="hlink"/>
              </a:buClr>
              <a:buNone/>
            </a:pPr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Проект </a:t>
            </a:r>
            <a:r>
              <a:rPr lang="en-US" sz="2000" dirty="0" smtClean="0">
                <a:solidFill>
                  <a:srgbClr val="000000"/>
                </a:solidFill>
                <a:latin typeface="Georgia" pitchFamily="18" charset="0"/>
              </a:rPr>
              <a:t>Samoney </a:t>
            </a:r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будет отправлять заявки на товары и услуги в 163 </a:t>
            </a:r>
          </a:p>
          <a:p>
            <a:pPr marL="342900" lvl="1" indent="-342900">
              <a:buClr>
                <a:schemeClr val="hlink"/>
              </a:buClr>
              <a:buNone/>
            </a:pPr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города России, это города с численностью населения больше </a:t>
            </a:r>
          </a:p>
          <a:p>
            <a:pPr marL="342900" lvl="1" indent="-342900">
              <a:buClr>
                <a:schemeClr val="hlink"/>
              </a:buClr>
              <a:buNone/>
            </a:pPr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100 000 человек. Создание рейтинга компаний подразумевает </a:t>
            </a:r>
          </a:p>
          <a:p>
            <a:pPr marL="342900" lvl="1" indent="-342900">
              <a:buClr>
                <a:schemeClr val="hlink"/>
              </a:buClr>
              <a:buNone/>
            </a:pPr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выбор компаний в которые будет отправляться заявка.</a:t>
            </a:r>
          </a:p>
          <a:p>
            <a:pPr marL="342900" lvl="1" indent="-342900">
              <a:buClr>
                <a:schemeClr val="hlink"/>
              </a:buClr>
              <a:buNone/>
            </a:pPr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На данный момент на сайте представлены только заявки на услуги</a:t>
            </a:r>
          </a:p>
          <a:p>
            <a:pPr marL="342900" lvl="1" indent="-342900">
              <a:buClr>
                <a:schemeClr val="hlink"/>
              </a:buClr>
              <a:buNone/>
            </a:pPr>
            <a:r>
              <a:rPr lang="ru-RU" sz="2000" dirty="0" smtClean="0">
                <a:solidFill>
                  <a:srgbClr val="000000"/>
                </a:solidFill>
                <a:latin typeface="Georgia" pitchFamily="18" charset="0"/>
              </a:rPr>
              <a:t>37 услуг, этот список постоянно будет расширятся.</a:t>
            </a:r>
          </a:p>
          <a:p>
            <a:pPr marL="342900" lvl="1" indent="-342900">
              <a:buClr>
                <a:schemeClr val="hlink"/>
              </a:buClr>
              <a:buNone/>
            </a:pPr>
            <a:r>
              <a:rPr lang="ru-RU" sz="2000" b="1" dirty="0" smtClean="0">
                <a:solidFill>
                  <a:srgbClr val="0A8600"/>
                </a:solidFill>
                <a:latin typeface="Georgia" pitchFamily="18" charset="0"/>
              </a:rPr>
              <a:t>Доходность проекта полностью зависит от вложения на </a:t>
            </a:r>
          </a:p>
          <a:p>
            <a:pPr marL="342900" lvl="1" indent="-342900">
              <a:buClr>
                <a:schemeClr val="hlink"/>
              </a:buClr>
              <a:buNone/>
            </a:pPr>
            <a:r>
              <a:rPr lang="ru-RU" sz="2000" b="1" dirty="0" smtClean="0">
                <a:solidFill>
                  <a:srgbClr val="0A8600"/>
                </a:solidFill>
                <a:latin typeface="Georgia" pitchFamily="18" charset="0"/>
              </a:rPr>
              <a:t>рекламу!</a:t>
            </a:r>
          </a:p>
          <a:p>
            <a:pPr marL="342900" lvl="1" indent="-342900">
              <a:buClr>
                <a:schemeClr val="hlink"/>
              </a:buClr>
              <a:buNone/>
            </a:pPr>
            <a:r>
              <a:rPr lang="ru-RU" sz="2000" b="1" dirty="0" smtClean="0">
                <a:solidFill>
                  <a:srgbClr val="0A8600"/>
                </a:solidFill>
                <a:latin typeface="Georgia" pitchFamily="18" charset="0"/>
              </a:rPr>
              <a:t>При вложении </a:t>
            </a:r>
            <a:r>
              <a:rPr lang="ru-RU" sz="2000" b="1" dirty="0" smtClean="0">
                <a:solidFill>
                  <a:srgbClr val="000000"/>
                </a:solidFill>
                <a:latin typeface="Georgia" pitchFamily="18" charset="0"/>
              </a:rPr>
              <a:t>10 000 </a:t>
            </a:r>
            <a:r>
              <a:rPr lang="ru-RU" sz="2000" b="1" dirty="0" smtClean="0">
                <a:solidFill>
                  <a:srgbClr val="0A8600"/>
                </a:solidFill>
                <a:latin typeface="Georgia" pitchFamily="18" charset="0"/>
              </a:rPr>
              <a:t>в день на рекламу. </a:t>
            </a:r>
          </a:p>
          <a:p>
            <a:pPr marL="342900" lvl="1" indent="-342900">
              <a:buClr>
                <a:schemeClr val="hlink"/>
              </a:buClr>
              <a:buNone/>
            </a:pPr>
            <a:r>
              <a:rPr lang="ru-RU" sz="2000" b="1" dirty="0" smtClean="0">
                <a:solidFill>
                  <a:srgbClr val="0A8600"/>
                </a:solidFill>
                <a:latin typeface="Georgia" pitchFamily="18" charset="0"/>
              </a:rPr>
              <a:t>Доход проекта составит более  </a:t>
            </a:r>
            <a:r>
              <a:rPr lang="ru-RU" sz="2000" b="1" dirty="0" smtClean="0">
                <a:solidFill>
                  <a:srgbClr val="000000"/>
                </a:solidFill>
                <a:latin typeface="Georgia" pitchFamily="18" charset="0"/>
              </a:rPr>
              <a:t>40 000 </a:t>
            </a:r>
            <a:r>
              <a:rPr lang="ru-RU" sz="2000" b="1" dirty="0" smtClean="0">
                <a:solidFill>
                  <a:srgbClr val="0A8600"/>
                </a:solidFill>
                <a:latin typeface="Georgia" pitchFamily="18" charset="0"/>
              </a:rPr>
              <a:t>рублей в день.</a:t>
            </a:r>
          </a:p>
          <a:p>
            <a:pPr marL="342900" lvl="1" indent="-342900">
              <a:buClr>
                <a:schemeClr val="hlink"/>
              </a:buClr>
              <a:buNone/>
            </a:pPr>
            <a:r>
              <a:rPr lang="ru-RU" sz="2000" b="1" dirty="0" smtClean="0">
                <a:solidFill>
                  <a:srgbClr val="0A8600"/>
                </a:solidFill>
                <a:latin typeface="Georgia" pitchFamily="18" charset="0"/>
              </a:rPr>
              <a:t>Проект подразумевает собой полную автоматизацию!</a:t>
            </a:r>
          </a:p>
          <a:p>
            <a:pPr marL="342900" lvl="1" indent="-342900">
              <a:buClr>
                <a:schemeClr val="hlink"/>
              </a:buClr>
              <a:buNone/>
            </a:pP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6" name="Picture 2" descr="C:\Documents and Settings\Антон\Рабочий стол\Логотипы\Samoney ru 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142852"/>
            <a:ext cx="1584242" cy="330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86051" y="2071678"/>
            <a:ext cx="5786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Georgia" pitchFamily="18" charset="0"/>
              </a:rPr>
              <a:t>Спасибо за внимание!</a:t>
            </a:r>
            <a:endParaRPr lang="ru-RU" sz="28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967334"/>
            <a:ext cx="70723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A8600"/>
                </a:solidFill>
                <a:latin typeface="Georgia" pitchFamily="18" charset="0"/>
              </a:rPr>
              <a:t>Ждём ваши предложения по сотрудничеству </a:t>
            </a:r>
            <a:endParaRPr lang="en-US" sz="2000" b="1" dirty="0" smtClean="0">
              <a:solidFill>
                <a:srgbClr val="0A8600"/>
              </a:solidFill>
              <a:latin typeface="Georgia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rgbClr val="0A8600"/>
                </a:solidFill>
                <a:latin typeface="Georgia" pitchFamily="18" charset="0"/>
              </a:rPr>
              <a:t>и размещению рекламы</a:t>
            </a:r>
            <a:r>
              <a:rPr lang="en-US" sz="2000" b="1" dirty="0" smtClean="0">
                <a:solidFill>
                  <a:srgbClr val="0A8600"/>
                </a:solidFill>
                <a:latin typeface="Georgia" pitchFamily="18" charset="0"/>
              </a:rPr>
              <a:t>!</a:t>
            </a:r>
            <a:endParaRPr lang="ru-RU" sz="2000" b="1" dirty="0">
              <a:solidFill>
                <a:srgbClr val="0A8600"/>
              </a:solidFill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868" y="4286256"/>
            <a:ext cx="4572000" cy="164352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2800" b="1" u="sng" dirty="0" smtClean="0">
                <a:solidFill>
                  <a:srgbClr val="2A862C"/>
                </a:solidFill>
                <a:latin typeface="Georgia" pitchFamily="18" charset="0"/>
              </a:rPr>
              <a:t>www.samoney.ru</a:t>
            </a:r>
            <a:endParaRPr lang="ru-RU" sz="2800" b="1" u="sng" dirty="0" smtClean="0">
              <a:solidFill>
                <a:srgbClr val="2A862C"/>
              </a:solidFill>
              <a:latin typeface="Georgia" pitchFamily="18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sz="2800" b="1" u="sng" dirty="0" smtClean="0">
                <a:solidFill>
                  <a:srgbClr val="2A862C"/>
                </a:solidFill>
                <a:latin typeface="Georgia" pitchFamily="18" charset="0"/>
              </a:rPr>
              <a:t>partners@samoney.ru </a:t>
            </a:r>
          </a:p>
          <a:p>
            <a:pPr algn="ctr">
              <a:lnSpc>
                <a:spcPct val="12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Georgia" pitchFamily="18" charset="0"/>
              </a:rPr>
              <a:t>+7 (</a:t>
            </a:r>
            <a:r>
              <a:rPr lang="en-US" sz="2800" b="1" dirty="0" smtClean="0">
                <a:solidFill>
                  <a:srgbClr val="002060"/>
                </a:solidFill>
                <a:latin typeface="Georgia" pitchFamily="18" charset="0"/>
              </a:rPr>
              <a:t>812</a:t>
            </a:r>
            <a:r>
              <a:rPr lang="ru-RU" sz="2800" b="1" dirty="0" smtClean="0">
                <a:solidFill>
                  <a:srgbClr val="002060"/>
                </a:solidFill>
                <a:latin typeface="Georgia" pitchFamily="18" charset="0"/>
              </a:rPr>
              <a:t>) </a:t>
            </a:r>
            <a:r>
              <a:rPr lang="en-US" sz="2800" b="1" dirty="0" smtClean="0">
                <a:solidFill>
                  <a:srgbClr val="002060"/>
                </a:solidFill>
                <a:latin typeface="Georgia" pitchFamily="18" charset="0"/>
              </a:rPr>
              <a:t>921</a:t>
            </a:r>
            <a:r>
              <a:rPr lang="ru-RU" sz="2800" b="1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Georgia" pitchFamily="18" charset="0"/>
              </a:rPr>
              <a:t>31</a:t>
            </a:r>
            <a:r>
              <a:rPr lang="ru-RU" sz="2800" b="1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Georgia" pitchFamily="18" charset="0"/>
              </a:rPr>
              <a:t>55</a:t>
            </a:r>
            <a:endParaRPr lang="en-US" sz="28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7" name="Picture 2" descr="C:\Documents and Settings\Антон\Рабочий стол\Логотипы\Samoney ru 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142852"/>
            <a:ext cx="1584242" cy="330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222l">
  <a:themeElements>
    <a:clrScheme name="01 2">
      <a:dk1>
        <a:srgbClr val="003366"/>
      </a:dk1>
      <a:lt1>
        <a:srgbClr val="FFFFFF"/>
      </a:lt1>
      <a:dk2>
        <a:srgbClr val="2E6272"/>
      </a:dk2>
      <a:lt2>
        <a:srgbClr val="B2B2B2"/>
      </a:lt2>
      <a:accent1>
        <a:srgbClr val="3984C9"/>
      </a:accent1>
      <a:accent2>
        <a:srgbClr val="77AE26"/>
      </a:accent2>
      <a:accent3>
        <a:srgbClr val="FFFFFF"/>
      </a:accent3>
      <a:accent4>
        <a:srgbClr val="002A56"/>
      </a:accent4>
      <a:accent5>
        <a:srgbClr val="AEC2E1"/>
      </a:accent5>
      <a:accent6>
        <a:srgbClr val="6B9D21"/>
      </a:accent6>
      <a:hlink>
        <a:srgbClr val="6E815B"/>
      </a:hlink>
      <a:folHlink>
        <a:srgbClr val="90A8B0"/>
      </a:folHlink>
    </a:clrScheme>
    <a:fontScheme name="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 1">
        <a:dk1>
          <a:srgbClr val="003366"/>
        </a:dk1>
        <a:lt1>
          <a:srgbClr val="FFFFFF"/>
        </a:lt1>
        <a:dk2>
          <a:srgbClr val="3C8196"/>
        </a:dk2>
        <a:lt2>
          <a:srgbClr val="B2B2B2"/>
        </a:lt2>
        <a:accent1>
          <a:srgbClr val="2C6AA2"/>
        </a:accent1>
        <a:accent2>
          <a:srgbClr val="77AE26"/>
        </a:accent2>
        <a:accent3>
          <a:srgbClr val="FFFFFF"/>
        </a:accent3>
        <a:accent4>
          <a:srgbClr val="002A56"/>
        </a:accent4>
        <a:accent5>
          <a:srgbClr val="ACB9CE"/>
        </a:accent5>
        <a:accent6>
          <a:srgbClr val="6B9D21"/>
        </a:accent6>
        <a:hlink>
          <a:srgbClr val="6E815B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 2">
        <a:dk1>
          <a:srgbClr val="003366"/>
        </a:dk1>
        <a:lt1>
          <a:srgbClr val="FFFFFF"/>
        </a:lt1>
        <a:dk2>
          <a:srgbClr val="2E6272"/>
        </a:dk2>
        <a:lt2>
          <a:srgbClr val="B2B2B2"/>
        </a:lt2>
        <a:accent1>
          <a:srgbClr val="3984C9"/>
        </a:accent1>
        <a:accent2>
          <a:srgbClr val="77AE26"/>
        </a:accent2>
        <a:accent3>
          <a:srgbClr val="FFFFFF"/>
        </a:accent3>
        <a:accent4>
          <a:srgbClr val="002A56"/>
        </a:accent4>
        <a:accent5>
          <a:srgbClr val="AEC2E1"/>
        </a:accent5>
        <a:accent6>
          <a:srgbClr val="6B9D21"/>
        </a:accent6>
        <a:hlink>
          <a:srgbClr val="6E815B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 3">
        <a:dk1>
          <a:srgbClr val="30311D"/>
        </a:dk1>
        <a:lt1>
          <a:srgbClr val="FFFFFF"/>
        </a:lt1>
        <a:dk2>
          <a:srgbClr val="4A5B1F"/>
        </a:dk2>
        <a:lt2>
          <a:srgbClr val="B2B2B2"/>
        </a:lt2>
        <a:accent1>
          <a:srgbClr val="907242"/>
        </a:accent1>
        <a:accent2>
          <a:srgbClr val="93B75F"/>
        </a:accent2>
        <a:accent3>
          <a:srgbClr val="FFFFFF"/>
        </a:accent3>
        <a:accent4>
          <a:srgbClr val="272817"/>
        </a:accent4>
        <a:accent5>
          <a:srgbClr val="C6BCB0"/>
        </a:accent5>
        <a:accent6>
          <a:srgbClr val="85A655"/>
        </a:accent6>
        <a:hlink>
          <a:srgbClr val="557B97"/>
        </a:hlink>
        <a:folHlink>
          <a:srgbClr val="A1A1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cdb2004222l</Template>
  <TotalTime>410</TotalTime>
  <Words>484</Words>
  <Application>Microsoft PowerPoint</Application>
  <PresentationFormat>Экран (4:3)</PresentationFormat>
  <Paragraphs>77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cdb2004222l</vt:lpstr>
      <vt:lpstr>Слайд 1</vt:lpstr>
      <vt:lpstr>Предпосылки создания</vt:lpstr>
      <vt:lpstr>Предпосылки создания</vt:lpstr>
      <vt:lpstr>Предпосылки создания</vt:lpstr>
      <vt:lpstr>Samoney.ru/что это?</vt:lpstr>
      <vt:lpstr>Samoney.ru/о проекте</vt:lpstr>
      <vt:lpstr>Samoney.ru/как это работает</vt:lpstr>
      <vt:lpstr>Samoney.ru/как это работает</vt:lpstr>
      <vt:lpstr>Samoney.ru/требования</vt:lpstr>
      <vt:lpstr>Samoney.ru/доходность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Антон</dc:creator>
  <cp:lastModifiedBy>Антон</cp:lastModifiedBy>
  <cp:revision>31</cp:revision>
  <dcterms:created xsi:type="dcterms:W3CDTF">2012-01-12T01:29:08Z</dcterms:created>
  <dcterms:modified xsi:type="dcterms:W3CDTF">2012-07-03T17:29:01Z</dcterms:modified>
</cp:coreProperties>
</file>