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77" r:id="rId2"/>
    <p:sldId id="274" r:id="rId3"/>
    <p:sldId id="256" r:id="rId4"/>
    <p:sldId id="260" r:id="rId5"/>
    <p:sldId id="276" r:id="rId6"/>
    <p:sldId id="268" r:id="rId7"/>
    <p:sldId id="269" r:id="rId8"/>
    <p:sldId id="265" r:id="rId9"/>
    <p:sldId id="264" r:id="rId10"/>
    <p:sldId id="263" r:id="rId11"/>
    <p:sldId id="261" r:id="rId12"/>
    <p:sldId id="262" r:id="rId13"/>
    <p:sldId id="257" r:id="rId14"/>
    <p:sldId id="266" r:id="rId15"/>
    <p:sldId id="258" r:id="rId16"/>
    <p:sldId id="259" r:id="rId17"/>
    <p:sldId id="270" r:id="rId18"/>
    <p:sldId id="271" r:id="rId19"/>
    <p:sldId id="272" r:id="rId20"/>
    <p:sldId id="273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FEC3-C46E-44BA-9555-995C3E7EED91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D8DD5-3CF4-4C0D-9804-65B599BD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5977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25AD8-137E-4463-8952-1460F982908E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630D3-AA2F-42B4-A28F-7FF79F60A8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4912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800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62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58E2-A805-4871-86B3-2C28A81ABA8C}" type="datetime1">
              <a:rPr lang="ru-RU" smtClean="0"/>
              <a:t>19.03.2014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D68C-C6EC-4643-97B1-4903FC2A8F34}" type="datetime1">
              <a:rPr lang="ru-RU" smtClean="0"/>
              <a:t>19.03.2014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B4059-E169-4E90-95D4-B91482AFE85A}" type="datetime1">
              <a:rPr lang="ru-RU" smtClean="0"/>
              <a:t>19.03.2014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9EEA-AD49-41FA-82A6-30B9FA333A9E}" type="datetime1">
              <a:rPr lang="ru-RU" smtClean="0"/>
              <a:t>19.03.2014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E9F2-6AC8-4E1F-B896-F487887B874B}" type="datetime1">
              <a:rPr lang="ru-RU" smtClean="0"/>
              <a:t>19.03.2014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C20C6-1941-4454-BECA-68CC2AEAA0D3}" type="datetime1">
              <a:rPr lang="ru-RU" smtClean="0"/>
              <a:t>19.03.2014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3503-7C3C-41E5-A95D-6073EC1F15C1}" type="datetime1">
              <a:rPr lang="ru-RU" smtClean="0"/>
              <a:t>19.03.2014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3EB0-ECE0-461B-BDF8-2FE36F6A54E0}" type="datetime1">
              <a:rPr lang="ru-RU" smtClean="0"/>
              <a:t>19.03.2014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9C48-5C46-4D1B-9F80-640D04CB4FE9}" type="datetime1">
              <a:rPr lang="ru-RU" smtClean="0"/>
              <a:t>19.03.2014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784EC-0DB2-46BA-83F7-48E6313CF1BD}" type="datetime1">
              <a:rPr lang="ru-RU" smtClean="0"/>
              <a:t>19.03.2014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BBC9-4B7F-480B-B3FD-7CB3DB0856AD}" type="datetime1">
              <a:rPr lang="ru-RU" smtClean="0"/>
              <a:t>19.03.2014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66F7061-E643-4747-93A0-BA51A77B2E7F}" type="datetime1">
              <a:rPr lang="ru-RU" smtClean="0"/>
              <a:t>19.03.2014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hyperlink" Target="http://ugra-agro.ru/clar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ultigorod@mail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http://ugra-agro.ru/clari" TargetMode="External"/><Relationship Id="rId4" Type="http://schemas.openxmlformats.org/officeDocument/2006/relationships/hyperlink" Target="http://ugra-agr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3140968"/>
            <a:ext cx="7772400" cy="1500187"/>
          </a:xfrm>
        </p:spPr>
        <p:txBody>
          <a:bodyPr>
            <a:noAutofit/>
          </a:bodyPr>
          <a:lstStyle/>
          <a:p>
            <a:r>
              <a:rPr lang="ru-RU" sz="3200" dirty="0"/>
              <a:t>Проект по созданию и развитию производственно-технологической инфраструктуры инновационного рыбоводного сельскохозяйственного </a:t>
            </a:r>
            <a:r>
              <a:rPr lang="ru-RU" sz="3200" dirty="0" smtClean="0"/>
              <a:t>кластера</a:t>
            </a:r>
          </a:p>
          <a:p>
            <a:r>
              <a:rPr lang="ru-RU" dirty="0"/>
              <a:t>От малька до готовой продукции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6" name="Рисунок 5" descr="fish-produc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396466"/>
            <a:ext cx="2848609" cy="2136458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3"/>
          <a:srcRect l="2013" t="6439" r="63158" b="83407"/>
          <a:stretch/>
        </p:blipFill>
        <p:spPr bwMode="auto">
          <a:xfrm>
            <a:off x="6588224" y="332656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 descr="http://ugra-agro.ru/uploads/som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11561"/>
            <a:ext cx="335046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5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Современное состояние вопроса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настоящее время в РФ основным видом пресноводной Аква культуры является карп и другие растительноядные виды рыб (белый и пестрый толстолобики и белый амур). </a:t>
            </a:r>
          </a:p>
          <a:p>
            <a:r>
              <a:rPr lang="ru-RU" sz="1600" dirty="0"/>
              <a:t>В </a:t>
            </a:r>
            <a:r>
              <a:rPr lang="ru-RU" sz="1600" dirty="0" smtClean="0"/>
              <a:t>ХМАО –Югре </a:t>
            </a:r>
            <a:r>
              <a:rPr lang="ru-RU" sz="1600" dirty="0"/>
              <a:t>предпочитают сиговые виды рыб (муксун, тугун, нельма).</a:t>
            </a:r>
          </a:p>
          <a:p>
            <a:r>
              <a:rPr lang="ru-RU" sz="1600" dirty="0"/>
              <a:t>Из осетровых видов рыб предпочитают стерлядь.</a:t>
            </a:r>
          </a:p>
          <a:p>
            <a:r>
              <a:rPr lang="ru-RU" sz="1600" dirty="0"/>
              <a:t>Это обусловлено природно-климатическими факторами и особенностями национального вкуса.</a:t>
            </a:r>
          </a:p>
          <a:p>
            <a:r>
              <a:rPr lang="ru-RU" sz="1600" dirty="0"/>
              <a:t>Современная индустриальная </a:t>
            </a:r>
            <a:r>
              <a:rPr lang="ru-RU" sz="1600" dirty="0" err="1"/>
              <a:t>аквакультура</a:t>
            </a:r>
            <a:r>
              <a:rPr lang="ru-RU" sz="1600" dirty="0"/>
              <a:t> специализируется на выращивании преимущественно дорогостоящих видов рыб (окуневые – судак, </a:t>
            </a:r>
            <a:r>
              <a:rPr lang="ru-RU" sz="1600" dirty="0" smtClean="0"/>
              <a:t>камбаловые </a:t>
            </a:r>
            <a:r>
              <a:rPr lang="ru-RU" sz="1600" dirty="0"/>
              <a:t>- </a:t>
            </a:r>
            <a:r>
              <a:rPr lang="ru-RU" sz="1600" dirty="0" err="1"/>
              <a:t>тюрбо</a:t>
            </a:r>
            <a:r>
              <a:rPr lang="ru-RU" sz="1600" dirty="0"/>
              <a:t>, морской язык, осетровые – </a:t>
            </a:r>
            <a:r>
              <a:rPr lang="ru-RU" sz="1600" dirty="0" err="1"/>
              <a:t>ленский</a:t>
            </a:r>
            <a:r>
              <a:rPr lang="ru-RU" sz="1600" dirty="0"/>
              <a:t> русский осетр, лососёвые – форель, семга, сиговые – пелядь, ряпушка).</a:t>
            </a:r>
          </a:p>
          <a:p>
            <a:r>
              <a:rPr lang="ru-RU" sz="1600" dirty="0"/>
              <a:t>Главный недостаток такого подхода – ограниченное количество потенциальных покупателей,  целевая аудитория составляет от 7-19% населения. </a:t>
            </a:r>
            <a:endParaRPr lang="ru-RU" sz="1600" dirty="0" smtClean="0"/>
          </a:p>
          <a:p>
            <a:r>
              <a:rPr lang="ru-RU" sz="1600" dirty="0"/>
              <a:t>Физиологическая норма потребления рыбопродуктов для человека 25,4 кг в год. В настоящее время в России она составляет 16,7 кг. Включаю морскую рыбу. </a:t>
            </a:r>
            <a:endParaRPr lang="ru-RU" sz="1600" dirty="0" smtClean="0"/>
          </a:p>
          <a:p>
            <a:r>
              <a:rPr lang="ru-RU" sz="1600" dirty="0" smtClean="0"/>
              <a:t>Естественный </a:t>
            </a:r>
            <a:r>
              <a:rPr lang="ru-RU" sz="1600" dirty="0"/>
              <a:t>вылов рыбы в водоемах ХМАО сократился по результатам хозяйственной деятельности и браконьерства. </a:t>
            </a:r>
            <a:r>
              <a:rPr lang="ru-RU" sz="1600" dirty="0" smtClean="0"/>
              <a:t> </a:t>
            </a:r>
          </a:p>
          <a:p>
            <a:endParaRPr lang="ru-RU" sz="1600" dirty="0" smtClean="0"/>
          </a:p>
          <a:p>
            <a:r>
              <a:rPr lang="ru-RU" sz="1600" dirty="0" smtClean="0"/>
              <a:t>В России существует на сегодняшний день два индустриальных рыбных хозяйства по выращиванию </a:t>
            </a:r>
            <a:r>
              <a:rPr lang="ru-RU" sz="1600" dirty="0" err="1" smtClean="0"/>
              <a:t>клариевого</a:t>
            </a:r>
            <a:r>
              <a:rPr lang="ru-RU" sz="1600" dirty="0" smtClean="0"/>
              <a:t> сома общей производственной мощностью – 105 тонн товарной рыбы. Одно хозяйство расположено в Ленинградской области п. </a:t>
            </a:r>
            <a:r>
              <a:rPr lang="ru-RU" sz="1600" dirty="0" smtClean="0"/>
              <a:t>Беседа </a:t>
            </a:r>
            <a:r>
              <a:rPr lang="ru-RU" sz="1600" dirty="0" smtClean="0"/>
              <a:t>и в </a:t>
            </a:r>
            <a:r>
              <a:rPr lang="ru-RU" sz="1600" dirty="0" err="1" smtClean="0"/>
              <a:t>г.Курске</a:t>
            </a:r>
            <a:r>
              <a:rPr lang="ru-RU" sz="1600" dirty="0" smtClean="0"/>
              <a:t>. Мощностей по переработке рыбы эти хозяйства не имеют. </a:t>
            </a:r>
            <a:endParaRPr lang="ru-RU" sz="1600" dirty="0"/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2013" t="6439" r="63158" b="83407"/>
          <a:stretch/>
        </p:blipFill>
        <p:spPr bwMode="auto">
          <a:xfrm>
            <a:off x="6948264" y="216498"/>
            <a:ext cx="1835968" cy="288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05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304" y="1196752"/>
            <a:ext cx="86251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Мы предлагаем к выращиванию и потреблению рыбу </a:t>
            </a:r>
            <a:r>
              <a:rPr lang="ru-RU" dirty="0" smtClean="0"/>
              <a:t>среднего-ценового </a:t>
            </a:r>
            <a:r>
              <a:rPr lang="ru-RU" dirty="0" smtClean="0"/>
              <a:t>сегмента рынка в переработанном виде по цене от 250-350 руб./</a:t>
            </a:r>
            <a:r>
              <a:rPr lang="ru-RU" dirty="0" smtClean="0"/>
              <a:t>кг, в </a:t>
            </a:r>
            <a:r>
              <a:rPr lang="ru-RU" dirty="0" smtClean="0"/>
              <a:t>зависимости от вида продукции. Т.е. данная продукция доступна для основной массы населения. </a:t>
            </a:r>
          </a:p>
          <a:p>
            <a:endParaRPr lang="ru-RU" dirty="0" smtClean="0"/>
          </a:p>
          <a:p>
            <a:r>
              <a:rPr lang="ru-RU" dirty="0" smtClean="0"/>
              <a:t>Данный продукт является диетическим легкоусвояемым и содержание в нем </a:t>
            </a:r>
            <a:r>
              <a:rPr lang="ru-RU" dirty="0" smtClean="0"/>
              <a:t>Омега3 </a:t>
            </a:r>
            <a:r>
              <a:rPr lang="ru-RU" dirty="0" smtClean="0"/>
              <a:t>жирных кислот в 2, 5-3 раза превышает аналогичные у семги и форели. </a:t>
            </a:r>
            <a:r>
              <a:rPr lang="ru-RU" dirty="0" smtClean="0"/>
              <a:t>Омега3 </a:t>
            </a:r>
            <a:r>
              <a:rPr lang="ru-RU" dirty="0" smtClean="0"/>
              <a:t>жирные кислоты защищают и стимулируют иммунную систему человека, </a:t>
            </a:r>
            <a:r>
              <a:rPr lang="ru-RU" dirty="0" smtClean="0"/>
              <a:t>осуществляют </a:t>
            </a:r>
            <a:r>
              <a:rPr lang="ru-RU" dirty="0" smtClean="0"/>
              <a:t>профилактику заболеваний сердечно-сосудистой системы, органов дыхания и пищеварения.</a:t>
            </a:r>
          </a:p>
          <a:p>
            <a:r>
              <a:rPr lang="ru-RU" b="1" dirty="0" smtClean="0"/>
              <a:t>Цель проекта </a:t>
            </a:r>
            <a:r>
              <a:rPr lang="ru-RU" dirty="0" smtClean="0"/>
              <a:t>заключается том, чтобы каждый житель ХМАО-Югры </a:t>
            </a:r>
            <a:r>
              <a:rPr lang="ru-RU" dirty="0" smtClean="0"/>
              <a:t>потреблял достаточное </a:t>
            </a:r>
            <a:r>
              <a:rPr lang="ru-RU" dirty="0" err="1" smtClean="0"/>
              <a:t>количетство</a:t>
            </a:r>
            <a:r>
              <a:rPr lang="ru-RU" dirty="0" smtClean="0"/>
              <a:t>. </a:t>
            </a:r>
            <a:r>
              <a:rPr lang="ru-RU" dirty="0" smtClean="0"/>
              <a:t>Конечной </a:t>
            </a:r>
            <a:r>
              <a:rPr lang="ru-RU" dirty="0" smtClean="0"/>
              <a:t>целью проекта является производство на территории ХМАО 6500-7000 тыс. тонн товарной рыбы </a:t>
            </a:r>
            <a:r>
              <a:rPr lang="ru-RU" dirty="0" err="1" smtClean="0"/>
              <a:t>клария</a:t>
            </a:r>
            <a:r>
              <a:rPr lang="ru-RU" dirty="0" smtClean="0"/>
              <a:t> из расчета 5 кг на одного жителя в год.</a:t>
            </a:r>
          </a:p>
          <a:p>
            <a:endParaRPr lang="ru-RU" dirty="0" smtClean="0"/>
          </a:p>
          <a:p>
            <a:r>
              <a:rPr lang="ru-RU" dirty="0" smtClean="0"/>
              <a:t>Предлагаемые нами производственные программы по первому этапу развития, те. 100 тонн в год позволяют нам утверждать что данная продукция в г. Ханты-Мансийске будет востребована  как в охлажденном так и </a:t>
            </a:r>
            <a:r>
              <a:rPr lang="ru-RU" dirty="0" smtClean="0"/>
              <a:t>в переработанном </a:t>
            </a:r>
            <a:r>
              <a:rPr lang="ru-RU" dirty="0" smtClean="0"/>
              <a:t>виде и ее будет значительно меньше чем это требуется населению. Потребность в </a:t>
            </a:r>
            <a:endParaRPr lang="ru-RU" dirty="0" smtClean="0"/>
          </a:p>
          <a:p>
            <a:r>
              <a:rPr lang="ru-RU" dirty="0" smtClean="0"/>
              <a:t>г</a:t>
            </a:r>
            <a:r>
              <a:rPr lang="ru-RU" dirty="0" smtClean="0"/>
              <a:t>. Ханты-Мансийске в 5 раз больше.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Решение проблемы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732240" y="6525344"/>
            <a:ext cx="2016224" cy="258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2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Продукт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499" y="1340768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Конечной продукцией проекта является ветчинно-сосисочные изделия из мяса </a:t>
            </a:r>
            <a:r>
              <a:rPr lang="ru-RU" sz="2000" dirty="0" err="1" smtClean="0"/>
              <a:t>клариевого</a:t>
            </a:r>
            <a:r>
              <a:rPr lang="ru-RU" sz="2000" dirty="0" smtClean="0"/>
              <a:t> сома: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Филе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Рыба горячего и холодного копчения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Снеки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Сосиски 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Ветчины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Колбаса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Нарезки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Белково</a:t>
            </a:r>
            <a:r>
              <a:rPr lang="ru-RU" sz="2000" dirty="0" smtClean="0"/>
              <a:t>-витаминный концентрат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Рыбная мука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Аквапонная</a:t>
            </a:r>
            <a:r>
              <a:rPr lang="ru-RU" sz="2000" dirty="0" smtClean="0"/>
              <a:t> продукция (зелень)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Органические удобрения для улучшения земель</a:t>
            </a:r>
          </a:p>
          <a:p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endParaRPr lang="ru-RU" sz="2000" dirty="0"/>
          </a:p>
        </p:txBody>
      </p:sp>
      <p:pic>
        <p:nvPicPr>
          <p:cNvPr id="6146" name="Picture 2" descr="J:\ARA\Wellfi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348880"/>
            <a:ext cx="2970458" cy="222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J:\ARA\Superfilet-le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303" y="5357741"/>
            <a:ext cx="3200168" cy="133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2013" t="6439" r="63158" b="83407"/>
          <a:stretch/>
        </p:blipFill>
        <p:spPr bwMode="auto">
          <a:xfrm>
            <a:off x="611560" y="6357526"/>
            <a:ext cx="2143125" cy="331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16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Конкурентные преимущества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84784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dirty="0"/>
          </a:p>
          <a:p>
            <a:pPr>
              <a:spcAft>
                <a:spcPts val="600"/>
              </a:spcAft>
            </a:pPr>
            <a:r>
              <a:rPr lang="ru-RU" dirty="0" smtClean="0"/>
              <a:t>Объектом </a:t>
            </a:r>
            <a:r>
              <a:rPr lang="ru-RU" dirty="0"/>
              <a:t>выращивания является </a:t>
            </a:r>
            <a:r>
              <a:rPr lang="ru-RU" dirty="0" err="1"/>
              <a:t>клариевый</a:t>
            </a:r>
            <a:r>
              <a:rPr lang="ru-RU" dirty="0"/>
              <a:t> (африканский) сом.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Он </a:t>
            </a:r>
            <a:r>
              <a:rPr lang="ru-RU" dirty="0"/>
              <a:t>имеет самую высокую скорость роста по сравнению с другими видами выращивания,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Самый </a:t>
            </a:r>
            <a:r>
              <a:rPr lang="ru-RU" dirty="0"/>
              <a:t>низкий расход к/ корма на 1 кг привеса (0,85-0,9),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Высокие </a:t>
            </a:r>
            <a:r>
              <a:rPr lang="ru-RU" dirty="0"/>
              <a:t>диетические качества мяса.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требует затрат на насыщение воды кислородом.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Выход </a:t>
            </a:r>
            <a:r>
              <a:rPr lang="ru-RU" dirty="0"/>
              <a:t>товарной рыбы с 1м3 - 900 кг/год. Выход товарной массы (филе) составляет 52-58%.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Естественная </a:t>
            </a:r>
            <a:r>
              <a:rPr lang="ru-RU" dirty="0"/>
              <a:t>гибель в 2-3 раза меньше, чем у традиционных объектов выращивания. 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Ориентировочная </a:t>
            </a:r>
            <a:r>
              <a:rPr lang="ru-RU" dirty="0"/>
              <a:t>себестоимость 1 кг. товарной продукции 110-140 </a:t>
            </a:r>
            <a:r>
              <a:rPr lang="ru-RU" dirty="0" err="1"/>
              <a:t>руб</a:t>
            </a:r>
            <a:r>
              <a:rPr lang="ru-RU" dirty="0"/>
              <a:t>/кг. 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076" y="188640"/>
            <a:ext cx="8229600" cy="9595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Вариант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экскизно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-планировочного решения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рыботоварной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фермы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103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0200"/>
            <a:ext cx="7344366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0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Пояснения к схеме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</a:rPr>
            </a:b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7414" y="836712"/>
            <a:ext cx="824305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. Рыбоводная система для производства африканского сома. Примерная площадь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240 м2, включая все технические и биологические компоненты, полезный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(продуктивный) объем 130 м3 в зоне товарного выращивания, 30 м3 – в зоне</a:t>
            </a:r>
          </a:p>
          <a:p>
            <a:r>
              <a:rPr lang="ru-RU" sz="1600" dirty="0" err="1">
                <a:solidFill>
                  <a:schemeClr val="tx2">
                    <a:lumMod val="75000"/>
                  </a:schemeClr>
                </a:solidFill>
              </a:rPr>
              <a:t>подращивания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и 80 м3 – в системе водоподготовки (седиментация, микрофильтр,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биофильтр)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2. Инкубатория и мини-лаборатория.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3. Склад кормов и инвентаря.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4. Решетчатые мостки для обслуживания (не включены, изготавливаются на месте).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5. Зона убоя рыбы с автоматическим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</a:rPr>
              <a:t>рыбоприемником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6. Переработка (потрошение,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</a:rPr>
              <a:t>филетирование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, калибровка и сортировка).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7. Камера заморозки и машина для выработки льда.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8. Холодильная камера (охлаждение).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9. Вывоз отходов.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10. Гигиенический шлюз.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11. Комната приема посетителей / комната ночного дежурного.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12. Раздевалка, шкафчики для одежды персонала.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13. Туалетные комнаты (муж./жен.).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14. Вход, коридор.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15. Склад мелкого инвентаря.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16. Офисное помещение.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17. Склад упаковочных материалов, коробов, емкостей, поддонов.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18. Зона отгрузки товара.</a:t>
            </a: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850667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6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7920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Общая схема личиночно-выростного цеха 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(компания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UFTI -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Германия)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2117" t="23846" r="29162" b="14103"/>
          <a:stretch/>
        </p:blipFill>
        <p:spPr bwMode="auto">
          <a:xfrm>
            <a:off x="3347864" y="1196752"/>
            <a:ext cx="5400600" cy="42991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33591" r="11693" b="28204"/>
          <a:stretch/>
        </p:blipFill>
        <p:spPr bwMode="auto">
          <a:xfrm>
            <a:off x="143203" y="4954852"/>
            <a:ext cx="6823248" cy="18617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1448557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Общая </a:t>
            </a:r>
            <a:r>
              <a:rPr lang="ru-RU" dirty="0" smtClean="0"/>
              <a:t>площадь участка – 200 </a:t>
            </a:r>
            <a:r>
              <a:rPr lang="ru-RU" dirty="0" err="1" smtClean="0"/>
              <a:t>кв.м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4"/>
          <a:srcRect l="2013" t="6439" r="63158" b="83407"/>
          <a:stretch/>
        </p:blipFill>
        <p:spPr bwMode="auto">
          <a:xfrm>
            <a:off x="6876256" y="6406231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9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Эскизно – планировочное решение цеха товарного выращивания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2" name="Picture 4" descr="http://ugra-agro.ru/uploads/esk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0"/>
          <a:stretch/>
        </p:blipFill>
        <p:spPr bwMode="auto">
          <a:xfrm>
            <a:off x="1115616" y="1691593"/>
            <a:ext cx="7200800" cy="47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33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606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Основные характеристики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инкубационно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–личиночного участка  для производства товарной посадочной молоди, 330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тыс.штук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в год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111886"/>
              </p:ext>
            </p:extLst>
          </p:nvPr>
        </p:nvGraphicFramePr>
        <p:xfrm>
          <a:off x="539551" y="896576"/>
          <a:ext cx="8064898" cy="5772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9"/>
                <a:gridCol w="6264696"/>
                <a:gridCol w="1368153"/>
              </a:tblGrid>
              <a:tr h="71342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Значение и</a:t>
                      </a:r>
                    </a:p>
                    <a:p>
                      <a:pPr algn="l"/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единицы</a:t>
                      </a:r>
                    </a:p>
                    <a:p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измерения</a:t>
                      </a:r>
                      <a:endParaRPr lang="ru-RU" sz="1400" dirty="0"/>
                    </a:p>
                  </a:txBody>
                  <a:tcPr/>
                </a:tc>
              </a:tr>
              <a:tr h="297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здания: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м²</a:t>
                      </a:r>
                      <a:endParaRPr lang="ru-RU" sz="1400" dirty="0"/>
                    </a:p>
                  </a:txBody>
                  <a:tcPr/>
                </a:tc>
              </a:tr>
              <a:tr h="297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под производственную установку: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м²</a:t>
                      </a:r>
                      <a:endParaRPr lang="ru-RU" sz="1400" dirty="0"/>
                    </a:p>
                  </a:txBody>
                  <a:tcPr/>
                </a:tc>
              </a:tr>
              <a:tr h="4712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Среднесуточная потребность в воде: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Около 7 м³/сутки</a:t>
                      </a:r>
                      <a:endParaRPr lang="ru-RU" sz="1400" dirty="0"/>
                    </a:p>
                  </a:txBody>
                  <a:tcPr/>
                </a:tc>
              </a:tr>
              <a:tr h="297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Потребление в тепловой энергии: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кВт</a:t>
                      </a:r>
                      <a:endParaRPr lang="ru-RU" sz="1400" dirty="0"/>
                    </a:p>
                  </a:txBody>
                  <a:tcPr/>
                </a:tc>
              </a:tr>
              <a:tr h="297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Потребление электроэнергии: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кВт/ч</a:t>
                      </a:r>
                      <a:endParaRPr lang="ru-RU" sz="1400" dirty="0"/>
                    </a:p>
                  </a:txBody>
                  <a:tcPr/>
                </a:tc>
              </a:tr>
              <a:tr h="41902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Необходимое подключение электроэнергии (установленная мощность):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кВт</a:t>
                      </a:r>
                      <a:endParaRPr lang="ru-RU" sz="1400" dirty="0"/>
                    </a:p>
                  </a:txBody>
                  <a:tcPr/>
                </a:tc>
              </a:tr>
              <a:tr h="50534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воды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инкубационно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‐личиночный участок: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28°C</a:t>
                      </a: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297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Температура воды участок выращивания товарного малька: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26°C</a:t>
                      </a:r>
                      <a:endParaRPr lang="ru-RU" sz="1400" dirty="0"/>
                    </a:p>
                  </a:txBody>
                  <a:tcPr/>
                </a:tc>
              </a:tr>
              <a:tr h="41902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Суточная потребность в кормах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инкубационно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‐личиночный участок: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кг</a:t>
                      </a:r>
                      <a:endParaRPr lang="ru-RU" sz="1400" dirty="0"/>
                    </a:p>
                  </a:txBody>
                  <a:tcPr/>
                </a:tc>
              </a:tr>
              <a:tr h="4631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Суточная потребность в кормах участок выращивания товарного малька: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84 кг</a:t>
                      </a:r>
                      <a:endParaRPr lang="ru-RU" sz="1400" dirty="0"/>
                    </a:p>
                  </a:txBody>
                  <a:tcPr/>
                </a:tc>
              </a:tr>
              <a:tr h="50534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Полезный (продуктивный) объем установки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инкубационно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‐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личиночный участок: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 м³</a:t>
                      </a:r>
                      <a:endParaRPr lang="ru-RU" sz="1400" dirty="0"/>
                    </a:p>
                  </a:txBody>
                  <a:tcPr/>
                </a:tc>
              </a:tr>
              <a:tr h="66161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Полезный (продуктивный) объем установки участок выращивания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товарного малька: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 м³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53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548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Инкубационно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-личиночная установка и установка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подращивания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малька до массы 1 грамм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5" t="41383" r="15538" b="25770"/>
          <a:stretch/>
        </p:blipFill>
        <p:spPr bwMode="auto">
          <a:xfrm>
            <a:off x="491985" y="1916832"/>
            <a:ext cx="6408712" cy="19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49202" t="34235" r="4161" b="17692"/>
          <a:stretch/>
        </p:blipFill>
        <p:spPr bwMode="auto">
          <a:xfrm>
            <a:off x="3851920" y="3717032"/>
            <a:ext cx="4884787" cy="30574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2013" t="6439" r="63158" b="83407"/>
          <a:stretch/>
        </p:blipFill>
        <p:spPr bwMode="auto">
          <a:xfrm>
            <a:off x="251520" y="6292096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1920" y="6292096"/>
            <a:ext cx="864096" cy="4823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0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Установка для выращивания товарного малька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до массы 10 грамм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" t="36667" r="39479" b="19653"/>
          <a:stretch/>
        </p:blipFill>
        <p:spPr bwMode="auto">
          <a:xfrm>
            <a:off x="467544" y="1916832"/>
            <a:ext cx="4626854" cy="2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45195" t="32051" r="3680" b="16410"/>
          <a:stretch/>
        </p:blipFill>
        <p:spPr bwMode="auto">
          <a:xfrm>
            <a:off x="4211960" y="3645024"/>
            <a:ext cx="4464496" cy="2664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0" y="5876886"/>
            <a:ext cx="864096" cy="4823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83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Основные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характеристики участка для производства товарной рыбы, 100 тонн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90526"/>
              </p:ext>
            </p:extLst>
          </p:nvPr>
        </p:nvGraphicFramePr>
        <p:xfrm>
          <a:off x="467544" y="1268760"/>
          <a:ext cx="8352928" cy="505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095"/>
                <a:gridCol w="5141524"/>
                <a:gridCol w="2784309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Параметры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Значение и единицы измерения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здания: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м²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Площадь под производственную установку: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350 м²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Среднесуточная потребность в воде: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м³/сутки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Потребление в тепловой энергии: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1.000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МВтч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/год (около 115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кВтч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Необходимое подключение тепла: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160 кВт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Потребление электроэнергии: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110.000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кВтч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/год (около 12,55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кВтч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Необходимое подключение электроэнергии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(установленная мощность):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кВт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Необходимое количество малька в год: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90.000 – 95.000 шт./год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Потребность в кормах: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т/год (Кормовой коэффициент = 0,9)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07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Участок товарного выращивания сома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7629" t="14616" r="16181" b="37179"/>
          <a:stretch/>
        </p:blipFill>
        <p:spPr bwMode="auto">
          <a:xfrm>
            <a:off x="683568" y="1340768"/>
            <a:ext cx="7848872" cy="4824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74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24905"/>
            <a:ext cx="2016224" cy="244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11" y="4599222"/>
            <a:ext cx="1738322" cy="203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Участок первичной переработки товарной рыбы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908720"/>
            <a:ext cx="5400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Участок первичной </a:t>
            </a:r>
            <a:r>
              <a:rPr lang="ru-RU" dirty="0" smtClean="0"/>
              <a:t>обработки включает </a:t>
            </a:r>
            <a:r>
              <a:rPr lang="ru-RU" dirty="0" smtClean="0"/>
              <a:t>в себя механизмы и оборудования для первоначальной разделки рыбы в результате которой удаляются голова, внутренности и скелет. </a:t>
            </a:r>
          </a:p>
          <a:p>
            <a:r>
              <a:rPr lang="ru-RU" dirty="0" smtClean="0"/>
              <a:t>Конечный продукт участка – филе сома. </a:t>
            </a:r>
          </a:p>
          <a:p>
            <a:r>
              <a:rPr lang="ru-RU" dirty="0" smtClean="0"/>
              <a:t>Участок оборудуется:</a:t>
            </a:r>
          </a:p>
          <a:p>
            <a:r>
              <a:rPr lang="ru-RU" dirty="0" smtClean="0"/>
              <a:t>Промышленные </a:t>
            </a:r>
            <a:r>
              <a:rPr lang="ru-RU" dirty="0" smtClean="0"/>
              <a:t>холодильные камеры;</a:t>
            </a:r>
            <a:endParaRPr lang="ru-RU" dirty="0" smtClean="0"/>
          </a:p>
          <a:p>
            <a:r>
              <a:rPr lang="ru-RU" dirty="0" smtClean="0"/>
              <a:t>Два </a:t>
            </a:r>
            <a:r>
              <a:rPr lang="ru-RU" dirty="0" err="1" smtClean="0"/>
              <a:t>трехсекционных</a:t>
            </a:r>
            <a:r>
              <a:rPr lang="ru-RU" dirty="0" smtClean="0"/>
              <a:t> столах- мойки, </a:t>
            </a:r>
          </a:p>
          <a:p>
            <a:r>
              <a:rPr lang="ru-RU" dirty="0" smtClean="0"/>
              <a:t>Два рыборазделочных столах,</a:t>
            </a:r>
          </a:p>
          <a:p>
            <a:r>
              <a:rPr lang="ru-RU" dirty="0" smtClean="0"/>
              <a:t>Установка для </a:t>
            </a:r>
            <a:r>
              <a:rPr lang="ru-RU" dirty="0" err="1" smtClean="0"/>
              <a:t>обесшкуривания</a:t>
            </a:r>
            <a:r>
              <a:rPr lang="ru-RU" dirty="0" smtClean="0"/>
              <a:t> рыбы,</a:t>
            </a:r>
          </a:p>
          <a:p>
            <a:r>
              <a:rPr lang="ru-RU" dirty="0" smtClean="0"/>
              <a:t>Генератор чешуйчатого </a:t>
            </a:r>
            <a:r>
              <a:rPr lang="ru-RU" dirty="0" smtClean="0"/>
              <a:t>льда,</a:t>
            </a:r>
            <a:endParaRPr lang="ru-RU" dirty="0" smtClean="0"/>
          </a:p>
          <a:p>
            <a:r>
              <a:rPr lang="ru-RU" dirty="0" smtClean="0"/>
              <a:t>Тележки Рикша</a:t>
            </a:r>
          </a:p>
          <a:p>
            <a:r>
              <a:rPr lang="ru-RU" dirty="0" smtClean="0"/>
              <a:t>Стерилизаторы технологического оборудования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80" y="3140968"/>
            <a:ext cx="1701495" cy="104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88" y="4625000"/>
            <a:ext cx="1602059" cy="193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7" t="8358" r="11024" b="10095"/>
          <a:stretch/>
        </p:blipFill>
        <p:spPr bwMode="auto">
          <a:xfrm>
            <a:off x="577638" y="4733275"/>
            <a:ext cx="1994229" cy="176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039" y="858093"/>
            <a:ext cx="22860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48793"/>
            <a:ext cx="16859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/>
          <p:nvPr/>
        </p:nvPicPr>
        <p:blipFill rotWithShape="1">
          <a:blip r:embed="rId9"/>
          <a:srcRect l="2013" t="6439" r="63158" b="83407"/>
          <a:stretch/>
        </p:blipFill>
        <p:spPr bwMode="auto">
          <a:xfrm>
            <a:off x="6645914" y="6467475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9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Вариант участка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ветчино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-сосисочного производства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2871" t="13626" r="47334" b="43418"/>
          <a:stretch/>
        </p:blipFill>
        <p:spPr bwMode="auto">
          <a:xfrm>
            <a:off x="4454578" y="3068960"/>
            <a:ext cx="4428615" cy="33041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45000" y="1375608"/>
            <a:ext cx="3543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Основные показатели цеха:</a:t>
            </a:r>
          </a:p>
          <a:p>
            <a:r>
              <a:rPr lang="ru-RU" dirty="0"/>
              <a:t>Расход воды, </a:t>
            </a:r>
            <a:r>
              <a:rPr lang="ru-RU" dirty="0" err="1"/>
              <a:t>куб.м</a:t>
            </a:r>
            <a:r>
              <a:rPr lang="ru-RU" dirty="0"/>
              <a:t>./сутки - 15</a:t>
            </a:r>
          </a:p>
          <a:p>
            <a:r>
              <a:rPr lang="ru-RU" dirty="0"/>
              <a:t>Тепло на отопление, ккал/час - 15</a:t>
            </a:r>
          </a:p>
          <a:p>
            <a:r>
              <a:rPr lang="ru-RU" dirty="0"/>
              <a:t>Потребляемая мощность, кВт - 45</a:t>
            </a:r>
          </a:p>
          <a:p>
            <a:r>
              <a:rPr lang="ru-RU" dirty="0"/>
              <a:t>Полезная площадь, </a:t>
            </a:r>
            <a:r>
              <a:rPr lang="ru-RU" dirty="0" err="1"/>
              <a:t>кв.м</a:t>
            </a:r>
            <a:r>
              <a:rPr lang="ru-RU" dirty="0"/>
              <a:t>. - 110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484784"/>
            <a:ext cx="39754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Основное технологическое</a:t>
            </a:r>
          </a:p>
          <a:p>
            <a:r>
              <a:rPr lang="ru-RU" b="1" dirty="0"/>
              <a:t>оборудование:</a:t>
            </a:r>
          </a:p>
          <a:p>
            <a:r>
              <a:rPr lang="ru-RU" dirty="0"/>
              <a:t>1. КХН-6 - камера холодильная,</a:t>
            </a:r>
          </a:p>
          <a:p>
            <a:r>
              <a:rPr lang="ru-RU" dirty="0"/>
              <a:t>низкотемпературная (1)</a:t>
            </a:r>
          </a:p>
          <a:p>
            <a:r>
              <a:rPr lang="ru-RU" dirty="0"/>
              <a:t>2. Стол разделочный (2)</a:t>
            </a:r>
          </a:p>
          <a:p>
            <a:r>
              <a:rPr lang="ru-RU" dirty="0"/>
              <a:t>3. Машина измельчения мяса (1)</a:t>
            </a:r>
          </a:p>
          <a:p>
            <a:r>
              <a:rPr lang="ru-RU" dirty="0"/>
              <a:t>4. Фаршемешалка (1)</a:t>
            </a:r>
          </a:p>
          <a:p>
            <a:r>
              <a:rPr lang="ru-RU" dirty="0"/>
              <a:t>5. Шприц колбасный (1)</a:t>
            </a:r>
          </a:p>
          <a:p>
            <a:r>
              <a:rPr lang="ru-RU" dirty="0"/>
              <a:t>6. Коптильная камера (комплект) (1)</a:t>
            </a:r>
          </a:p>
          <a:p>
            <a:r>
              <a:rPr lang="ru-RU" dirty="0"/>
              <a:t>7. КХС-4,5 - камера холодильная,</a:t>
            </a:r>
          </a:p>
          <a:p>
            <a:r>
              <a:rPr lang="ru-RU" dirty="0"/>
              <a:t>среднетемпературная (1)</a:t>
            </a:r>
          </a:p>
          <a:p>
            <a:r>
              <a:rPr lang="ru-RU" dirty="0"/>
              <a:t>8. Емкость для транспортировки (10)</a:t>
            </a:r>
          </a:p>
          <a:p>
            <a:r>
              <a:rPr lang="ru-RU" dirty="0"/>
              <a:t>9. Фартук </a:t>
            </a:r>
            <a:r>
              <a:rPr lang="ru-RU" dirty="0" err="1"/>
              <a:t>обваловщика</a:t>
            </a:r>
            <a:r>
              <a:rPr lang="ru-RU" dirty="0"/>
              <a:t> (1)</a:t>
            </a:r>
          </a:p>
          <a:p>
            <a:r>
              <a:rPr lang="ru-RU" dirty="0"/>
              <a:t>10. Перчатки кольчужные (1)</a:t>
            </a:r>
          </a:p>
          <a:p>
            <a:r>
              <a:rPr lang="ru-RU" dirty="0"/>
              <a:t>11. Комплект ножей для обвалки и</a:t>
            </a:r>
          </a:p>
          <a:p>
            <a:r>
              <a:rPr lang="ru-RU" dirty="0" err="1"/>
              <a:t>жиловки</a:t>
            </a:r>
            <a:r>
              <a:rPr lang="ru-RU" dirty="0"/>
              <a:t>(1)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9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Участок глубокой переработки рыбных отходов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34076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Конечный продукт переработки </a:t>
            </a:r>
            <a:r>
              <a:rPr lang="ru-RU" dirty="0" err="1" smtClean="0"/>
              <a:t>белково</a:t>
            </a:r>
            <a:r>
              <a:rPr lang="ru-RU" dirty="0" smtClean="0"/>
              <a:t>-витаминный концентрат (БВК) с уровнем протеина 20-24%. Предназначен для кормления молодняка с/х животных в период первого и второго месяцев жизни. </a:t>
            </a:r>
          </a:p>
          <a:p>
            <a:r>
              <a:rPr lang="ru-RU" dirty="0" smtClean="0"/>
              <a:t>Возможно производство рыбной муки.</a:t>
            </a:r>
            <a:endParaRPr lang="ru-RU" dirty="0"/>
          </a:p>
        </p:txBody>
      </p:sp>
      <p:pic>
        <p:nvPicPr>
          <p:cNvPr id="7170" name="Picture 2" descr="МСИ ЧЕРНО-БЕЛАЯ ФОТ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70306"/>
            <a:ext cx="2783210" cy="339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3097076"/>
            <a:ext cx="590465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ru-RU" b="1" dirty="0"/>
              <a:t>Технические данные и </a:t>
            </a:r>
            <a:r>
              <a:rPr lang="ru-RU" b="1" dirty="0" smtClean="0"/>
              <a:t>характеристики </a:t>
            </a:r>
            <a:r>
              <a:rPr lang="ru-RU" sz="1600" b="1" dirty="0" smtClean="0"/>
              <a:t>Установки </a:t>
            </a:r>
            <a:r>
              <a:rPr lang="ru-RU" sz="1600" b="1" dirty="0"/>
              <a:t>УПС-01</a:t>
            </a:r>
            <a:endParaRPr lang="ru-RU" sz="1600" dirty="0"/>
          </a:p>
          <a:p>
            <a:pPr marL="0" lvl="3" algn="ctr"/>
            <a:endParaRPr lang="ru-RU" sz="1600" dirty="0"/>
          </a:p>
          <a:p>
            <a:r>
              <a:rPr lang="ru-RU" dirty="0" smtClean="0"/>
              <a:t>Производительность на выходе, не менее </a:t>
            </a:r>
            <a:r>
              <a:rPr lang="ru-RU" dirty="0"/>
              <a:t>40-70 кг/час</a:t>
            </a:r>
            <a:endParaRPr lang="ru-RU" sz="1600" dirty="0"/>
          </a:p>
          <a:p>
            <a:r>
              <a:rPr lang="ru-RU" dirty="0" smtClean="0"/>
              <a:t>Установленная </a:t>
            </a:r>
            <a:r>
              <a:rPr lang="ru-RU" dirty="0"/>
              <a:t>мощность привода ротора  37 кВт</a:t>
            </a:r>
            <a:endParaRPr lang="ru-RU" sz="1600" dirty="0"/>
          </a:p>
          <a:p>
            <a:r>
              <a:rPr lang="ru-RU" dirty="0" smtClean="0"/>
              <a:t>Номинальная </a:t>
            </a:r>
            <a:r>
              <a:rPr lang="ru-RU" dirty="0"/>
              <a:t>частота вращения ротора  1450 об/мин</a:t>
            </a:r>
            <a:endParaRPr lang="ru-RU" sz="1600" dirty="0"/>
          </a:p>
          <a:p>
            <a:r>
              <a:rPr lang="ru-RU" dirty="0" smtClean="0"/>
              <a:t>Влажность </a:t>
            </a:r>
            <a:r>
              <a:rPr lang="ru-RU" dirty="0"/>
              <a:t>продукта на выходе  </a:t>
            </a:r>
            <a:r>
              <a:rPr lang="ru-RU" dirty="0" smtClean="0"/>
              <a:t>9÷14 </a:t>
            </a:r>
            <a:r>
              <a:rPr lang="ru-RU" dirty="0"/>
              <a:t>%</a:t>
            </a:r>
            <a:endParaRPr lang="ru-RU" sz="1600" dirty="0"/>
          </a:p>
          <a:p>
            <a:r>
              <a:rPr lang="ru-RU" dirty="0" smtClean="0"/>
              <a:t>Температура </a:t>
            </a:r>
            <a:r>
              <a:rPr lang="ru-RU" dirty="0"/>
              <a:t>продукта на </a:t>
            </a:r>
            <a:r>
              <a:rPr lang="ru-RU" dirty="0" smtClean="0"/>
              <a:t>выходе 100 </a:t>
            </a:r>
            <a:r>
              <a:rPr lang="ru-RU" dirty="0"/>
              <a:t>ºС</a:t>
            </a:r>
            <a:endParaRPr lang="ru-RU" sz="1600" dirty="0"/>
          </a:p>
          <a:p>
            <a:r>
              <a:rPr lang="ru-RU" dirty="0" smtClean="0"/>
              <a:t>Габаритные </a:t>
            </a:r>
            <a:r>
              <a:rPr lang="ru-RU" dirty="0"/>
              <a:t>размеры    1600х1000х1300 мм</a:t>
            </a:r>
            <a:endParaRPr lang="ru-RU" sz="1600" dirty="0"/>
          </a:p>
          <a:p>
            <a:r>
              <a:rPr lang="ru-RU" dirty="0" smtClean="0"/>
              <a:t>Масса</a:t>
            </a:r>
            <a:r>
              <a:rPr lang="ru-RU" dirty="0"/>
              <a:t>	900 кг</a:t>
            </a:r>
            <a:endParaRPr lang="ru-RU" sz="1600" dirty="0"/>
          </a:p>
          <a:p>
            <a:r>
              <a:rPr lang="ru-RU" dirty="0"/>
              <a:t> </a:t>
            </a:r>
            <a:endParaRPr lang="ru-RU" sz="1600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4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5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Переработка шлама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3" y="980728"/>
            <a:ext cx="78220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Разработчиком оборудования для переработки шлама </a:t>
            </a:r>
            <a:r>
              <a:rPr lang="ru-RU" dirty="0" smtClean="0"/>
              <a:t>является российская компания </a:t>
            </a:r>
            <a:r>
              <a:rPr lang="ru-RU" dirty="0" err="1" smtClean="0"/>
              <a:t>Агростройсервис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Конечный продукт – сапропель (ил), которая образуется в ходе технологического процесса по </a:t>
            </a:r>
            <a:r>
              <a:rPr lang="ru-RU" dirty="0" err="1" smtClean="0"/>
              <a:t>водоочитске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Ил собирается в специальную установку по обезвоживанию осадка, где отстаивается, обезвоживается до влажности 60%, подсушивается и брикетируется. </a:t>
            </a:r>
          </a:p>
          <a:p>
            <a:r>
              <a:rPr lang="ru-RU" dirty="0" smtClean="0"/>
              <a:t>Является  хорошим органическим удобрением для регенерации земель с/х назначения.   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68626" y="3843050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Участок утилизации рыбных отходов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494116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Предназначен для утилизации кишечной массы и иных внутренних органов сома не подлежащих переработки.</a:t>
            </a:r>
          </a:p>
          <a:p>
            <a:r>
              <a:rPr lang="ru-RU" dirty="0" smtClean="0"/>
              <a:t>Утилизация производиться путем сжигания в специальных печах мощностью 150 кг единовременной загрузки.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2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Аквапоника</a:t>
            </a:r>
            <a:r>
              <a:rPr lang="ru-RU" dirty="0" smtClean="0"/>
              <a:t>. Теплица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276872"/>
            <a:ext cx="777686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 err="1" smtClean="0"/>
              <a:t>Аквапонная</a:t>
            </a:r>
            <a:r>
              <a:rPr lang="ru-RU" sz="2000" dirty="0" smtClean="0"/>
              <a:t> теплица использует технологическое тепло и углекислый </a:t>
            </a:r>
            <a:r>
              <a:rPr lang="ru-RU" sz="2000" dirty="0" smtClean="0"/>
              <a:t>газ, </a:t>
            </a:r>
            <a:r>
              <a:rPr lang="ru-RU" sz="2000" dirty="0" smtClean="0"/>
              <a:t>вырабатываемые в процессе работы системы биологической очистки и производства товарной продукции.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Одновременно является дополнительной системой очистки сточных вод.  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Конечный продукт производства – зелень различных видов.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Возможно производство томатов и огурцов, цветы.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Дополнительно может использоваться для производства зеленых кормов.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 Валовая выручка по зеленой продукции с 1 га </a:t>
            </a:r>
            <a:r>
              <a:rPr lang="ru-RU" sz="2000" dirty="0" err="1" smtClean="0"/>
              <a:t>аквапонной</a:t>
            </a:r>
            <a:r>
              <a:rPr lang="ru-RU" sz="2000" dirty="0" smtClean="0"/>
              <a:t> теплицы по выращиванию зелени составляет 75 млн. руб. год.</a:t>
            </a:r>
            <a:endParaRPr lang="ru-RU" sz="20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0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Экономические показатели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92896"/>
            <a:ext cx="78488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ru-RU" sz="2000" dirty="0" smtClean="0"/>
              <a:t>Ориентировочная </a:t>
            </a:r>
            <a:r>
              <a:rPr lang="ru-RU" sz="2000" dirty="0"/>
              <a:t>стоимость реализации проекта - </a:t>
            </a:r>
            <a:r>
              <a:rPr lang="ru-RU" sz="2000" dirty="0" smtClean="0"/>
              <a:t>50 </a:t>
            </a:r>
            <a:r>
              <a:rPr lang="ru-RU" sz="2000" dirty="0"/>
              <a:t>млн. рублей в течение 2-х </a:t>
            </a:r>
            <a:r>
              <a:rPr lang="ru-RU" sz="2000" dirty="0" smtClean="0"/>
              <a:t>лет (без стоимости теплицы).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Ориентировочный </a:t>
            </a:r>
            <a:r>
              <a:rPr lang="ru-RU" sz="2000" dirty="0"/>
              <a:t>срок возврата инвестиций - 2,5 года с момента начала строительства.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Стоимость </a:t>
            </a:r>
            <a:r>
              <a:rPr lang="ru-RU" sz="2000" dirty="0" err="1"/>
              <a:t>предпроектных</a:t>
            </a:r>
            <a:r>
              <a:rPr lang="ru-RU" sz="2000" dirty="0"/>
              <a:t> и проектных работ по проекту – ориентировочно 7-12% от сметной стоимости и зависит от пожеланий заказчика. 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3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ugra-agro.ru/uploads/ugra-fi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02" y="4571868"/>
            <a:ext cx="3373141" cy="205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Образцы технологических модулей для участков рыбного кластера</a:t>
            </a:r>
            <a:endParaRPr lang="ru-RU" dirty="0"/>
          </a:p>
        </p:txBody>
      </p:sp>
      <p:pic>
        <p:nvPicPr>
          <p:cNvPr id="8194" name="Picture 2" descr="http://ugra-agro.ru/uploads/smart-ang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46" y="2204864"/>
            <a:ext cx="3312368" cy="224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pider-ima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41"/>
          <a:stretch/>
        </p:blipFill>
        <p:spPr bwMode="auto">
          <a:xfrm>
            <a:off x="4932040" y="2060848"/>
            <a:ext cx="3328020" cy="227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Рисуно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805" y="4537240"/>
            <a:ext cx="3328020" cy="205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6"/>
          <a:srcRect l="2013" t="6439" r="63158" b="83407"/>
          <a:stretch/>
        </p:blipFill>
        <p:spPr bwMode="auto">
          <a:xfrm>
            <a:off x="6605339" y="6392970"/>
            <a:ext cx="2143125" cy="390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2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013" t="6439" r="63158" b="83407"/>
          <a:stretch/>
        </p:blipFill>
        <p:spPr bwMode="auto">
          <a:xfrm>
            <a:off x="5148064" y="404664"/>
            <a:ext cx="3096344" cy="576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1556792"/>
            <a:ext cx="468052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Офис в г. Ханты-Мансийске:</a:t>
            </a:r>
            <a:endParaRPr lang="ru-RU" sz="2000" dirty="0"/>
          </a:p>
          <a:p>
            <a:r>
              <a:rPr lang="ru-RU" sz="2000" dirty="0" err="1"/>
              <a:t>ул.Студенческая</a:t>
            </a:r>
            <a:r>
              <a:rPr lang="ru-RU" sz="2000" dirty="0"/>
              <a:t>, д. 27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Технопарк высоких </a:t>
            </a:r>
            <a:r>
              <a:rPr lang="ru-RU" sz="2000" dirty="0" smtClean="0"/>
              <a:t>технологий</a:t>
            </a:r>
          </a:p>
          <a:p>
            <a:r>
              <a:rPr lang="ru-RU" sz="2000" b="1" dirty="0"/>
              <a:t>Офис в Нижнем Новгороде:</a:t>
            </a:r>
            <a:endParaRPr lang="ru-RU" sz="2000" dirty="0"/>
          </a:p>
          <a:p>
            <a:r>
              <a:rPr lang="ru-RU" sz="2000" dirty="0"/>
              <a:t>ООО "Аква Фиш Инвест"</a:t>
            </a:r>
          </a:p>
          <a:p>
            <a:r>
              <a:rPr lang="ru-RU" sz="2000" dirty="0" smtClean="0"/>
              <a:t>Проспект Ильича, д.2б, офис 33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Тел. +79200509334</a:t>
            </a:r>
          </a:p>
          <a:p>
            <a:r>
              <a:rPr lang="ru-RU" sz="2000" b="1" dirty="0" smtClean="0"/>
              <a:t>Офис в Москве:</a:t>
            </a:r>
          </a:p>
          <a:p>
            <a:r>
              <a:rPr lang="ru-RU" sz="2000" dirty="0" smtClean="0"/>
              <a:t>ООО «</a:t>
            </a:r>
            <a:r>
              <a:rPr lang="ru-RU" sz="2000" dirty="0" err="1" smtClean="0"/>
              <a:t>Теплосоюз</a:t>
            </a:r>
            <a:r>
              <a:rPr lang="ru-RU" sz="2000" dirty="0" smtClean="0"/>
              <a:t>»</a:t>
            </a:r>
          </a:p>
          <a:p>
            <a:r>
              <a:rPr lang="ru-RU" sz="2000" dirty="0" err="1" smtClean="0"/>
              <a:t>г.Королев</a:t>
            </a:r>
            <a:endParaRPr lang="ru-RU" sz="2000" dirty="0" smtClean="0"/>
          </a:p>
          <a:p>
            <a:r>
              <a:rPr lang="ru-RU" sz="2000" dirty="0" smtClean="0"/>
              <a:t>Тел</a:t>
            </a:r>
            <a:r>
              <a:rPr lang="ru-RU" sz="2000" dirty="0"/>
              <a:t>. в Москве +7(495) 517-45-84</a:t>
            </a:r>
          </a:p>
          <a:p>
            <a:r>
              <a:rPr lang="ru-RU" sz="2000" dirty="0"/>
              <a:t>Тел. по России +7(916) 163-35-48</a:t>
            </a:r>
          </a:p>
          <a:p>
            <a:r>
              <a:rPr lang="ru-RU" sz="2000" dirty="0"/>
              <a:t>E-</a:t>
            </a:r>
            <a:r>
              <a:rPr lang="ru-RU" sz="2000" dirty="0" err="1"/>
              <a:t>mail</a:t>
            </a:r>
            <a:r>
              <a:rPr lang="ru-RU" sz="2000" dirty="0"/>
              <a:t>: </a:t>
            </a:r>
            <a:r>
              <a:rPr lang="ru-RU" sz="2000" dirty="0" smtClean="0">
                <a:hlinkClick r:id="rId3"/>
              </a:rPr>
              <a:t>multigorod@mail.ru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b="1" dirty="0" smtClean="0"/>
              <a:t>Сайт: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ugra-agro.ru</a:t>
            </a:r>
            <a:endParaRPr lang="ru-RU" sz="2000" dirty="0" smtClean="0"/>
          </a:p>
          <a:p>
            <a:endParaRPr lang="en-US" sz="2000" dirty="0" smtClean="0"/>
          </a:p>
          <a:p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980728"/>
            <a:ext cx="2928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Контакты: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8" name="Picture 2" descr="http://ugra-agro.ru/uploads/som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0928"/>
            <a:ext cx="335046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0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273</TotalTime>
  <Words>1595</Words>
  <Application>Microsoft Office PowerPoint</Application>
  <PresentationFormat>Экран (4:3)</PresentationFormat>
  <Paragraphs>259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Волна</vt:lpstr>
      <vt:lpstr>Презентация PowerPoint</vt:lpstr>
      <vt:lpstr>Современное состояние вопроса</vt:lpstr>
      <vt:lpstr>Презентация PowerPoint</vt:lpstr>
      <vt:lpstr>Продукт</vt:lpstr>
      <vt:lpstr>Конкурентные преимущества</vt:lpstr>
      <vt:lpstr>Вариант экскизно-планировочного решения рыботоварной фермы</vt:lpstr>
      <vt:lpstr>Пояснения к схеме: </vt:lpstr>
      <vt:lpstr>Общая схема личиночно-выростного цеха  (компания UFTI -Германия)</vt:lpstr>
      <vt:lpstr>Эскизно – планировочное решение цеха товарного выращивания</vt:lpstr>
      <vt:lpstr>Основные характеристики инкубационно –личиночного участка  для производства товарной посадочной молоди, 330 тыс.штук в год</vt:lpstr>
      <vt:lpstr>Инкубационно-личиночная установка и установка подращивания малька до массы 1 грамм</vt:lpstr>
      <vt:lpstr>Установка для выращивания товарного малька  до массы 10 грамм</vt:lpstr>
      <vt:lpstr>Основные характеристики участка для производства товарной рыбы, 100 тонн</vt:lpstr>
      <vt:lpstr>Участок товарного выращивания сома</vt:lpstr>
      <vt:lpstr>Участок первичной переработки товарной рыбы</vt:lpstr>
      <vt:lpstr>Вариант участка ветчино-сосисочного производства</vt:lpstr>
      <vt:lpstr>Участок глубокой переработки рыбных отходов</vt:lpstr>
      <vt:lpstr>Переработка шлама</vt:lpstr>
      <vt:lpstr>Аквапоника. Теплица</vt:lpstr>
      <vt:lpstr>Экономические показатели</vt:lpstr>
      <vt:lpstr>Образцы технологических модулей для участков рыбного кластера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Анжела Серегина</dc:creator>
  <cp:lastModifiedBy>Анжела Серегина</cp:lastModifiedBy>
  <cp:revision>32</cp:revision>
  <dcterms:created xsi:type="dcterms:W3CDTF">2014-03-19T04:55:38Z</dcterms:created>
  <dcterms:modified xsi:type="dcterms:W3CDTF">2014-03-19T10:06:39Z</dcterms:modified>
</cp:coreProperties>
</file>