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8"/>
  </p:notesMasterIdLst>
  <p:sldIdLst>
    <p:sldId id="305" r:id="rId2"/>
    <p:sldId id="289" r:id="rId3"/>
    <p:sldId id="309" r:id="rId4"/>
    <p:sldId id="311" r:id="rId5"/>
    <p:sldId id="291" r:id="rId6"/>
    <p:sldId id="310" r:id="rId7"/>
  </p:sldIdLst>
  <p:sldSz cx="9144000" cy="6858000" type="screen4x3"/>
  <p:notesSz cx="6669088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7" autoAdjust="0"/>
  </p:normalViewPr>
  <p:slideViewPr>
    <p:cSldViewPr>
      <p:cViewPr>
        <p:scale>
          <a:sx n="60" d="100"/>
          <a:sy n="60" d="100"/>
        </p:scale>
        <p:origin x="-58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0D06907-2A21-413C-B960-D791C77D6B55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A34CA1-F0AF-4420-B866-B88415B7D3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31229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BE951-E21D-4253-A718-319192918716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1435248-CAA5-4547-870B-52CC2BA592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F63CA-C4D0-46C5-BF7F-F3DCC37D844E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67B41-F8EC-4C78-9586-E5E691B014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0CE00-4FBD-4631-B91D-08DAA8402BBA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FFCDB-53AE-4EC9-BB16-FEB201DD22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BA137-A172-4EAB-B259-7FB74A399C66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FF8BD-69B0-450D-9C19-F3A071986C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63FD1E8-754B-4E0A-8B88-C4060E644873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612C1BF-0EBC-4FE5-A399-0653056A85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D27AF-5262-4529-BA6C-E0241C9E7B95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EB3B4-666A-4F15-A1CF-4D8EAF471D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70ACC-0C38-4FC9-9AC4-5408B289F11F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E34F4-865F-41CD-9F83-DDFA9FF6FA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A8961-746F-4D62-8DB7-5EFE57330F78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30F1E-084D-4CBC-BEC0-0AE1B620C1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DBAA3-5796-4F7E-9F83-8376D4B17C46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99B72-9258-4762-BB77-0D47E73AF2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6DC9A-996C-4D68-8891-69E0D5DE599C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BF9D0-F306-44FC-BBB4-D89341CAE6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06A8E-225F-4C6F-902E-4B3B961B88AD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06448-3190-47FE-B209-5D0AA670A2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 smtClean="0">
                <a:solidFill>
                  <a:schemeClr val="accent2"/>
                </a:solidFill>
                <a:cs typeface="+mn-cs"/>
              </a:defRPr>
            </a:lvl1pPr>
          </a:lstStyle>
          <a:p>
            <a:pPr>
              <a:defRPr/>
            </a:pPr>
            <a:fld id="{E482F215-2EC8-4CC1-B91A-7723F45633DE}" type="datetimeFigureOut">
              <a:rPr lang="ru-RU"/>
              <a:pPr>
                <a:defRPr/>
              </a:pPr>
              <a:t>09.04.2014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 dirty="0">
                <a:solidFill>
                  <a:schemeClr val="accent2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 smtClean="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091D5BFF-A053-497F-9CD7-A52ADDB069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8" r:id="rId5"/>
    <p:sldLayoutId id="2147483689" r:id="rId6"/>
    <p:sldLayoutId id="2147483683" r:id="rId7"/>
    <p:sldLayoutId id="2147483682" r:id="rId8"/>
    <p:sldLayoutId id="2147483681" r:id="rId9"/>
    <p:sldLayoutId id="2147483680" r:id="rId10"/>
    <p:sldLayoutId id="214748367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ru.wikipedia.org/wiki/%D0%A4%D0%B0%D0%B9%D0%BB:Flag_of_Tambov_Oblast.sv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571500" y="285750"/>
            <a:ext cx="8358188" cy="3214688"/>
          </a:xfrm>
        </p:spPr>
        <p:txBody>
          <a:bodyPr/>
          <a:lstStyle/>
          <a:p>
            <a:pPr algn="ctr"/>
            <a:r>
              <a:rPr lang="ru-RU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строительства комплекса по производству 5,2 тысяч тонн мяса кроликов в год  с комбикормовым заводом мощностью 60 тыс. тонн комбикорма в год в Петровском районе Тамбовской области</a:t>
            </a:r>
            <a:endParaRPr lang="ru-RU" sz="3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TextBox 8"/>
          <p:cNvSpPr txBox="1">
            <a:spLocks noChangeArrowheads="1"/>
          </p:cNvSpPr>
          <p:nvPr/>
        </p:nvSpPr>
        <p:spPr bwMode="auto">
          <a:xfrm>
            <a:off x="3857625" y="4143375"/>
            <a:ext cx="20716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</a:endParaRP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14339" name="AutoShape 4" descr="Flag of Tambov Oblast.sv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23812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500563"/>
            <a:ext cx="25717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3643313" y="6143625"/>
            <a:ext cx="2143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latin typeface="Times New Roman" pitchFamily="18" charset="0"/>
              </a:rPr>
              <a:t>г. Тамбов </a:t>
            </a:r>
          </a:p>
          <a:p>
            <a:pPr algn="ctr"/>
            <a:r>
              <a:rPr lang="ru-RU" sz="1000" b="1">
                <a:latin typeface="Times New Roman" pitchFamily="18" charset="0"/>
              </a:rPr>
              <a:t>2012 год</a:t>
            </a:r>
          </a:p>
        </p:txBody>
      </p:sp>
      <p:pic>
        <p:nvPicPr>
          <p:cNvPr id="14342" name="Picture 2" descr="D:\вся работа\кролиководство\картинки\1254473588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3571875"/>
            <a:ext cx="242887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05588" y="3929063"/>
            <a:ext cx="22415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14313"/>
            <a:ext cx="8229600" cy="3476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проекта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714375"/>
            <a:ext cx="8229600" cy="4786313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b="1" u="sng" dirty="0" smtClean="0"/>
              <a:t>Цель проекта: </a:t>
            </a:r>
            <a:endParaRPr lang="ru-RU" sz="1600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Создать к 2016 году на территории Петровского района Тамбовской области систему конкурентоспособных предприятий занятых производством мяса кроликов, состоящих из селекционно-гибридного центра, откормочных площадок, комбикормового завода и убойного цеха позволяющих эффективно произвести и реализовать конкурентоспособное мясо кроликов в убойном весе в объеме 5 200 тонн на сумму 56 млн. </a:t>
            </a:r>
            <a:r>
              <a:rPr lang="en-US" sz="1600" dirty="0" smtClean="0"/>
              <a:t>USD</a:t>
            </a:r>
            <a:r>
              <a:rPr lang="ru-RU" sz="1600" dirty="0" smtClean="0"/>
              <a:t>, инвестируя при этом   </a:t>
            </a:r>
            <a:r>
              <a:rPr lang="en-US" sz="1600" dirty="0" smtClean="0"/>
              <a:t>111</a:t>
            </a:r>
            <a:r>
              <a:rPr lang="ru-RU" sz="1600" dirty="0" smtClean="0"/>
              <a:t> млн.  </a:t>
            </a:r>
            <a:r>
              <a:rPr lang="en-US" sz="1600" dirty="0" smtClean="0"/>
              <a:t>USD</a:t>
            </a:r>
            <a:r>
              <a:rPr lang="ru-RU" sz="1600" dirty="0" smtClean="0"/>
              <a:t> со сроком окупаемости всего проекта не превышающим 10 лет .</a:t>
            </a:r>
            <a:r>
              <a:rPr lang="ru-RU" sz="1600" i="1" dirty="0" smtClean="0"/>
              <a:t>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1600" b="1" u="sng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b="1" u="sng" dirty="0" smtClean="0"/>
              <a:t>Задачи проекта: </a:t>
            </a:r>
            <a:r>
              <a:rPr lang="ru-RU" sz="1600" i="1" dirty="0" smtClean="0"/>
              <a:t> </a:t>
            </a:r>
            <a:r>
              <a:rPr lang="ru-RU" sz="1600" dirty="0" smtClean="0"/>
              <a:t>создание новых мощностей по производству мяса кроликов: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- 1 селекционно-гибридный цех на 5 000 чистопородных кроликоматок и 800 кролей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- 3 откормочных площадок по 21 000 голов кроликоматок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производство по убою и глубокой переработке мощностью 1 000 голов в час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комплекс по производству кормов (далее КПК), куда входят: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комбикормовый завод мощность 60 тыс.тонн комбикорма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элеватор на 20 000 тонн единовременного хранения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1600" dirty="0" smtClean="0"/>
              <a:t>- логистические центр для транспорта и хранения медикаментов  (далее АТП)</a:t>
            </a:r>
            <a:endParaRPr lang="ru-RU" sz="1600" dirty="0"/>
          </a:p>
        </p:txBody>
      </p:sp>
      <p:pic>
        <p:nvPicPr>
          <p:cNvPr id="15363" name="Picture 5" descr="C:\Users\A S\Desktop\k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5286375"/>
            <a:ext cx="208121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286375"/>
            <a:ext cx="200025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63" y="5214938"/>
            <a:ext cx="2143125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1" descr="C:\Users\A S\Desktop\k4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5286375"/>
            <a:ext cx="20669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2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419100"/>
          </a:xfrm>
        </p:spPr>
        <p:txBody>
          <a:bodyPr/>
          <a:lstStyle/>
          <a:p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Общая стоимость проекта</a:t>
            </a:r>
            <a:r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(c </a:t>
            </a:r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НДС), </a:t>
            </a:r>
            <a:r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USD</a:t>
            </a:r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313" y="928688"/>
          <a:ext cx="8715435" cy="4071972"/>
        </p:xfrm>
        <a:graphic>
          <a:graphicData uri="http://schemas.openxmlformats.org/drawingml/2006/table">
            <a:tbl>
              <a:tblPr/>
              <a:tblGrid>
                <a:gridCol w="332568"/>
                <a:gridCol w="2848512"/>
                <a:gridCol w="1070000"/>
                <a:gridCol w="1030236"/>
                <a:gridCol w="1160371"/>
                <a:gridCol w="1030236"/>
                <a:gridCol w="1243512"/>
              </a:tblGrid>
              <a:tr h="493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Строительные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работы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Проектные работы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Оборудование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Прочее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по проекту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Убойное производство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3 375 000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202 500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3 325 000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6 902 500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Селекционно-гибридный цех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4 605 563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184 223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2 750 000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7 539 785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Товарная ферма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41 762 563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835 251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24 312 500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66 910 314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КПК (10 т/час)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6 343 750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253 750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4 375 000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10 972 500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АТП 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1 093 750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65 625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517 188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1 676 563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Техприсоединение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1 562 500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1 562 500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2 407 813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2 407 813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Животные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5 932 802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5 932 802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Земля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61 250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61 250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Оборудование для офиса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31 875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31 875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57 180 625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1 541 349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35 279 688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9 996 239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103 997 901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Оборотные средства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7 310 634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7 310 634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57 180 625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1 541 349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35 279 688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17 306 873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111 308 534</a:t>
                      </a:r>
                    </a:p>
                  </a:txBody>
                  <a:tcPr marL="7595" marR="7595" marT="75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16516" name="TextBox 6"/>
          <p:cNvSpPr txBox="1">
            <a:spLocks noChangeArrowheads="1"/>
          </p:cNvSpPr>
          <p:nvPr/>
        </p:nvSpPr>
        <p:spPr bwMode="auto">
          <a:xfrm>
            <a:off x="6929438" y="571500"/>
            <a:ext cx="17859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Times New Roman" pitchFamily="18" charset="0"/>
                <a:cs typeface="Times New Roman" pitchFamily="18" charset="0"/>
              </a:rPr>
              <a:t>Курс 1</a:t>
            </a:r>
            <a:r>
              <a:rPr lang="en-US" sz="1100">
                <a:latin typeface="Times New Roman" pitchFamily="18" charset="0"/>
                <a:cs typeface="Times New Roman" pitchFamily="18" charset="0"/>
              </a:rPr>
              <a:t>USD</a:t>
            </a:r>
            <a:r>
              <a:rPr lang="ru-RU" sz="1100">
                <a:latin typeface="Times New Roman" pitchFamily="18" charset="0"/>
                <a:cs typeface="Times New Roman" pitchFamily="18" charset="0"/>
              </a:rPr>
              <a:t> = 32 рублям</a:t>
            </a:r>
          </a:p>
        </p:txBody>
      </p:sp>
      <p:pic>
        <p:nvPicPr>
          <p:cNvPr id="16517" name="ctl00_content_right_articlePicture_rptPictures_ctl00_Image1" descr="http://wrsa.ru/images/987482154d544c408a59ddc1220810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5214938"/>
            <a:ext cx="2000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18" name="Рисунок 11" descr="F:\Все папаки с компьютера\ВЕНГРИЯ\Фотографии\P82601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5214938"/>
            <a:ext cx="2000250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19" name="Picture 2" descr="http://www.crolchatina.ru/files/article/img_6434_4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75" y="5214938"/>
            <a:ext cx="1928813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20" name="Picture 4" descr="http://img11.slando.ru/images_slandoru/69401375_2_644x461_kroliki-myasnyh-porodbroylery-fotografii_rev0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5" y="5214938"/>
            <a:ext cx="2071688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0" y="357188"/>
            <a:ext cx="8229600" cy="357187"/>
          </a:xfrm>
        </p:spPr>
        <p:txBody>
          <a:bodyPr/>
          <a:lstStyle/>
          <a:p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Отдельные показатели по проекту, тыс.</a:t>
            </a:r>
            <a:r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USD</a:t>
            </a:r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313" y="1000125"/>
          <a:ext cx="8715437" cy="3500463"/>
        </p:xfrm>
        <a:graphic>
          <a:graphicData uri="http://schemas.openxmlformats.org/drawingml/2006/table">
            <a:tbl>
              <a:tblPr/>
              <a:tblGrid>
                <a:gridCol w="2779385"/>
                <a:gridCol w="502298"/>
                <a:gridCol w="553644"/>
                <a:gridCol w="553644"/>
                <a:gridCol w="616153"/>
                <a:gridCol w="660802"/>
                <a:gridCol w="651872"/>
                <a:gridCol w="607224"/>
                <a:gridCol w="582666"/>
                <a:gridCol w="609457"/>
                <a:gridCol w="598292"/>
              </a:tblGrid>
              <a:tr h="2222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ИТОГО ВЫРУЧКА без НДС 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5 259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53 196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56 388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59 772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63 358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67 159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71 189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75 995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СЕБЕСТОМОСТЬ ПРОДАЖ 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16 289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36 283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35 055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36 927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39 079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41 377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43 963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ВАЛОВАЯ ПРИБЫЛЬ 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20 105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24 716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26 431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28 080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29 812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32 032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Накладные расходы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EBITDA 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35 743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18 870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23 408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25 044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27 292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29 630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Амортизация</a:t>
                      </a:r>
                    </a:p>
                  </a:txBody>
                  <a:tcPr marL="4474" marR="4474" marT="44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5 093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7 440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6 721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6 721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Прибыль до начисления процентов и налогов 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-5 670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27 943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11 071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15 608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17 244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18 045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20 571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22 909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проценты к уплате по инвестиционным кредитам </a:t>
                      </a:r>
                    </a:p>
                  </a:txBody>
                  <a:tcPr marL="4474" marR="4474" marT="4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3 355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7 569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7 701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5 354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ПРИБЫЛЬ ДО НАЛОГООБЛОЖЕНИЯ 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-4 220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-13 240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20 242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4 418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10 254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15 288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19 113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22 659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ЧИСТАЯ ПРИБЫЛЬ/УБЫТОК 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-4 220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-13 240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20 242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4 418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8 665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12 231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18 127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ЧИСТАЯ ПРИБЫЛЬ/УБЫТОК нарастающим итогом </a:t>
                      </a:r>
                    </a:p>
                  </a:txBody>
                  <a:tcPr marL="4474" marR="4474" marT="4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-4 409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-17 649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15 676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26 821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39 052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54 342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72 469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8" y="4643438"/>
          <a:ext cx="5286375" cy="1717548"/>
        </p:xfrm>
        <a:graphic>
          <a:graphicData uri="http://schemas.openxmlformats.org/drawingml/2006/table">
            <a:tbl>
              <a:tblPr/>
              <a:tblGrid>
                <a:gridCol w="4103687"/>
                <a:gridCol w="1182688"/>
              </a:tblGrid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Приведенный Денежный Поток (NPV),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19 996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Горизонт расчета, лет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Дисконтированный срок окупаемости (DPP), лет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 норма доходности ( IRR), %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кредита, лет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Льготный период, лет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7605" name="Picture 2" descr="http://www.crolikovodstvo.ru/files/article/p1010137_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4572000"/>
            <a:ext cx="3024188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2"/>
          <p:cNvSpPr>
            <a:spLocks noGrp="1"/>
          </p:cNvSpPr>
          <p:nvPr>
            <p:ph type="title"/>
          </p:nvPr>
        </p:nvSpPr>
        <p:spPr>
          <a:xfrm>
            <a:off x="0" y="357188"/>
            <a:ext cx="8229600" cy="419100"/>
          </a:xfrm>
        </p:spPr>
        <p:txBody>
          <a:bodyPr/>
          <a:lstStyle/>
          <a:p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Сроки реализации проекта</a:t>
            </a:r>
          </a:p>
        </p:txBody>
      </p:sp>
      <p:sp>
        <p:nvSpPr>
          <p:cNvPr id="18434" name="Содержимое 4"/>
          <p:cNvSpPr>
            <a:spLocks noGrp="1"/>
          </p:cNvSpPr>
          <p:nvPr>
            <p:ph idx="1"/>
          </p:nvPr>
        </p:nvSpPr>
        <p:spPr>
          <a:xfrm>
            <a:off x="0" y="3286125"/>
            <a:ext cx="6357938" cy="2571750"/>
          </a:xfrm>
        </p:spPr>
        <p:txBody>
          <a:bodyPr/>
          <a:lstStyle/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Точные сроки начала проекта: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1.Оформление земельных участков под  строительство кроликокоплексов, разработка  проектной документации : 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                    Октябрь2012 – Март 2013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2. Начало строительства: Апрель 2013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3. Окончание строительства: Март 2013 – Июль 2014 года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5. Получение первого приплода: Июнь 2014 года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6. Начало реализации:     Август 2015 года</a:t>
            </a:r>
          </a:p>
          <a:p>
            <a:endParaRPr lang="ru-RU" sz="18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4" descr="Изображение 1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000125"/>
            <a:ext cx="2514600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Изображение 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000125"/>
            <a:ext cx="2570163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ctl00_content_right_articlePicture_rptPictures_ctl00_Image1" descr="http://wrsa.ru/images/987482154d544c408a59ddc1220810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1071563"/>
            <a:ext cx="25003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2" descr="освещение кроликоферм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00" y="3143250"/>
            <a:ext cx="2500313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5143500"/>
            <a:ext cx="25209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229600" cy="500063"/>
          </a:xfrm>
        </p:spPr>
        <p:txBody>
          <a:bodyPr/>
          <a:lstStyle/>
          <a:p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партнеры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071563"/>
            <a:ext cx="8572500" cy="5500687"/>
          </a:xfrm>
        </p:spPr>
        <p:txBody>
          <a:bodyPr>
            <a:normAutofit fontScale="55000" lnSpcReduction="2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оборудование </a:t>
            </a:r>
            <a:r>
              <a:rPr lang="ru-RU" b="1" i="1" dirty="0" err="1" smtClean="0"/>
              <a:t>кролекокомплесов</a:t>
            </a:r>
            <a:r>
              <a:rPr lang="ru-RU" b="1" dirty="0" smtClean="0"/>
              <a:t> – </a:t>
            </a:r>
            <a:r>
              <a:rPr lang="ru-RU" dirty="0" err="1" smtClean="0"/>
              <a:t>Contro-Fratelli</a:t>
            </a:r>
            <a:r>
              <a:rPr lang="ru-RU" dirty="0" smtClean="0"/>
              <a:t> (</a:t>
            </a:r>
            <a:r>
              <a:rPr lang="ru-RU" dirty="0" err="1" smtClean="0"/>
              <a:t>Контро-Фрателли</a:t>
            </a:r>
            <a:r>
              <a:rPr lang="ru-RU" dirty="0" smtClean="0"/>
              <a:t>), </a:t>
            </a:r>
            <a:r>
              <a:rPr lang="ru-RU" dirty="0" err="1" smtClean="0"/>
              <a:t>Clerici</a:t>
            </a:r>
            <a:r>
              <a:rPr lang="ru-RU" dirty="0" smtClean="0"/>
              <a:t> (</a:t>
            </a:r>
            <a:r>
              <a:rPr lang="ru-RU" dirty="0" err="1" smtClean="0"/>
              <a:t>Клеричи</a:t>
            </a:r>
            <a:r>
              <a:rPr lang="ru-RU" dirty="0" smtClean="0"/>
              <a:t>), CIA </a:t>
            </a:r>
            <a:r>
              <a:rPr lang="ru-RU" dirty="0" err="1" smtClean="0"/>
              <a:t>s.r.l</a:t>
            </a:r>
            <a:r>
              <a:rPr lang="ru-RU" dirty="0" smtClean="0"/>
              <a:t>., </a:t>
            </a:r>
            <a:r>
              <a:rPr lang="ru-RU" dirty="0" err="1" smtClean="0"/>
              <a:t>Extrona</a:t>
            </a:r>
            <a:r>
              <a:rPr lang="ru-RU" dirty="0" smtClean="0"/>
              <a:t> (</a:t>
            </a:r>
            <a:r>
              <a:rPr lang="ru-RU" dirty="0" err="1" smtClean="0"/>
              <a:t>Экстрона</a:t>
            </a:r>
            <a:r>
              <a:rPr lang="ru-RU" dirty="0" smtClean="0"/>
              <a:t>), </a:t>
            </a:r>
            <a:r>
              <a:rPr lang="ru-RU" dirty="0" err="1" smtClean="0"/>
              <a:t>Copele</a:t>
            </a:r>
            <a:r>
              <a:rPr lang="ru-RU" dirty="0" smtClean="0"/>
              <a:t> (</a:t>
            </a:r>
            <a:r>
              <a:rPr lang="ru-RU" dirty="0" err="1" smtClean="0"/>
              <a:t>Копеле</a:t>
            </a:r>
            <a:r>
              <a:rPr lang="ru-RU" dirty="0" smtClean="0"/>
              <a:t>), GAUN S.A., GOMEZ Y CRESPO S.A., COGAL, </a:t>
            </a:r>
            <a:r>
              <a:rPr lang="ru-RU" dirty="0" err="1" smtClean="0"/>
              <a:t>Сhabeauti</a:t>
            </a:r>
            <a:r>
              <a:rPr lang="ru-RU" dirty="0" smtClean="0"/>
              <a:t> (</a:t>
            </a:r>
            <a:r>
              <a:rPr lang="ru-RU" dirty="0" err="1" smtClean="0"/>
              <a:t>Шаботи</a:t>
            </a:r>
            <a:r>
              <a:rPr lang="ru-RU" dirty="0" smtClean="0"/>
              <a:t>), CUNIMAT </a:t>
            </a:r>
            <a:r>
              <a:rPr lang="ru-RU" dirty="0" err="1" smtClean="0"/>
              <a:t>s.a.r.l</a:t>
            </a:r>
            <a:r>
              <a:rPr lang="ru-RU" dirty="0" smtClean="0"/>
              <a:t>., MATERLAP</a:t>
            </a:r>
            <a:r>
              <a:rPr lang="ru-RU" i="1" dirty="0" smtClean="0"/>
              <a:t>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b="1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оборудование убойного цеха </a:t>
            </a:r>
            <a:r>
              <a:rPr lang="ru-RU" i="1" dirty="0" smtClean="0"/>
              <a:t>- </a:t>
            </a:r>
            <a:r>
              <a:rPr lang="ru-RU" dirty="0" err="1" smtClean="0"/>
              <a:t>Verderio</a:t>
            </a:r>
            <a:r>
              <a:rPr lang="ru-RU" dirty="0" smtClean="0"/>
              <a:t> </a:t>
            </a:r>
            <a:r>
              <a:rPr lang="ru-RU" dirty="0" err="1" smtClean="0"/>
              <a:t>Impianti</a:t>
            </a:r>
            <a:r>
              <a:rPr lang="ru-RU" dirty="0" smtClean="0"/>
              <a:t>, </a:t>
            </a:r>
            <a:r>
              <a:rPr lang="en-US" dirty="0" err="1" smtClean="0"/>
              <a:t>Sint</a:t>
            </a:r>
            <a:r>
              <a:rPr lang="ru-RU" dirty="0" smtClean="0"/>
              <a:t>, </a:t>
            </a:r>
            <a:r>
              <a:rPr lang="ru-RU" dirty="0" err="1" smtClean="0"/>
              <a:t>Кометос</a:t>
            </a:r>
            <a:r>
              <a:rPr lang="ru-RU" dirty="0" smtClean="0"/>
              <a:t>, </a:t>
            </a:r>
            <a:r>
              <a:rPr lang="en-US" dirty="0" smtClean="0"/>
              <a:t>BAYEL</a:t>
            </a: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оборудование комплекса по производству кормов</a:t>
            </a:r>
            <a:r>
              <a:rPr lang="ru-RU" b="1" dirty="0" smtClean="0"/>
              <a:t> – </a:t>
            </a:r>
            <a:r>
              <a:rPr lang="ru-RU" dirty="0" err="1" smtClean="0"/>
              <a:t>Технекс</a:t>
            </a:r>
            <a:r>
              <a:rPr lang="ru-RU" dirty="0" smtClean="0"/>
              <a:t>, </a:t>
            </a:r>
            <a:r>
              <a:rPr lang="en-US" dirty="0" err="1" smtClean="0"/>
              <a:t>Buller</a:t>
            </a:r>
            <a:r>
              <a:rPr lang="ru-RU" dirty="0" smtClean="0"/>
              <a:t>, </a:t>
            </a:r>
            <a:r>
              <a:rPr lang="en-US" dirty="0" smtClean="0"/>
              <a:t>Van </a:t>
            </a:r>
            <a:r>
              <a:rPr lang="en-US" dirty="0" err="1" smtClean="0"/>
              <a:t>Aarsen</a:t>
            </a:r>
            <a:r>
              <a:rPr lang="ru-RU" dirty="0" smtClean="0"/>
              <a:t>, </a:t>
            </a:r>
            <a:r>
              <a:rPr lang="en-US" dirty="0" err="1" smtClean="0"/>
              <a:t>Ottowanger</a:t>
            </a:r>
            <a:r>
              <a:rPr lang="ru-RU" dirty="0" smtClean="0"/>
              <a:t>, </a:t>
            </a:r>
            <a:r>
              <a:rPr lang="en-US" dirty="0" err="1" smtClean="0"/>
              <a:t>Awila</a:t>
            </a:r>
            <a:r>
              <a:rPr lang="ru-RU" dirty="0" smtClean="0"/>
              <a:t>, </a:t>
            </a:r>
            <a:r>
              <a:rPr lang="en-US" dirty="0" err="1" smtClean="0"/>
              <a:t>Skiold</a:t>
            </a:r>
            <a:r>
              <a:rPr lang="ru-RU" dirty="0" smtClean="0"/>
              <a:t>, </a:t>
            </a:r>
            <a:r>
              <a:rPr lang="en-US" dirty="0" err="1" smtClean="0"/>
              <a:t>Andriz</a:t>
            </a: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проектные работы</a:t>
            </a:r>
            <a:r>
              <a:rPr lang="ru-RU" b="1" dirty="0" smtClean="0"/>
              <a:t> </a:t>
            </a:r>
            <a:r>
              <a:rPr lang="ru-RU" dirty="0" smtClean="0"/>
              <a:t>- к участию привлекаются российские компании имеющие опыт работы с животноводческими проектами (</a:t>
            </a:r>
            <a:r>
              <a:rPr lang="ru-RU" dirty="0" err="1" smtClean="0"/>
              <a:t>Техноинжениринг</a:t>
            </a:r>
            <a:r>
              <a:rPr lang="ru-RU" dirty="0" smtClean="0"/>
              <a:t>, </a:t>
            </a:r>
            <a:r>
              <a:rPr lang="ru-RU" dirty="0" err="1" smtClean="0"/>
              <a:t>Белгородсантехпроект</a:t>
            </a:r>
            <a:r>
              <a:rPr lang="ru-RU" dirty="0" smtClean="0"/>
              <a:t>, </a:t>
            </a:r>
            <a:r>
              <a:rPr lang="ru-RU" dirty="0" err="1" smtClean="0"/>
              <a:t>Биотехпроект</a:t>
            </a:r>
            <a:r>
              <a:rPr lang="ru-RU" dirty="0" smtClean="0"/>
              <a:t>)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строительно-монтажные работы</a:t>
            </a:r>
            <a:r>
              <a:rPr lang="ru-RU" b="1" dirty="0" smtClean="0"/>
              <a:t> – </a:t>
            </a:r>
            <a:r>
              <a:rPr lang="ru-RU" dirty="0" smtClean="0"/>
              <a:t>к участию в проекте привлекаются российские компании имеющие опыт работы с животноводческими проектами (</a:t>
            </a:r>
            <a:r>
              <a:rPr lang="ru-RU" dirty="0" err="1" smtClean="0"/>
              <a:t>Стройсервис</a:t>
            </a:r>
            <a:r>
              <a:rPr lang="ru-RU" dirty="0" smtClean="0"/>
              <a:t> плюс, </a:t>
            </a:r>
            <a:r>
              <a:rPr lang="ru-RU" dirty="0" err="1" smtClean="0"/>
              <a:t>Спакостройгарант</a:t>
            </a:r>
            <a:r>
              <a:rPr lang="ru-RU" dirty="0" smtClean="0"/>
              <a:t>, </a:t>
            </a:r>
            <a:r>
              <a:rPr lang="ru-RU" dirty="0" err="1" smtClean="0"/>
              <a:t>Профильстрой</a:t>
            </a:r>
            <a:r>
              <a:rPr lang="ru-RU" dirty="0" smtClean="0"/>
              <a:t>, Мичуринский ДСК).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транспорт</a:t>
            </a:r>
            <a:r>
              <a:rPr lang="ru-RU" b="1" dirty="0" smtClean="0"/>
              <a:t> </a:t>
            </a:r>
            <a:r>
              <a:rPr lang="ru-RU" dirty="0" smtClean="0"/>
              <a:t>– весь транспорт, не имеющий аналогов в России приобретается заграницей, остальной в России или российских </a:t>
            </a:r>
            <a:r>
              <a:rPr lang="ru-RU" dirty="0" err="1" smtClean="0"/>
              <a:t>дистрибьюторных</a:t>
            </a:r>
            <a:r>
              <a:rPr lang="ru-RU" dirty="0" smtClean="0"/>
              <a:t> центрах (</a:t>
            </a:r>
            <a:r>
              <a:rPr lang="ru-RU" dirty="0" err="1" smtClean="0"/>
              <a:t>Росспецтехника</a:t>
            </a:r>
            <a:r>
              <a:rPr lang="ru-RU" dirty="0" smtClean="0"/>
              <a:t>, </a:t>
            </a:r>
            <a:r>
              <a:rPr lang="ru-RU" dirty="0" err="1" smtClean="0"/>
              <a:t>Сеспель</a:t>
            </a:r>
            <a:r>
              <a:rPr lang="ru-RU" dirty="0" smtClean="0"/>
              <a:t>, Маз Сервис)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i="1" dirty="0" smtClean="0"/>
              <a:t>- генетическое поголовье</a:t>
            </a:r>
            <a:r>
              <a:rPr lang="ru-RU" b="1" dirty="0" smtClean="0"/>
              <a:t> – </a:t>
            </a:r>
            <a:r>
              <a:rPr lang="ru-RU" dirty="0" smtClean="0"/>
              <a:t>с целью недопущения поставки больного поголовья его поставку лучше предусмотреть из заграницы от ферм с отсутствием патогенных заболеваний (HYCAT, </a:t>
            </a:r>
            <a:r>
              <a:rPr lang="ru-RU" dirty="0" err="1" smtClean="0"/>
              <a:t>Grimaud</a:t>
            </a:r>
            <a:r>
              <a:rPr lang="ru-RU" dirty="0" smtClean="0"/>
              <a:t> </a:t>
            </a:r>
            <a:r>
              <a:rPr lang="ru-RU" dirty="0" err="1" smtClean="0"/>
              <a:t>Frères</a:t>
            </a:r>
            <a:r>
              <a:rPr lang="ru-RU" dirty="0" smtClean="0"/>
              <a:t> </a:t>
            </a:r>
            <a:r>
              <a:rPr lang="ru-RU" dirty="0" err="1" smtClean="0"/>
              <a:t>Sélection</a:t>
            </a:r>
            <a:r>
              <a:rPr lang="ru-RU" dirty="0" smtClean="0"/>
              <a:t> - </a:t>
            </a:r>
            <a:r>
              <a:rPr lang="ru-RU" dirty="0" err="1" smtClean="0"/>
              <a:t>Souche</a:t>
            </a:r>
            <a:r>
              <a:rPr lang="ru-RU" dirty="0" smtClean="0"/>
              <a:t> HYPLUS, EUROLAP - </a:t>
            </a:r>
            <a:r>
              <a:rPr lang="ru-RU" dirty="0" err="1" smtClean="0"/>
              <a:t>Souche</a:t>
            </a:r>
            <a:r>
              <a:rPr lang="ru-RU" dirty="0" smtClean="0"/>
              <a:t> HYLA, CEGAV - </a:t>
            </a:r>
            <a:r>
              <a:rPr lang="ru-RU" dirty="0" err="1" smtClean="0"/>
              <a:t>Souche</a:t>
            </a:r>
            <a:r>
              <a:rPr lang="ru-RU" dirty="0" smtClean="0"/>
              <a:t> HY 2000, CUNIFRANCE GIE - </a:t>
            </a:r>
            <a:r>
              <a:rPr lang="ru-RU" dirty="0" err="1" smtClean="0"/>
              <a:t>Souche</a:t>
            </a:r>
            <a:r>
              <a:rPr lang="ru-RU" dirty="0" smtClean="0"/>
              <a:t> GÉNIA, HYCOLE SÉLECTION - </a:t>
            </a:r>
            <a:r>
              <a:rPr lang="ru-RU" dirty="0" err="1" smtClean="0"/>
              <a:t>Souche</a:t>
            </a:r>
            <a:r>
              <a:rPr lang="ru-RU" dirty="0" smtClean="0"/>
              <a:t> HYCOLE ).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2556</TotalTime>
  <Words>889</Words>
  <Application>Microsoft Office PowerPoint</Application>
  <PresentationFormat>Экран (4:3)</PresentationFormat>
  <Paragraphs>300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Проект строительства комплекса по производству 5,2 тысяч тонн мяса кроликов в год  с комбикормовым заводом мощностью 60 тыс. тонн комбикорма в год в Петровском районе Тамбовской области</vt:lpstr>
      <vt:lpstr>Цели и задачи проекта</vt:lpstr>
      <vt:lpstr>Общая стоимость проекта (c НДС), USD</vt:lpstr>
      <vt:lpstr>Отдельные показатели по проекту, тыс.USD</vt:lpstr>
      <vt:lpstr>Сроки реализации проекта</vt:lpstr>
      <vt:lpstr>Основные партнеры</vt:lpstr>
    </vt:vector>
  </TitlesOfParts>
  <Company>Белгородский бекон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свиноводства ООО «Тамбовский бекон»</dc:title>
  <dc:creator>user</dc:creator>
  <cp:lastModifiedBy>User</cp:lastModifiedBy>
  <cp:revision>138</cp:revision>
  <dcterms:created xsi:type="dcterms:W3CDTF">2010-12-16T14:10:23Z</dcterms:created>
  <dcterms:modified xsi:type="dcterms:W3CDTF">2014-04-09T06:47:06Z</dcterms:modified>
</cp:coreProperties>
</file>