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67" r:id="rId19"/>
    <p:sldId id="275" r:id="rId20"/>
    <p:sldId id="276" r:id="rId21"/>
    <p:sldId id="274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-119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160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790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0975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952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303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118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4950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0102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231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31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03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5234B-928E-46AA-A9D9-332E6F0C4A0F}" type="datetimeFigureOut">
              <a:rPr lang="ru-RU" smtClean="0"/>
              <a:pPr/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1CC26-EA52-4D2A-A8AD-56EBF1AA6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89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hyperlink" Target="http://www.dommarik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518" y="1090886"/>
            <a:ext cx="9400830" cy="57671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000" y="72000"/>
            <a:ext cx="7145867" cy="19642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572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4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877032" y="1842583"/>
            <a:ext cx="8618097" cy="3602873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solidFill>
                  <a:schemeClr val="tx1"/>
                </a:solidFill>
              </a:rPr>
              <a:t>Ювелирный дом «</a:t>
            </a:r>
            <a:r>
              <a:rPr lang="ru-RU" sz="3600" i="1" u="sng" dirty="0" smtClean="0">
                <a:solidFill>
                  <a:schemeClr val="tx1"/>
                </a:solidFill>
              </a:rPr>
              <a:t>Марика</a:t>
            </a:r>
            <a:r>
              <a:rPr lang="ru-RU" sz="3600" i="1" dirty="0" smtClean="0">
                <a:solidFill>
                  <a:schemeClr val="tx1"/>
                </a:solidFill>
              </a:rPr>
              <a:t>» молодая, активно развивающаяся на ювелирном рынке компания. Разнообразный выбор высокохудожественных изделий из серебра как российского, так и зарубежного производства не оставит равнодушным даже самого предвзятого клиента. </a:t>
            </a:r>
            <a:endParaRPr lang="ru-RU" sz="3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107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922288" y="1222457"/>
            <a:ext cx="8183880" cy="1825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 smtClean="0"/>
              <a:t>Мы поможем Вам организовать:</a:t>
            </a:r>
            <a:br>
              <a:rPr lang="ru-RU" sz="3200" b="1" i="1" dirty="0" smtClean="0"/>
            </a:br>
            <a:r>
              <a:rPr lang="ru-RU" sz="3200" b="1" i="1" dirty="0" smtClean="0"/>
              <a:t>Прозрачный, эстетичный и высоко маржинальный бизнес.</a:t>
            </a:r>
            <a:endParaRPr lang="ru-RU" sz="3200" b="1" i="1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922288" y="3048363"/>
            <a:ext cx="8183880" cy="3297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i="1" dirty="0" smtClean="0"/>
              <a:t>ЮД Марика занимается оптовыми продажами изделий из серебра 925 пробы.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i="1" dirty="0" smtClean="0"/>
              <a:t>Мы динамично развивающая компания. Мы предлагаем, как изделия российского производства, так и импортного. Все изделия имеют покрытие родием, что предотвращает серебро от загрязнения и потемнения.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i="1" dirty="0" smtClean="0"/>
              <a:t>Мы помогаем людям с амбициями и желаниями создавать свой бизнес при нашей поддержке. </a:t>
            </a:r>
          </a:p>
        </p:txBody>
      </p:sp>
    </p:spTree>
    <p:extLst>
      <p:ext uri="{BB962C8B-B14F-4D97-AF65-F5344CB8AC3E}">
        <p14:creationId xmlns="" xmlns:p14="http://schemas.microsoft.com/office/powerpoint/2010/main" val="329738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922288" y="1222457"/>
            <a:ext cx="8183880" cy="1825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/>
              <a:t>Чем же мы отличаемся от других компаний, какие у нас преимущества</a:t>
            </a:r>
            <a:r>
              <a:rPr lang="ru-RU" sz="3200" b="1" i="1" dirty="0" smtClean="0"/>
              <a:t>?</a:t>
            </a:r>
            <a:endParaRPr lang="ru-RU" sz="3200" b="1" i="1" dirty="0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1922288" y="2793718"/>
            <a:ext cx="8183880" cy="5327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 smtClean="0"/>
              <a:t>Мы помогаем в поиске торговой точки, помощь в приобретении  оборудования, обучение, обеспечение всем необходимым товаром, консультационные услуги. Все затраченные средства идут на развитие бизнеса.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 smtClean="0"/>
              <a:t>Разработана концепция взаимодействия с </a:t>
            </a:r>
            <a:r>
              <a:rPr lang="ru-RU" sz="1800" dirty="0" err="1" smtClean="0"/>
              <a:t>медийными</a:t>
            </a:r>
            <a:r>
              <a:rPr lang="ru-RU" sz="1800" dirty="0" smtClean="0"/>
              <a:t> личностями. С продюсерским центром, с спортивными клубами. 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 smtClean="0"/>
              <a:t>Звезды смогут не просто открыть свой красивый бизнес и зарабатывать деньги,  но и участвовать в грандиозных шоу, по всем городам нашего присутствия, ТВ проектах, пиар программах.  Задействовать армию поклонников или фанатов, тем самым дать своим поклонникам ощущение принадлежащим себя к чему-то грандиозному и масштабному.  </a:t>
            </a:r>
            <a:endParaRPr lang="ru-RU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 smtClean="0"/>
              <a:t>Ювелирный дом «</a:t>
            </a:r>
            <a:r>
              <a:rPr lang="ru-RU" sz="1800" dirty="0" err="1" smtClean="0"/>
              <a:t>Марика</a:t>
            </a:r>
            <a:r>
              <a:rPr lang="ru-RU" sz="1800" dirty="0" smtClean="0"/>
              <a:t>» – является Партнером ФК «Спартак Москва» и обладает эксклюзивными правами на выпуск изделий с логотипом команды</a:t>
            </a:r>
            <a:endParaRPr lang="ru-RU" sz="1800" dirty="0" smtClean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1016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1692998" y="2472321"/>
            <a:ext cx="8802131" cy="4308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900" dirty="0" smtClean="0"/>
              <a:t>Компания «</a:t>
            </a:r>
            <a:r>
              <a:rPr lang="en-US" sz="2900" b="1" u="sng" dirty="0" err="1" smtClean="0"/>
              <a:t>Marika</a:t>
            </a:r>
            <a:r>
              <a:rPr lang="ru-RU" sz="2900" b="1" u="sng" dirty="0" smtClean="0"/>
              <a:t>-</a:t>
            </a:r>
            <a:r>
              <a:rPr lang="en-US" sz="2900" b="1" u="sng" dirty="0" smtClean="0"/>
              <a:t>production</a:t>
            </a:r>
            <a:r>
              <a:rPr lang="ru-RU" sz="2900" dirty="0" smtClean="0"/>
              <a:t>» - территория успешных людей.  Наши клиенты активны и прогрессивны, они знают цену времени и толк в современном отдыхе.  Мы с уважением относимся к ним и стремимся помочь в воплощении их идей.                                                                 </a:t>
            </a:r>
          </a:p>
          <a:p>
            <a:pPr algn="l"/>
            <a:r>
              <a:rPr lang="ru-RU" sz="2900" dirty="0" smtClean="0"/>
              <a:t>Наш коллектив состоит как из молодых квалифицированных специалистов, так и профессионалов с многолетним опытом работы, но нас всех объединяет одно – творческий подход к своему делу.</a:t>
            </a:r>
          </a:p>
          <a:p>
            <a:pPr algn="l"/>
            <a:r>
              <a:rPr lang="ru-RU" sz="2900" dirty="0" smtClean="0"/>
              <a:t>Основная миссия Компании «</a:t>
            </a:r>
            <a:r>
              <a:rPr lang="en-US" sz="2900" b="1" u="sng" dirty="0" err="1" smtClean="0"/>
              <a:t>Marika</a:t>
            </a:r>
            <a:r>
              <a:rPr lang="ru-RU" sz="2900" b="1" u="sng" dirty="0" smtClean="0"/>
              <a:t>-</a:t>
            </a:r>
            <a:r>
              <a:rPr lang="en-US" sz="2900" b="1" u="sng" dirty="0" smtClean="0"/>
              <a:t>production</a:t>
            </a:r>
            <a:r>
              <a:rPr lang="ru-RU" sz="2900" dirty="0" smtClean="0"/>
              <a:t>» — организация мероприятий (концерты звезд российской и зарубежной эстрады, шоу, фестивали, нестандартные проекты), а также помощь начинающим артистам. </a:t>
            </a:r>
            <a:br>
              <a:rPr lang="ru-RU" sz="2900" dirty="0" smtClean="0"/>
            </a:b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Благодаря нашим устойчивым связям с лучшими звукозаписывающими студиями, с известными режиссерами, стилистами, хореографами мы можем предложить достаточно большой спектр продюсерских услуг не только на территории Российской Федерации, но и на территории стран СНГ, Европы и США. </a:t>
            </a:r>
          </a:p>
          <a:p>
            <a:pPr algn="l"/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У нас налажены устойчивые контакты с основными СМИ, как в России, так и в странах ближнего и дальнего зарубежья, среди которых главные музыкальные телеканалы, радиостанции, издательские дома и рекламные агентства. </a:t>
            </a:r>
            <a:br>
              <a:rPr lang="ru-RU" sz="2900" dirty="0" smtClean="0"/>
            </a:b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Компания «</a:t>
            </a:r>
            <a:r>
              <a:rPr lang="en-US" sz="2900" b="1" u="sng" dirty="0" err="1" smtClean="0"/>
              <a:t>Marika</a:t>
            </a:r>
            <a:r>
              <a:rPr lang="ru-RU" sz="2900" b="1" u="sng" dirty="0" smtClean="0"/>
              <a:t>-</a:t>
            </a:r>
            <a:r>
              <a:rPr lang="en-US" sz="2900" b="1" u="sng" dirty="0" smtClean="0"/>
              <a:t>production</a:t>
            </a:r>
            <a:r>
              <a:rPr lang="ru-RU" sz="2900" dirty="0" smtClean="0"/>
              <a:t>»  постоянно развивается и занимается поиском и отбором перспективных проектов и талантов, а также реализует собственные проекты.</a:t>
            </a: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78277" y="778598"/>
            <a:ext cx="8183880" cy="1981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 smtClean="0"/>
              <a:t>«</a:t>
            </a:r>
            <a:r>
              <a:rPr lang="en-US" sz="2800" b="1" i="1" u="sng" dirty="0" err="1" smtClean="0"/>
              <a:t>Marika</a:t>
            </a:r>
            <a:r>
              <a:rPr lang="en-US" sz="2800" b="1" i="1" u="sng" dirty="0" smtClean="0"/>
              <a:t> – Production</a:t>
            </a:r>
            <a:r>
              <a:rPr lang="ru-RU" sz="2800" b="1" i="1" dirty="0" smtClean="0"/>
              <a:t>» </a:t>
            </a:r>
          </a:p>
          <a:p>
            <a:r>
              <a:rPr lang="ru-RU" sz="2800" b="1" i="1" dirty="0" smtClean="0"/>
              <a:t>дочерняя компания ЮД «</a:t>
            </a:r>
            <a:r>
              <a:rPr lang="en-US" sz="2800" b="1" i="1" u="sng" dirty="0" err="1" smtClean="0"/>
              <a:t>Marika</a:t>
            </a:r>
            <a:r>
              <a:rPr lang="ru-RU" sz="2800" b="1" i="1" dirty="0" smtClean="0"/>
              <a:t>»</a:t>
            </a:r>
            <a:endParaRPr lang="ru-RU" sz="2800" b="1" i="1" dirty="0"/>
          </a:p>
        </p:txBody>
      </p:sp>
    </p:spTree>
    <p:extLst>
      <p:ext uri="{BB962C8B-B14F-4D97-AF65-F5344CB8AC3E}">
        <p14:creationId xmlns="" xmlns:p14="http://schemas.microsoft.com/office/powerpoint/2010/main" val="68851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1770405" y="2168305"/>
            <a:ext cx="8724724" cy="4689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/>
              <a:t>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«</a:t>
            </a:r>
            <a:r>
              <a:rPr lang="en-US" sz="1400" dirty="0" err="1" smtClean="0"/>
              <a:t>Marika</a:t>
            </a:r>
            <a:r>
              <a:rPr lang="ru-RU" sz="1400" dirty="0" smtClean="0"/>
              <a:t>-</a:t>
            </a:r>
            <a:r>
              <a:rPr lang="en-US" sz="1400" dirty="0" smtClean="0"/>
              <a:t>production</a:t>
            </a:r>
            <a:r>
              <a:rPr lang="ru-RU" sz="1400" dirty="0" smtClean="0"/>
              <a:t>»  Компания (полного)  цикла услуг , предлагающая комплексное решения для бизнеса и зарекомендовавшая себя как надёжный поставщик услуг в сложных и творческих проектах.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Мы предлагаем полный спектр услуг по организации и проведению Вашего торжественного события: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  организация шоу-программ с участием известных ведущих, лучших отечественных и зарубежных артистов;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  подготовка и проведение развлекательной и анимационной части концертной программы;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  обеспечение технической поддержки мероприятия;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организация фото- и видео-съемок мероприятия, монтаж и тиражирование видеоматериалов в памятном издании;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  создание дизайна пригласительных, тиражирование, организация их рассылки;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предоставление услуг </a:t>
            </a:r>
            <a:r>
              <a:rPr lang="ru-RU" sz="1400" dirty="0" err="1" smtClean="0"/>
              <a:t>кейтеринга</a:t>
            </a:r>
            <a:r>
              <a:rPr lang="ru-RU" sz="1400" dirty="0" smtClean="0"/>
              <a:t> – выездное ресторанное обслуживание;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  предоставление услуг по изготовлению эксклюзивных тортов и иных видов кондитерских изделий;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предоставление услуг ведущих стилистов и визажистов;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  подготовка, техническое обеспечение и постановка номеров художественной самодеятельности сотрудников компаний.</a:t>
            </a:r>
          </a:p>
          <a:p>
            <a:endParaRPr lang="ru-RU" sz="1400" dirty="0" smtClean="0"/>
          </a:p>
          <a:p>
            <a:endParaRPr lang="ru-RU" sz="1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70405" y="914640"/>
            <a:ext cx="8724724" cy="1825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/>
              <a:t>Мы всегда открыты для сотрудничества и установления долгосрочных партнерских отношений.</a:t>
            </a:r>
          </a:p>
        </p:txBody>
      </p:sp>
    </p:spTree>
    <p:extLst>
      <p:ext uri="{BB962C8B-B14F-4D97-AF65-F5344CB8AC3E}">
        <p14:creationId xmlns="" xmlns:p14="http://schemas.microsoft.com/office/powerpoint/2010/main" val="230522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778277" y="681347"/>
            <a:ext cx="8183880" cy="1825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/>
              <a:t>Мы подходим к созданию каждого мероприятия индивидуально и комплексно.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778277" y="2135410"/>
            <a:ext cx="8716852" cy="4374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 smtClean="0"/>
              <a:t>Фестивали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 </a:t>
            </a:r>
            <a:r>
              <a:rPr lang="ru-RU" sz="1200" i="1" dirty="0"/>
              <a:t>Здесь время ускоряется, подчиняясь динамичному ритму смены исполнителей и волнению молодых звезд. Фестивалей от «</a:t>
            </a:r>
            <a:r>
              <a:rPr lang="en-US" sz="1200" i="1" dirty="0" err="1"/>
              <a:t>Marika</a:t>
            </a:r>
            <a:r>
              <a:rPr lang="ru-RU" sz="1200" i="1" dirty="0"/>
              <a:t>-</a:t>
            </a:r>
            <a:r>
              <a:rPr lang="en-US" sz="1200" i="1" dirty="0"/>
              <a:t>production</a:t>
            </a:r>
            <a:r>
              <a:rPr lang="ru-RU" sz="1200" i="1" dirty="0"/>
              <a:t>»  ждут с нетерпением – ведь именно мы открываем публике новых одаренных исполнителей, приобщаем к миру искусства каждого зрителя. (нужно придумать СВОИ  фестивали) </a:t>
            </a:r>
            <a:endParaRPr lang="ru-RU" sz="1200" i="1" dirty="0" smtClean="0"/>
          </a:p>
          <a:p>
            <a:r>
              <a:rPr lang="ru-RU" sz="1600" b="1" i="1" dirty="0" smtClean="0"/>
              <a:t>Церемонии вручения премий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200" i="1" dirty="0"/>
              <a:t>«Победителем объявляется....» - как хотелось бы слышать эту фразу каждому из нас. Как раз этим и занимается «</a:t>
            </a:r>
            <a:r>
              <a:rPr lang="en-US" sz="1200" i="1" dirty="0" err="1"/>
              <a:t>Marika</a:t>
            </a:r>
            <a:r>
              <a:rPr lang="ru-RU" sz="1200" i="1" dirty="0"/>
              <a:t>-</a:t>
            </a:r>
            <a:r>
              <a:rPr lang="en-US" sz="1200" i="1" dirty="0"/>
              <a:t>production</a:t>
            </a:r>
            <a:r>
              <a:rPr lang="ru-RU" sz="1200" i="1" dirty="0"/>
              <a:t>»  : мы организовываем и проводим крупнейшие церемонии вручения премий в различных областях. На этих мероприятиях каждый – и гость, и Клиент, и номинант, и тот, кто получает заветную награду – чувствует себя настоящим победителем. Почему? Секрет прост: знание специфики проведения мероприятий такого формата, высокий уровень организации и технического воплощения. (нужно придумать СВОИ премии</a:t>
            </a:r>
            <a:r>
              <a:rPr lang="ru-RU" sz="1200" i="1" dirty="0" smtClean="0"/>
              <a:t>)</a:t>
            </a:r>
          </a:p>
          <a:p>
            <a:r>
              <a:rPr lang="ru-RU" sz="1600" b="1" i="1" dirty="0" smtClean="0"/>
              <a:t>Презентации</a:t>
            </a:r>
            <a:endParaRPr lang="ru-RU" sz="1600" dirty="0" smtClean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200" i="1" dirty="0"/>
              <a:t>Для бренда, который создается на годы, важна каждая секунда первой презентации. Мы знаем, как превратить презентацию Вашего бренда в его звездный час. Также мы занимаемся продвижением торговых марок на российском рынке, обеспечивая комплексную рекламную и PR- поддержку компании.</a:t>
            </a:r>
          </a:p>
          <a:p>
            <a:r>
              <a:rPr lang="ru-RU" sz="1400" b="1" i="1" dirty="0"/>
              <a:t>  </a:t>
            </a:r>
            <a:r>
              <a:rPr lang="ru-RU" sz="1600" b="1" i="1" dirty="0" smtClean="0"/>
              <a:t>Корпоративные мероприятия</a:t>
            </a:r>
            <a:endParaRPr lang="ru-RU" sz="1600" b="1" i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/>
              <a:t>В любом корпоративном мероприятии важна точность и четкость – каждая минута и даже секунда должны быть подчинены своей цели. В бизнесе время – это деньги.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10249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65839" y="2348825"/>
            <a:ext cx="882929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/>
              <a:t>Гастроли</a:t>
            </a:r>
            <a:endParaRPr lang="ru-RU" sz="1600" dirty="0" smtClean="0"/>
          </a:p>
          <a:p>
            <a:pPr algn="ctr"/>
            <a:endParaRPr lang="ru-RU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/>
              <a:t>С «</a:t>
            </a:r>
            <a:r>
              <a:rPr lang="en-US" sz="1200" i="1" dirty="0" err="1"/>
              <a:t>Marika</a:t>
            </a:r>
            <a:r>
              <a:rPr lang="ru-RU" sz="1200" i="1" dirty="0"/>
              <a:t>-</a:t>
            </a:r>
            <a:r>
              <a:rPr lang="en-US" sz="1200" i="1" dirty="0"/>
              <a:t>production</a:t>
            </a:r>
            <a:r>
              <a:rPr lang="ru-RU" sz="1200" i="1" dirty="0"/>
              <a:t>»  пересекать часовые пояса приятнее и легче. Компания занимается организацией и проведением гастролей эстрадных исполнителей, артистов театра и кино. Мы поможем организовать и провести концерт, спектакль для жителей любого города; обеспечить участие артистов в корпоративном </a:t>
            </a:r>
            <a:r>
              <a:rPr lang="ru-RU" sz="1200" i="1" dirty="0" smtClean="0"/>
              <a:t>мероприятии. </a:t>
            </a:r>
            <a:r>
              <a:rPr lang="ru-RU" sz="1200" i="1" dirty="0"/>
              <a:t>Мы рассчитываем каждую деталь до секунды, чтобы исполнитель мог забыть о времени и заняться творчеством, а зрители </a:t>
            </a:r>
            <a:r>
              <a:rPr lang="ru-RU" sz="1200" i="1" dirty="0" smtClean="0"/>
              <a:t>могли </a:t>
            </a:r>
            <a:r>
              <a:rPr lang="ru-RU" sz="1200" i="1" dirty="0"/>
              <a:t>получить наибольшее удовольствие от каждого шоу.</a:t>
            </a:r>
          </a:p>
          <a:p>
            <a:endParaRPr lang="ru-RU" sz="1200" dirty="0" smtClean="0"/>
          </a:p>
          <a:p>
            <a:pPr algn="ctr"/>
            <a:r>
              <a:rPr lang="ru-RU" sz="1600" b="1" i="1" dirty="0" smtClean="0"/>
              <a:t>Концерты</a:t>
            </a:r>
          </a:p>
          <a:p>
            <a:pPr algn="ctr"/>
            <a:endParaRPr lang="ru-RU" sz="1400" b="1" i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/>
              <a:t>Ритм времени здесь задает искусство: то плавный </a:t>
            </a:r>
            <a:r>
              <a:rPr lang="ru-RU" sz="1200" i="1" dirty="0" err="1"/>
              <a:t>лаундж</a:t>
            </a:r>
            <a:r>
              <a:rPr lang="ru-RU" sz="1200" i="1" dirty="0"/>
              <a:t>, то задорный хип-хоп, то классическая строгость, то джазовая феерия. С нами Вам остается только отдаться великолепному исполнению – будь то российская или зарубежная звезда, артист театра или кино, или джазовый музыкант. Все остальное мы возьмем на себя</a:t>
            </a:r>
            <a:r>
              <a:rPr lang="ru-RU" sz="1200" i="1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i="1" dirty="0" smtClean="0"/>
          </a:p>
          <a:p>
            <a:pPr algn="ctr"/>
            <a:r>
              <a:rPr lang="ru-RU" sz="1600" b="1" i="1" dirty="0" smtClean="0"/>
              <a:t>Дни города и городские мероприятия</a:t>
            </a:r>
          </a:p>
          <a:p>
            <a:pPr algn="ctr"/>
            <a:endParaRPr lang="ru-RU" sz="1400" b="1" i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 </a:t>
            </a:r>
            <a:r>
              <a:rPr lang="ru-RU" sz="1200" i="1" dirty="0"/>
              <a:t>Праздник в городе – особое время для каждого горожанина. Наполнить это время по-настоящему яркими событиями и незабываемыми впечатлениями – работа, которая по плечу профессионалам из «</a:t>
            </a:r>
            <a:r>
              <a:rPr lang="en-US" sz="1200" i="1" dirty="0" err="1"/>
              <a:t>Marika</a:t>
            </a:r>
            <a:r>
              <a:rPr lang="ru-RU" sz="1200" i="1" dirty="0"/>
              <a:t>-</a:t>
            </a:r>
            <a:r>
              <a:rPr lang="en-US" sz="1200" i="1" dirty="0"/>
              <a:t>production</a:t>
            </a:r>
            <a:r>
              <a:rPr lang="ru-RU" sz="1200" i="1" dirty="0"/>
              <a:t>»  . На нашем счету организация и проведение многочисленных городских мероприятий, которые вошли в историю своих городов как настоящие праздники.</a:t>
            </a:r>
            <a:endParaRPr lang="ru-RU" sz="1200" i="1" dirty="0" smtClean="0"/>
          </a:p>
          <a:p>
            <a:endParaRPr lang="ru-RU" sz="1200" b="1" i="1" dirty="0" smtClean="0"/>
          </a:p>
          <a:p>
            <a:r>
              <a:rPr lang="ru-RU" sz="1200" dirty="0"/>
              <a:t>                                                                                                       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988544" y="872688"/>
            <a:ext cx="8183880" cy="1825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/>
              <a:t>Каждый проект – это необычные творческие и технические решения.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388215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65839" y="1397536"/>
            <a:ext cx="88292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/>
              <a:t>Спортивные мероприятия</a:t>
            </a:r>
            <a:endParaRPr lang="ru-RU" sz="1600" dirty="0" smtClean="0"/>
          </a:p>
          <a:p>
            <a:pPr algn="ctr"/>
            <a:endParaRPr lang="ru-RU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/>
              <a:t>В спорте важно каждое мгновение. Спортивные мероприятия, организованные «</a:t>
            </a:r>
            <a:r>
              <a:rPr lang="en-US" sz="1200" i="1" dirty="0" err="1"/>
              <a:t>Marika</a:t>
            </a:r>
            <a:r>
              <a:rPr lang="ru-RU" sz="1200" i="1" dirty="0"/>
              <a:t>-</a:t>
            </a:r>
            <a:r>
              <a:rPr lang="en-US" sz="1200" i="1" dirty="0"/>
              <a:t>production</a:t>
            </a:r>
            <a:r>
              <a:rPr lang="ru-RU" sz="1200" i="1" dirty="0"/>
              <a:t>» , позволяют насладиться каждым моментом соревнования, почувствовать настоящий дух победы, приобщиться к спорту и здоровому образу жизни. Мы организовываем и проводим спортивные игры, спартакиады, выставки, акции, c целью популяризации видов спорта, пропаганды здорового образа жизни и привлечения широкой общественности к проблемам спортивного воспитания подрастающего поколения нашей страны.</a:t>
            </a:r>
          </a:p>
          <a:p>
            <a:endParaRPr lang="ru-RU" sz="1200" dirty="0" smtClean="0"/>
          </a:p>
          <a:p>
            <a:pPr algn="ctr"/>
            <a:r>
              <a:rPr lang="ru-RU" sz="1600" b="1" i="1" dirty="0"/>
              <a:t>Конкурс красоты: мисс Ювелирного Дома «Марика</a:t>
            </a:r>
            <a:r>
              <a:rPr lang="ru-RU" sz="1600" b="1" i="1" dirty="0" smtClean="0"/>
              <a:t>»</a:t>
            </a:r>
          </a:p>
          <a:p>
            <a:pPr algn="ctr"/>
            <a:endParaRPr lang="ru-RU" sz="1400" b="1" i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/>
              <a:t>Это отдельная, красивая история.</a:t>
            </a:r>
            <a:endParaRPr lang="ru-RU" sz="1200" b="1" i="1" dirty="0"/>
          </a:p>
          <a:p>
            <a:endParaRPr lang="ru-RU" sz="1200" b="1" i="1" dirty="0" smtClean="0"/>
          </a:p>
          <a:p>
            <a:r>
              <a:rPr lang="ru-RU" sz="1200" dirty="0"/>
              <a:t>                                                                                                       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65839" y="4013637"/>
            <a:ext cx="8829290" cy="24318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/>
              <a:t>Мы подходим к созданию каждого мероприятия индивидуально и комплексно. Каждый проект – это необычные творческие и технические решения. Но главная формула успеха в этом – мы готовы слушать и слышать Вас, вместе формулировать цели и задачи. И затем предложить их решение!</a:t>
            </a:r>
          </a:p>
        </p:txBody>
      </p:sp>
    </p:spTree>
    <p:extLst>
      <p:ext uri="{BB962C8B-B14F-4D97-AF65-F5344CB8AC3E}">
        <p14:creationId xmlns="" xmlns:p14="http://schemas.microsoft.com/office/powerpoint/2010/main" val="219310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pic>
        <p:nvPicPr>
          <p:cNvPr id="6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02" y="1948600"/>
            <a:ext cx="3514442" cy="3212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бъект 3"/>
          <p:cNvSpPr txBox="1">
            <a:spLocks/>
          </p:cNvSpPr>
          <p:nvPr/>
        </p:nvSpPr>
        <p:spPr>
          <a:xfrm>
            <a:off x="6563209" y="2165883"/>
            <a:ext cx="3931920" cy="220880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dirty="0" smtClean="0"/>
              <a:t>-</a:t>
            </a:r>
            <a:r>
              <a:rPr lang="ru-RU" sz="1900" b="1" i="1" dirty="0" smtClean="0"/>
              <a:t>Витрина стаканчик в2000хш500хг500 </a:t>
            </a:r>
          </a:p>
          <a:p>
            <a:r>
              <a:rPr lang="ru-RU" sz="1900" b="1" i="1" dirty="0" smtClean="0"/>
              <a:t>-Прилавок стеклянный в900хш900хг500 </a:t>
            </a:r>
          </a:p>
          <a:p>
            <a:r>
              <a:rPr lang="ru-RU" sz="1900" b="1" i="1" dirty="0" smtClean="0"/>
              <a:t>-Прилавок кассовый в900хш900хг500 </a:t>
            </a:r>
            <a:endParaRPr lang="ru-RU" sz="1900" b="1" i="1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805437" y="1222457"/>
            <a:ext cx="8183880" cy="943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 smtClean="0"/>
              <a:t>Оформление торговых точек.</a:t>
            </a:r>
            <a:endParaRPr lang="ru-RU" sz="2800" b="1" i="1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981013" y="5511116"/>
            <a:ext cx="8183880" cy="1023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i="1" dirty="0" smtClean="0">
                <a:solidFill>
                  <a:srgbClr val="FF0000"/>
                </a:solidFill>
              </a:rPr>
              <a:t>Наше минимальное требование - это соблюдение общего дизайна и технических параметров торговой точки. В зависимости от требований ТЦ.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018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pic>
        <p:nvPicPr>
          <p:cNvPr id="3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245" y="2348927"/>
            <a:ext cx="2842673" cy="1399754"/>
          </a:xfrm>
          <a:prstGeom prst="rect">
            <a:avLst/>
          </a:prstGeom>
        </p:spPr>
      </p:pic>
      <p:pic>
        <p:nvPicPr>
          <p:cNvPr id="4" name="Объект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17463"/>
            <a:ext cx="3656115" cy="531377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805437" y="1222457"/>
            <a:ext cx="4752653" cy="943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 smtClean="0"/>
              <a:t>Фирменные визитки, бланки и подарочные сертификаты.</a:t>
            </a:r>
            <a:endParaRPr lang="ru-RU" sz="2800" b="1" i="1" dirty="0"/>
          </a:p>
        </p:txBody>
      </p:sp>
    </p:spTree>
    <p:extLst>
      <p:ext uri="{BB962C8B-B14F-4D97-AF65-F5344CB8AC3E}">
        <p14:creationId xmlns="" xmlns:p14="http://schemas.microsoft.com/office/powerpoint/2010/main" val="135862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692998" y="2354140"/>
            <a:ext cx="8802131" cy="245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i="1" dirty="0" smtClean="0"/>
              <a:t>Расчет расходов/доходов и срока окупаемости бизнеса с ЮД «Марика».</a:t>
            </a:r>
            <a:endParaRPr lang="ru-RU" sz="4800" b="1" i="1" dirty="0"/>
          </a:p>
        </p:txBody>
      </p:sp>
    </p:spTree>
    <p:extLst>
      <p:ext uri="{BB962C8B-B14F-4D97-AF65-F5344CB8AC3E}">
        <p14:creationId xmlns="" xmlns:p14="http://schemas.microsoft.com/office/powerpoint/2010/main" val="79808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7114963"/>
              </p:ext>
            </p:extLst>
          </p:nvPr>
        </p:nvGraphicFramePr>
        <p:xfrm>
          <a:off x="1941239" y="3048363"/>
          <a:ext cx="8128000" cy="3566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574587"/>
                <a:gridCol w="2553413"/>
              </a:tblGrid>
              <a:tr h="3082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Arial"/>
                        </a:rPr>
                        <a:t>Затраты на открытие торговой точки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</a:rPr>
                        <a:t>рублей</a:t>
                      </a:r>
                      <a:endParaRPr lang="ru-RU" sz="1800" b="0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Торговое оборудование ( стеллажи, касса …)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  <a:p>
                      <a:pPr algn="l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150 000 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Готовая продукция для реализации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1 000 000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Обеспечительный платеж(возвратный через)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  <a:p>
                      <a:pPr algn="l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300 000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Реклама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  <a:p>
                      <a:pPr algn="l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50 000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Итого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  <a:p>
                      <a:pPr algn="l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r>
                        <a:rPr lang="ru-RU" b="1" baseline="0" dirty="0" smtClean="0"/>
                        <a:t> 500 000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1941239" y="1222457"/>
            <a:ext cx="4616851" cy="760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i="1" dirty="0" smtClean="0"/>
              <a:t>Затраты на </a:t>
            </a:r>
            <a:r>
              <a:rPr lang="en-US" sz="4000" b="1" i="1" dirty="0" smtClean="0"/>
              <a:t>Start</a:t>
            </a:r>
            <a:r>
              <a:rPr lang="ru-RU" sz="4000" b="1" i="1" dirty="0"/>
              <a:t>-</a:t>
            </a:r>
            <a:r>
              <a:rPr lang="en-US" sz="4000" b="1" i="1" dirty="0" smtClean="0"/>
              <a:t>UP</a:t>
            </a:r>
            <a:endParaRPr lang="ru-RU" sz="4000" b="1" i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805437" y="1982709"/>
            <a:ext cx="8689692" cy="1065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"/>
            <a:r>
              <a:rPr lang="ru-RU" sz="2800" b="1" i="1" dirty="0"/>
              <a:t>Рассмотрим на примере магазина расположенного в регионе, в не большом городе с населением 300 тыс</a:t>
            </a:r>
            <a:r>
              <a:rPr lang="ru-RU" sz="2800" b="1" i="1" dirty="0" smtClean="0"/>
              <a:t>. чел.</a:t>
            </a:r>
            <a:endParaRPr lang="ru-RU" sz="2800" b="1" i="1" dirty="0">
              <a:latin typeface="Arial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7114963"/>
              </p:ext>
            </p:extLst>
          </p:nvPr>
        </p:nvGraphicFramePr>
        <p:xfrm>
          <a:off x="1941239" y="3082593"/>
          <a:ext cx="8128000" cy="3566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574587"/>
                <a:gridCol w="2553413"/>
              </a:tblGrid>
              <a:tr h="3082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Arial"/>
                        </a:rPr>
                        <a:t>Затраты на открытие торговой точки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</a:rPr>
                        <a:t>рублей</a:t>
                      </a:r>
                      <a:endParaRPr lang="ru-RU" sz="1800" b="0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Торговое оборудование ( стеллажи, касса …)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  <a:p>
                      <a:pPr algn="l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150 000 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Готовая продукция для реализации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1 000 000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Обеспечительный платеж(возвратный через)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  <a:p>
                      <a:pPr algn="l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300 000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Реклама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  <a:p>
                      <a:pPr algn="l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50 000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3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Итого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  <a:p>
                      <a:pPr algn="l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r>
                        <a:rPr lang="ru-RU" b="1" baseline="0" dirty="0" smtClean="0"/>
                        <a:t> 500 000</a:t>
                      </a:r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3790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805437" y="1388533"/>
            <a:ext cx="8689692" cy="147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"/>
            <a:r>
              <a:rPr lang="ru-RU" sz="2800" b="1" i="1" dirty="0"/>
              <a:t>Деятельность по розничной торговле ювелирными изделиями подвержена сезонности. Пик выручки приходится на март и декабрь</a:t>
            </a:r>
          </a:p>
          <a:p>
            <a:pPr fontAlgn="b"/>
            <a:r>
              <a:rPr lang="ru-RU" sz="2800" b="1" i="1" dirty="0"/>
              <a:t>Так выручка одной точки расположенной на первом этаже торгового центра, в городе с населением </a:t>
            </a:r>
            <a:r>
              <a:rPr lang="ru-RU" sz="2800" b="1" i="1" dirty="0" smtClean="0"/>
              <a:t>300 </a:t>
            </a:r>
            <a:r>
              <a:rPr lang="ru-RU" sz="2800" b="1" i="1" dirty="0"/>
              <a:t>тысяч человек: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17564750"/>
              </p:ext>
            </p:extLst>
          </p:nvPr>
        </p:nvGraphicFramePr>
        <p:xfrm>
          <a:off x="2025906" y="2861733"/>
          <a:ext cx="8269560" cy="375620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67390"/>
                <a:gridCol w="2067390"/>
                <a:gridCol w="2067390"/>
                <a:gridCol w="2067390"/>
              </a:tblGrid>
              <a:tr h="330712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Arial"/>
                        </a:rPr>
                        <a:t>Выручка, в тыс. рублей.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Январь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Февраль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Март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Апрель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+mn-lt"/>
                        </a:rPr>
                        <a:t>610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+mn-lt"/>
                        </a:rPr>
                        <a:t>720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+mn-lt"/>
                        </a:rPr>
                        <a:t>860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670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Май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Июнь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Июль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Август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630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580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590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610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0383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Сентябрь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Октябрь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Ноябрь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Декабрь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660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710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710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960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Средняя</a:t>
                      </a:r>
                      <a:r>
                        <a:rPr lang="ru-RU" b="1" baseline="0" dirty="0" smtClean="0">
                          <a:latin typeface="+mn-lt"/>
                        </a:rPr>
                        <a:t> выручка в месяц тыс. руб.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693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1805437" y="628281"/>
            <a:ext cx="4752653" cy="760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i="1" dirty="0" smtClean="0"/>
              <a:t>Выручка </a:t>
            </a:r>
            <a:endParaRPr lang="ru-RU" sz="4000" b="1" i="1" dirty="0"/>
          </a:p>
        </p:txBody>
      </p:sp>
    </p:spTree>
    <p:extLst>
      <p:ext uri="{BB962C8B-B14F-4D97-AF65-F5344CB8AC3E}">
        <p14:creationId xmlns="" xmlns:p14="http://schemas.microsoft.com/office/powerpoint/2010/main" val="282407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805437" y="1388533"/>
            <a:ext cx="8689692" cy="147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"/>
            <a:r>
              <a:rPr lang="ru-RU" sz="2800" b="1" i="1" dirty="0"/>
              <a:t>Наценка на ювелирные изделия составляет порядка 100-200 %, в зависимости от продукции, для расчетов приняли средневзвешенную наценку 100 %.</a:t>
            </a:r>
            <a:endParaRPr lang="ru-RU" sz="2800" b="1" i="1" dirty="0">
              <a:latin typeface="Arial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18008041"/>
              </p:ext>
            </p:extLst>
          </p:nvPr>
        </p:nvGraphicFramePr>
        <p:xfrm>
          <a:off x="2025906" y="2861733"/>
          <a:ext cx="8269560" cy="327510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34780"/>
                <a:gridCol w="4134780"/>
              </a:tblGrid>
              <a:tr h="33071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Arial"/>
                        </a:rPr>
                        <a:t>Регулярные расходы.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Налоги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41 580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+mn-lt"/>
                        </a:rPr>
                        <a:t>Зарплата с учетом налогов (3 чел.)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+mn-lt"/>
                        </a:rPr>
                        <a:t>120 000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Аренда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60 000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0383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Бухгалтерия (аутсорсинг)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5 000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Прочие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10 000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ИТОГО Расходы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195 000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805437" y="681347"/>
            <a:ext cx="4752653" cy="760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i="1" dirty="0" smtClean="0"/>
              <a:t>Регулярные расходы</a:t>
            </a:r>
            <a:endParaRPr lang="ru-RU" sz="4000" b="1" i="1" dirty="0"/>
          </a:p>
        </p:txBody>
      </p:sp>
    </p:spTree>
    <p:extLst>
      <p:ext uri="{BB962C8B-B14F-4D97-AF65-F5344CB8AC3E}">
        <p14:creationId xmlns="" xmlns:p14="http://schemas.microsoft.com/office/powerpoint/2010/main" val="217515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856572" y="1222457"/>
            <a:ext cx="5509428" cy="760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i="1" dirty="0" smtClean="0"/>
              <a:t>Прогнозируемая прибыль</a:t>
            </a:r>
            <a:endParaRPr lang="ru-RU" sz="4000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50263758"/>
              </p:ext>
            </p:extLst>
          </p:nvPr>
        </p:nvGraphicFramePr>
        <p:xfrm>
          <a:off x="2025906" y="2861733"/>
          <a:ext cx="8269560" cy="2794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34780"/>
                <a:gridCol w="4134780"/>
              </a:tblGrid>
              <a:tr h="33071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Arial"/>
                        </a:rPr>
                        <a:t>Расчет</a:t>
                      </a:r>
                      <a:r>
                        <a:rPr lang="ru-RU" sz="1800" b="1" i="0" u="none" strike="noStrike" baseline="0" dirty="0" smtClean="0">
                          <a:effectLst/>
                          <a:latin typeface="Arial"/>
                        </a:rPr>
                        <a:t> прибыльности и рентабельности.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Выручка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693 000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+mn-lt"/>
                        </a:rPr>
                        <a:t>Себестоимость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+mn-lt"/>
                        </a:rPr>
                        <a:t>277 200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Валовая прибыль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415</a:t>
                      </a:r>
                      <a:r>
                        <a:rPr lang="ru-RU" sz="1800" b="1" i="0" baseline="0" dirty="0" smtClean="0">
                          <a:latin typeface="+mn-lt"/>
                        </a:rPr>
                        <a:t> 800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0383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Расходы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195 000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Чистая прибыль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170 220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9466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02020495"/>
              </p:ext>
            </p:extLst>
          </p:nvPr>
        </p:nvGraphicFramePr>
        <p:xfrm>
          <a:off x="2025906" y="1761066"/>
          <a:ext cx="8269560" cy="18090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34780"/>
                <a:gridCol w="4134780"/>
              </a:tblGrid>
              <a:tr h="33071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Arial"/>
                        </a:rPr>
                        <a:t>Расчет</a:t>
                      </a:r>
                      <a:r>
                        <a:rPr lang="ru-RU" sz="1800" b="1" i="0" u="none" strike="noStrike" baseline="0" dirty="0" smtClean="0">
                          <a:effectLst/>
                          <a:latin typeface="Arial"/>
                        </a:rPr>
                        <a:t> окупаемости</a:t>
                      </a: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u="none" strike="noStrike" dirty="0" smtClean="0">
                        <a:effectLst/>
                        <a:latin typeface="Arial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Чистая прибыль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179</a:t>
                      </a:r>
                      <a:r>
                        <a:rPr lang="ru-RU" sz="1800" b="1" i="0" baseline="0" dirty="0" smtClean="0">
                          <a:latin typeface="+mn-lt"/>
                        </a:rPr>
                        <a:t> 220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+mn-lt"/>
                        </a:rPr>
                        <a:t>Капитальные вложения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800" b="1" i="0" u="none" strike="noStrike" baseline="0" dirty="0" smtClean="0">
                          <a:effectLst/>
                          <a:latin typeface="+mn-lt"/>
                        </a:rPr>
                        <a:t> 500 000</a:t>
                      </a:r>
                      <a:endParaRPr lang="ru-RU" sz="1800" b="1" i="0" u="none" strike="noStrike" dirty="0" smtClean="0">
                        <a:effectLst/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8110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+mn-lt"/>
                        </a:rPr>
                        <a:t>Окупаемость/месяцев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latin typeface="+mn-lt"/>
                        </a:rPr>
                        <a:t>9</a:t>
                      </a:r>
                      <a:endParaRPr lang="ru-RU" sz="1800" b="1" i="0" dirty="0">
                        <a:latin typeface="+mn-lt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1805437" y="628281"/>
            <a:ext cx="4752653" cy="760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i="1" dirty="0" smtClean="0"/>
              <a:t>Окупаемость</a:t>
            </a:r>
            <a:endParaRPr lang="ru-RU" sz="4000" b="1" i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805437" y="4148665"/>
            <a:ext cx="8689692" cy="2235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"/>
            <a:r>
              <a:rPr lang="ru-RU" sz="3200" b="1" i="1" dirty="0"/>
              <a:t>Д</a:t>
            </a:r>
            <a:r>
              <a:rPr lang="ru-RU" sz="3200" b="1" i="1" dirty="0" smtClean="0"/>
              <a:t>анный магазин не участвовал в наших рекламных проектах, жил собственной скучной жизнью…</a:t>
            </a:r>
            <a:endParaRPr lang="ru-RU" sz="3200" b="1" i="1" dirty="0"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790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770404" y="1222457"/>
            <a:ext cx="4787685" cy="8095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 smtClean="0"/>
              <a:t>Наши </a:t>
            </a:r>
            <a:r>
              <a:rPr lang="ru-RU" sz="2800" b="1" i="1" dirty="0" smtClean="0"/>
              <a:t>Партнеры:</a:t>
            </a:r>
            <a:endParaRPr lang="ru-RU" sz="2800" b="1" i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51" y="2062612"/>
            <a:ext cx="3083389" cy="17335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620" y="4341283"/>
            <a:ext cx="3086720" cy="205951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705940" y="2337589"/>
            <a:ext cx="5056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/>
              <a:t>Ювелирный дом «Марика» – является Партнером ФК «Спартак Москва» и обладает эксклюзивными правами на выпуск изделий с логотипом команды.</a:t>
            </a:r>
            <a:endParaRPr lang="ru-RU" sz="1200" b="1" i="1" dirty="0" smtClean="0"/>
          </a:p>
          <a:p>
            <a:r>
              <a:rPr lang="ru-RU" sz="1200" dirty="0"/>
              <a:t>                                                                                                      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54624" y="4108963"/>
            <a:ext cx="505669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Иван </a:t>
            </a:r>
            <a:r>
              <a:rPr lang="ru-RU" sz="1600" b="1" i="1" dirty="0" err="1"/>
              <a:t>Бовтунов</a:t>
            </a:r>
            <a:r>
              <a:rPr lang="ru-RU" sz="1600" b="1" i="1" dirty="0"/>
              <a:t> - Известный программный директор, работал продюсером на федеральных каналах таких как 1, Россия-1 домашний, тв-3. НТВ</a:t>
            </a:r>
            <a:r>
              <a:rPr lang="ru-RU" sz="1600" b="1" i="1" dirty="0" smtClean="0"/>
              <a:t>.</a:t>
            </a:r>
          </a:p>
          <a:p>
            <a:endParaRPr lang="ru-RU" sz="1600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/>
              <a:t>исполнительный </a:t>
            </a:r>
            <a:r>
              <a:rPr lang="ru-RU" sz="1600" b="1" i="1" dirty="0" smtClean="0"/>
              <a:t>продюсер </a:t>
            </a:r>
            <a:r>
              <a:rPr lang="ru-RU" sz="1600" b="1" i="1" dirty="0"/>
              <a:t>«Танцы со звездами</a:t>
            </a:r>
            <a:r>
              <a:rPr lang="ru-RU" sz="1600" b="1" i="1" dirty="0" smtClean="0"/>
              <a:t>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/>
              <a:t>линейный </a:t>
            </a:r>
            <a:r>
              <a:rPr lang="ru-RU" sz="1600" b="1" i="1" dirty="0"/>
              <a:t>продюсер проекта «Народный артист</a:t>
            </a:r>
            <a:r>
              <a:rPr lang="ru-RU" sz="1600" b="1" i="1" dirty="0" smtClean="0"/>
              <a:t>».</a:t>
            </a:r>
            <a:endParaRPr lang="ru-RU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/>
              <a:t>исполнительный </a:t>
            </a:r>
            <a:r>
              <a:rPr lang="ru-RU" sz="1600" b="1" i="1" dirty="0" smtClean="0"/>
              <a:t>продюсер </a:t>
            </a:r>
            <a:r>
              <a:rPr lang="ru-RU" sz="1600" b="1" i="1" dirty="0"/>
              <a:t>«Фабрика» </a:t>
            </a:r>
            <a:r>
              <a:rPr lang="ru-RU" sz="1600" b="1" i="1" dirty="0" smtClean="0"/>
              <a:t>1,2,3,4</a:t>
            </a:r>
            <a:r>
              <a:rPr lang="ru-RU" sz="1600" b="1" i="1" dirty="0"/>
              <a:t>.</a:t>
            </a:r>
            <a:endParaRPr lang="ru-RU" sz="1600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/>
              <a:t>исполнительный продюсер "кто хочет стать миллионером" и "слабое </a:t>
            </a:r>
            <a:r>
              <a:rPr lang="ru-RU" sz="1600" b="1" i="1" dirty="0" smtClean="0"/>
              <a:t>звено».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11073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85" y="2952733"/>
            <a:ext cx="3131091" cy="20894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263410" y="681347"/>
            <a:ext cx="5832663" cy="8095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 smtClean="0"/>
              <a:t>Мероприятия с нашим участием:</a:t>
            </a:r>
            <a:endParaRPr lang="ru-RU" sz="28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286" y="1490891"/>
            <a:ext cx="1352550" cy="20307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889" y="4763040"/>
            <a:ext cx="2857500" cy="19011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745" y="1315329"/>
            <a:ext cx="1705384" cy="23818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404" y="4331165"/>
            <a:ext cx="1588432" cy="2382648"/>
          </a:xfrm>
          <a:prstGeom prst="rect">
            <a:avLst/>
          </a:prstGeom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3212606" y="1546835"/>
            <a:ext cx="2648868" cy="14058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i="1" dirty="0"/>
              <a:t>25 июня в центре столицы в модном ресторане </a:t>
            </a:r>
            <a:r>
              <a:rPr lang="ru-RU" sz="800" b="1" i="1" dirty="0" err="1"/>
              <a:t>Vinograd</a:t>
            </a:r>
            <a:r>
              <a:rPr lang="ru-RU" sz="800" b="1" i="1" dirty="0"/>
              <a:t> </a:t>
            </a:r>
            <a:r>
              <a:rPr lang="ru-RU" sz="800" b="1" i="1" dirty="0" err="1"/>
              <a:t>Bar</a:t>
            </a:r>
            <a:r>
              <a:rPr lang="ru-RU" sz="800" b="1" i="1" dirty="0"/>
              <a:t> красной дорожкой открылась ежегодная церемония награждения победительниц статусного международного рейтинга по версии мужского журнала FHM «100 самых сексуальных девушек планеты 2014» — FHM TOP 100 SEXY.</a:t>
            </a:r>
          </a:p>
          <a:p>
            <a:r>
              <a:rPr lang="ru-RU" sz="800" b="1" i="1" dirty="0"/>
              <a:t>В этом году среди российских участниц международного рейтинга: Виктория Дайнеко, Виктория </a:t>
            </a:r>
            <a:r>
              <a:rPr lang="ru-RU" sz="800" b="1" i="1" dirty="0" err="1"/>
              <a:t>Лопырева</a:t>
            </a:r>
            <a:r>
              <a:rPr lang="ru-RU" sz="800" b="1" i="1" dirty="0"/>
              <a:t>, Юлия Ковальчук, Ольга Родионова, Анна Семенович, Альбина </a:t>
            </a:r>
            <a:r>
              <a:rPr lang="ru-RU" sz="800" b="1" i="1" dirty="0" err="1"/>
              <a:t>Джанабаева</a:t>
            </a:r>
            <a:r>
              <a:rPr lang="ru-RU" sz="800" b="1" i="1" dirty="0"/>
              <a:t>, Нюша, Агния </a:t>
            </a:r>
            <a:r>
              <a:rPr lang="ru-RU" sz="800" b="1" i="1" dirty="0" err="1"/>
              <a:t>Дитковските</a:t>
            </a:r>
            <a:r>
              <a:rPr lang="ru-RU" sz="800" b="1" i="1" dirty="0"/>
              <a:t>, Светлана </a:t>
            </a:r>
            <a:r>
              <a:rPr lang="ru-RU" sz="800" b="1" i="1" dirty="0" err="1"/>
              <a:t>Ходченкова</a:t>
            </a:r>
            <a:r>
              <a:rPr lang="ru-RU" sz="800" b="1" i="1" dirty="0"/>
              <a:t>, Оксана Акиньшина, Юлия Волкова, Анна Плетнева, Анна </a:t>
            </a:r>
            <a:r>
              <a:rPr lang="ru-RU" sz="800" b="1" i="1" dirty="0" err="1"/>
              <a:t>Седакова</a:t>
            </a:r>
            <a:r>
              <a:rPr lang="ru-RU" sz="800" b="1" i="1" dirty="0"/>
              <a:t>, Елена Чернявская, Зоя Бербер, Виктория </a:t>
            </a:r>
            <a:r>
              <a:rPr lang="ru-RU" sz="800" b="1" i="1" dirty="0" err="1"/>
              <a:t>Боня</a:t>
            </a:r>
            <a:r>
              <a:rPr lang="ru-RU" sz="800" b="1" i="1" dirty="0"/>
              <a:t>, </a:t>
            </a:r>
            <a:r>
              <a:rPr lang="ru-RU" sz="800" b="1" i="1" dirty="0" err="1"/>
              <a:t>ЛяйсанУтяшева</a:t>
            </a:r>
            <a:r>
              <a:rPr lang="ru-RU" sz="800" b="1" i="1" dirty="0"/>
              <a:t>, Юлия </a:t>
            </a:r>
            <a:r>
              <a:rPr lang="ru-RU" sz="800" b="1" i="1" dirty="0" err="1"/>
              <a:t>Снигирь</a:t>
            </a:r>
            <a:r>
              <a:rPr lang="ru-RU" sz="800" b="1" i="1" dirty="0"/>
              <a:t>, Ани </a:t>
            </a:r>
            <a:r>
              <a:rPr lang="ru-RU" sz="800" b="1" i="1" dirty="0" err="1"/>
              <a:t>Лорак</a:t>
            </a:r>
            <a:r>
              <a:rPr lang="ru-RU" sz="800" b="1" i="1" dirty="0"/>
              <a:t> и другие.</a:t>
            </a:r>
          </a:p>
          <a:p>
            <a:pPr algn="l"/>
            <a:endParaRPr lang="ru-RU" sz="1400" dirty="0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6140877" y="1546835"/>
            <a:ext cx="2648868" cy="126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i="1" dirty="0"/>
              <a:t>12 июня Ювелирный дом "Марика" принял участие в открытие нового бара-ресторана «</a:t>
            </a:r>
            <a:r>
              <a:rPr lang="ru-RU" sz="1000" b="1" i="1" dirty="0" err="1"/>
              <a:t>The</a:t>
            </a:r>
            <a:r>
              <a:rPr lang="ru-RU" sz="1000" b="1" i="1" dirty="0"/>
              <a:t> </a:t>
            </a:r>
            <a:r>
              <a:rPr lang="ru-RU" sz="1000" b="1" i="1" dirty="0" err="1"/>
              <a:t>Podwall</a:t>
            </a:r>
            <a:r>
              <a:rPr lang="ru-RU" sz="1000" b="1" i="1" dirty="0"/>
              <a:t>» ресторатора Юрия Гончарова и фигуристки Анастасии </a:t>
            </a:r>
            <a:r>
              <a:rPr lang="ru-RU" sz="1000" b="1" i="1" dirty="0" err="1" smtClean="0"/>
              <a:t>Гребенковой</a:t>
            </a:r>
            <a:r>
              <a:rPr lang="ru-RU" sz="1000" b="1" i="1" dirty="0" smtClean="0"/>
              <a:t>.</a:t>
            </a:r>
            <a:endParaRPr lang="ru-RU" sz="1000" b="1" i="1" dirty="0"/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3212606" y="5335909"/>
            <a:ext cx="2648868" cy="126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i="1" dirty="0"/>
              <a:t>6 апреля в роскошном ресторане LA PRIMA состоялось празднование дня рождения певицы, актрисы и экс-солистки " ВИА- </a:t>
            </a:r>
            <a:r>
              <a:rPr lang="ru-RU" sz="800" b="1" i="1" dirty="0" err="1"/>
              <a:t>Гра</a:t>
            </a:r>
            <a:r>
              <a:rPr lang="ru-RU" sz="800" b="1" i="1" dirty="0"/>
              <a:t>" Татьяны </a:t>
            </a:r>
            <a:r>
              <a:rPr lang="ru-RU" sz="800" b="1" i="1" dirty="0" err="1"/>
              <a:t>Найник</a:t>
            </a:r>
            <a:r>
              <a:rPr lang="ru-RU" sz="800" b="1" i="1" dirty="0"/>
              <a:t>.</a:t>
            </a:r>
            <a:br>
              <a:rPr lang="ru-RU" sz="800" b="1" i="1" dirty="0"/>
            </a:br>
            <a:r>
              <a:rPr lang="ru-RU" sz="800" b="1" i="1" dirty="0"/>
              <a:t>Праздник также приурочен был к премьере нового сериала с Татьяной.</a:t>
            </a:r>
            <a:endParaRPr lang="ru-RU" sz="1400" b="1" i="1" dirty="0"/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5771639" y="5255721"/>
            <a:ext cx="2375250" cy="126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i="1" dirty="0"/>
              <a:t>Ювелирный Дом "Марика" посетил Девичник дизайнерского дуэта «O2» и дизайнерский бренд </a:t>
            </a:r>
            <a:r>
              <a:rPr lang="ru-RU" sz="900" b="1" i="1" dirty="0" err="1"/>
              <a:t>Agni</a:t>
            </a:r>
            <a:endParaRPr lang="ru-RU" sz="900" b="1" i="1" dirty="0"/>
          </a:p>
          <a:p>
            <a:r>
              <a:rPr lang="en-US" sz="900" b="1" i="1" dirty="0" smtClean="0"/>
              <a:t>VIP</a:t>
            </a:r>
            <a:r>
              <a:rPr lang="ru-RU" sz="900" b="1" i="1" dirty="0" smtClean="0"/>
              <a:t> </a:t>
            </a:r>
            <a:r>
              <a:rPr lang="ru-RU" sz="900" b="1" i="1" dirty="0"/>
              <a:t>гостья была несравненная: </a:t>
            </a:r>
            <a:r>
              <a:rPr lang="ru-RU" sz="900" b="1" i="1" dirty="0" err="1"/>
              <a:t>Nastassja</a:t>
            </a:r>
            <a:r>
              <a:rPr lang="ru-RU" sz="900" b="1" i="1" dirty="0"/>
              <a:t> </a:t>
            </a:r>
            <a:r>
              <a:rPr lang="ru-RU" sz="900" b="1" i="1" dirty="0" err="1"/>
              <a:t>Bolivar</a:t>
            </a:r>
            <a:r>
              <a:rPr lang="ru-RU" sz="900" b="1" i="1" dirty="0"/>
              <a:t> Мисс Никарагуа 2013 и представляла Никарагуа на Мисс Вселенная 2013</a:t>
            </a:r>
          </a:p>
          <a:p>
            <a:pPr algn="l"/>
            <a:endParaRPr lang="ru-RU" sz="1400" dirty="0"/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6554576" y="3294640"/>
            <a:ext cx="2235169" cy="14683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i="1" dirty="0"/>
              <a:t>11 апреля в Петровском Путевом Дворце состоялась свадьба певицы, актрисы и фотомодели Милены </a:t>
            </a:r>
            <a:r>
              <a:rPr lang="ru-RU" sz="800" b="1" i="1" dirty="0" err="1"/>
              <a:t>Дейнеги</a:t>
            </a:r>
            <a:r>
              <a:rPr lang="ru-RU" sz="800" b="1" i="1" dirty="0"/>
              <a:t> и владельца бренда «Монте-Кристо», психолога Евгения </a:t>
            </a:r>
            <a:r>
              <a:rPr lang="ru-RU" sz="800" b="1" i="1" dirty="0" err="1"/>
              <a:t>Самусенко.Поздравить</a:t>
            </a:r>
            <a:r>
              <a:rPr lang="ru-RU" sz="800" b="1" i="1" dirty="0"/>
              <a:t> Милену и Евгения пришло множество российских знаменитостей. Задал тон поздравлениям представитель правительства Дагестана, презентовавший паре элитное авто </a:t>
            </a:r>
            <a:r>
              <a:rPr lang="ru-RU" sz="800" b="1" i="1" dirty="0" err="1"/>
              <a:t>Rolls-Royce</a:t>
            </a:r>
            <a:r>
              <a:rPr lang="ru-RU" sz="800" b="1" i="1" dirty="0"/>
              <a:t> </a:t>
            </a:r>
            <a:r>
              <a:rPr lang="ru-RU" sz="800" b="1" i="1" dirty="0" err="1"/>
              <a:t>Phantom</a:t>
            </a:r>
            <a:r>
              <a:rPr lang="ru-RU" sz="800" b="1" i="1" dirty="0"/>
              <a:t>. Затем роскошные подарки были вручены от Ювелирного Дома «Марика», являвшегося также и почетным спонсором мероприятия. К слову, все гости также получили презенты от «Марики».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9029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263410" y="681347"/>
            <a:ext cx="5832663" cy="8095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 smtClean="0"/>
              <a:t>Мероприятия с нашим участием:</a:t>
            </a:r>
            <a:endParaRPr lang="ru-RU" sz="28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061" y="1490891"/>
            <a:ext cx="2248983" cy="28156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117" y="1453213"/>
            <a:ext cx="4295990" cy="2853306"/>
          </a:xfrm>
          <a:prstGeom prst="rect">
            <a:avLst/>
          </a:prstGeom>
        </p:spPr>
      </p:pic>
      <p:sp>
        <p:nvSpPr>
          <p:cNvPr id="11" name="Содержимое 2"/>
          <p:cNvSpPr txBox="1">
            <a:spLocks/>
          </p:cNvSpPr>
          <p:nvPr/>
        </p:nvSpPr>
        <p:spPr>
          <a:xfrm>
            <a:off x="1687742" y="4625711"/>
            <a:ext cx="8716852" cy="126809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i="1" dirty="0"/>
              <a:t>Официальная Российская </a:t>
            </a:r>
            <a:r>
              <a:rPr lang="ru-RU" sz="1400" b="1" i="1" dirty="0" err="1"/>
              <a:t>Pre-Party</a:t>
            </a:r>
            <a:r>
              <a:rPr lang="ru-RU" sz="1400" b="1" i="1" dirty="0"/>
              <a:t> международного песенного конкурса </a:t>
            </a:r>
            <a:r>
              <a:rPr lang="ru-RU" sz="1400" b="1" i="1" dirty="0" err="1"/>
              <a:t>Eurovision</a:t>
            </a:r>
            <a:r>
              <a:rPr lang="ru-RU" sz="1400" b="1" i="1" dirty="0"/>
              <a:t> 2014</a:t>
            </a:r>
          </a:p>
          <a:p>
            <a:r>
              <a:rPr lang="ru-RU" sz="1400" b="1" i="1" dirty="0"/>
              <a:t>20 апреля в столичном ресторане </a:t>
            </a:r>
            <a:r>
              <a:rPr lang="ru-RU" sz="1400" b="1" i="1" dirty="0" err="1"/>
              <a:t>Карлсон</a:t>
            </a:r>
            <a:r>
              <a:rPr lang="ru-RU" sz="1400" b="1" i="1" dirty="0"/>
              <a:t>, расположенном на крыше бизнес-центра </a:t>
            </a:r>
            <a:r>
              <a:rPr lang="ru-RU" sz="1400" b="1" i="1" dirty="0" err="1"/>
              <a:t>Central</a:t>
            </a:r>
            <a:r>
              <a:rPr lang="ru-RU" sz="1400" b="1" i="1" dirty="0"/>
              <a:t> </a:t>
            </a:r>
            <a:r>
              <a:rPr lang="ru-RU" sz="1400" b="1" i="1" dirty="0" err="1"/>
              <a:t>City</a:t>
            </a:r>
            <a:r>
              <a:rPr lang="ru-RU" sz="1400" b="1" i="1" dirty="0"/>
              <a:t> </a:t>
            </a:r>
            <a:r>
              <a:rPr lang="ru-RU" sz="1400" b="1" i="1" dirty="0" err="1"/>
              <a:t>Tower</a:t>
            </a:r>
            <a:r>
              <a:rPr lang="ru-RU" sz="1400" b="1" i="1" dirty="0"/>
              <a:t>, состоялась традиционная официальная российская </a:t>
            </a:r>
            <a:r>
              <a:rPr lang="ru-RU" sz="1400" b="1" i="1" dirty="0" err="1"/>
              <a:t>pre-party</a:t>
            </a:r>
            <a:r>
              <a:rPr lang="ru-RU" sz="1400" b="1" i="1" dirty="0"/>
              <a:t> международного песенного конкурса «Евровидение-2014». Представительниц от России, финалисток детского конкурса « Евровидение 2006» сестер </a:t>
            </a:r>
            <a:r>
              <a:rPr lang="ru-RU" sz="1400" b="1" i="1" dirty="0" smtClean="0"/>
              <a:t>Толмачевых проводили</a:t>
            </a:r>
            <a:r>
              <a:rPr lang="ru-RU" sz="1400" b="1" i="1" dirty="0"/>
              <a:t>  в столицу Дании напутственными речами Филипп Киркоров и коллеги по вокальному ремеслу. Мероприятие посетили мэтры отечественного шоу-бизнеса, а также конкурсанты из Беларуси, Молдовы, России, Азербайджана, Израиля, Сан-Марино и Мальты. Финал конкурса «Евровидение 2014» </a:t>
            </a:r>
            <a:r>
              <a:rPr lang="ru-RU" sz="1400" b="1" i="1" dirty="0" smtClean="0"/>
              <a:t>прошел </a:t>
            </a:r>
            <a:r>
              <a:rPr lang="ru-RU" sz="1400" b="1" i="1" dirty="0"/>
              <a:t>10 мая в Копенгагене.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518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090" y="140238"/>
            <a:ext cx="3937039" cy="1082219"/>
          </a:xfrm>
          <a:prstGeom prst="rect">
            <a:avLst/>
          </a:prstGeom>
        </p:spPr>
      </p:pic>
      <p:sp>
        <p:nvSpPr>
          <p:cNvPr id="3" name="Объект 2"/>
          <p:cNvSpPr txBox="1">
            <a:spLocks/>
          </p:cNvSpPr>
          <p:nvPr/>
        </p:nvSpPr>
        <p:spPr>
          <a:xfrm>
            <a:off x="1711105" y="2603595"/>
            <a:ext cx="8650586" cy="1579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smtClean="0">
                <a:hlinkClick r:id="rId4"/>
              </a:rPr>
              <a:t>www.dommarika.ru</a:t>
            </a:r>
            <a:endParaRPr lang="ru-RU" sz="4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70405" y="1222456"/>
            <a:ext cx="8724724" cy="1518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 smtClean="0"/>
              <a:t>Подробно ознакомиться с нашим ассортиментом товаров и услуг, можно на нашем сайте.</a:t>
            </a:r>
            <a:endParaRPr lang="ru-RU" sz="28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405" y="3738515"/>
            <a:ext cx="28575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702" y="3738515"/>
            <a:ext cx="28575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95077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1086</Words>
  <Application>Microsoft Office PowerPoint</Application>
  <PresentationFormat>Произвольный</PresentationFormat>
  <Paragraphs>183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Sashok</dc:creator>
  <cp:lastModifiedBy>Николай</cp:lastModifiedBy>
  <cp:revision>26</cp:revision>
  <dcterms:created xsi:type="dcterms:W3CDTF">2014-08-19T12:18:52Z</dcterms:created>
  <dcterms:modified xsi:type="dcterms:W3CDTF">2014-08-20T04:11:06Z</dcterms:modified>
</cp:coreProperties>
</file>