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73" r:id="rId4"/>
    <p:sldId id="272" r:id="rId5"/>
    <p:sldId id="274" r:id="rId6"/>
    <p:sldId id="275" r:id="rId7"/>
    <p:sldId id="265" r:id="rId8"/>
    <p:sldId id="266" r:id="rId9"/>
    <p:sldId id="276" r:id="rId10"/>
    <p:sldId id="269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nyaevPA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D2C"/>
    <a:srgbClr val="2A3686"/>
    <a:srgbClr val="422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595" autoAdjust="0"/>
  </p:normalViewPr>
  <p:slideViewPr>
    <p:cSldViewPr>
      <p:cViewPr>
        <p:scale>
          <a:sx n="100" d="100"/>
          <a:sy n="100" d="100"/>
        </p:scale>
        <p:origin x="-281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983E3-AF15-4111-80BA-76486BAFDBD0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E78278-21FB-4134-83B1-FB6D6E593E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96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78278-21FB-4134-83B1-FB6D6E593EB8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3605-EA24-41D3-9A4F-DEB6A63D71D1}" type="datetimeFigureOut">
              <a:rPr lang="ru-RU" smtClean="0"/>
              <a:pPr/>
              <a:t>20.05.2015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2F94D-742F-4363-A08D-E2F1FB0D648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30983"/>
            <a:ext cx="7772400" cy="1470025"/>
          </a:xfrm>
        </p:spPr>
        <p:txBody>
          <a:bodyPr>
            <a:normAutofit fontScale="90000"/>
          </a:bodyPr>
          <a:lstStyle/>
          <a:p>
            <a:pPr lvl="0"/>
            <a:r>
              <a:rPr kumimoji="0" lang="ru-RU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СЕВЕРНЫЙ</a:t>
            </a: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</a:t>
            </a: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</a:b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ДАТА-ЦЕНТР</a:t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805264"/>
            <a:ext cx="6400800" cy="720080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г. Архангельск</a:t>
            </a:r>
          </a:p>
          <a:p>
            <a:r>
              <a:rPr lang="ru-RU" sz="1600" b="1" dirty="0" smtClean="0"/>
              <a:t>2015</a:t>
            </a:r>
            <a:endParaRPr lang="ru-RU" sz="16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228184" y="24299"/>
            <a:ext cx="2808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16300, г. Архангельск,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пр. Обводный канал 12, оф. 503.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Тел./факс 27-68-60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Тел</a:t>
            </a: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. моб</a:t>
            </a: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. 8-911-570-5768 </a:t>
            </a:r>
            <a:r>
              <a:rPr kumimoji="0" lang="ru-RU" sz="1200" b="1" i="1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E-mail: sdc@arh-ea.ru</a:t>
            </a:r>
            <a:endParaRPr lang="ru-RU" sz="1200" b="1" i="1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3528" y="683985"/>
            <a:ext cx="8496944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000" marR="0" lvl="0" indent="180000" algn="ctr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Эффективный дистанционный контроль и учет энергоресурсов:</a:t>
            </a:r>
          </a:p>
          <a:p>
            <a:pPr marL="720000" marR="0" lvl="0" indent="180000" algn="ctr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buFont typeface="Wingdings" pitchFamily="2" charset="2"/>
              <a:buChar char="ü"/>
              <a:tabLst/>
            </a:pPr>
            <a:r>
              <a:rPr lang="ru-RU" sz="1600" b="1" dirty="0" err="1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Теплоэнергия</a:t>
            </a:r>
            <a:r>
              <a:rPr lang="ru-RU" sz="1600" b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, Электроэнергия,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cs typeface="Arial" pitchFamily="34" charset="0"/>
              </a:rPr>
              <a:t>Вода, Газ.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432048"/>
          </a:xfrm>
        </p:spPr>
        <p:txBody>
          <a:bodyPr>
            <a:noAutofit/>
          </a:bodyPr>
          <a:lstStyle/>
          <a:p>
            <a:pPr eaLnBrk="0" fontAlgn="base" hangingPunct="0">
              <a:spcAft>
                <a:spcPct val="0"/>
              </a:spcAft>
              <a:tabLst>
                <a:tab pos="450850" algn="l"/>
              </a:tabLst>
            </a:pPr>
            <a:r>
              <a:rPr lang="ru-RU" sz="2000" b="1" i="1" dirty="0">
                <a:latin typeface="Arial" pitchFamily="34" charset="0"/>
                <a:ea typeface="Calibri" pitchFamily="34" charset="0"/>
                <a:cs typeface="Arial" pitchFamily="34" charset="0"/>
              </a:rPr>
              <a:t>Сфера </a:t>
            </a:r>
            <a:r>
              <a:rPr lang="ru-RU" sz="20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деятельности:</a:t>
            </a:r>
            <a:endParaRPr lang="ru-RU" sz="2000" b="1" i="1" dirty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7" name="Содержимое 4" descr="ArxangelsMap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64665" y="3146620"/>
            <a:ext cx="1774894" cy="2327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serv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4761" y="3921194"/>
            <a:ext cx="871538" cy="528637"/>
          </a:xfrm>
          <a:prstGeom prst="rect">
            <a:avLst/>
          </a:prstGeom>
          <a:noFill/>
        </p:spPr>
      </p:pic>
      <p:sp>
        <p:nvSpPr>
          <p:cNvPr id="9" name="Овал 8"/>
          <p:cNvSpPr/>
          <p:nvPr/>
        </p:nvSpPr>
        <p:spPr bwMode="auto">
          <a:xfrm>
            <a:off x="5235546" y="2704493"/>
            <a:ext cx="2018207" cy="298938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3366"/>
              </a:solidFill>
              <a:effectLst/>
              <a:latin typeface="Arial" charset="0"/>
            </a:endParaRPr>
          </a:p>
        </p:txBody>
      </p:sp>
      <p:sp>
        <p:nvSpPr>
          <p:cNvPr id="10" name="Стрелка вправо 9"/>
          <p:cNvSpPr/>
          <p:nvPr/>
        </p:nvSpPr>
        <p:spPr bwMode="auto">
          <a:xfrm rot="10800000">
            <a:off x="4844471" y="4093283"/>
            <a:ext cx="391199" cy="18639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3366"/>
              </a:solidFill>
              <a:effectLst/>
              <a:latin typeface="Arial" charset="0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5337789" y="2823746"/>
            <a:ext cx="1927184" cy="78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ru-RU" sz="950" b="1" dirty="0" smtClean="0">
                <a:solidFill>
                  <a:srgbClr val="003366"/>
                </a:solidFill>
                <a:effectLst/>
                <a:latin typeface="Arial" charset="0"/>
              </a:rPr>
              <a:t>             Учет/контроль:</a:t>
            </a:r>
          </a:p>
          <a:p>
            <a:pPr defTabSz="512763"/>
            <a:r>
              <a:rPr lang="ru-RU" sz="950" b="1" dirty="0" smtClean="0">
                <a:solidFill>
                  <a:srgbClr val="003366"/>
                </a:solidFill>
                <a:effectLst/>
                <a:latin typeface="Arial" charset="0"/>
              </a:rPr>
              <a:t>        - Тепла</a:t>
            </a:r>
          </a:p>
          <a:p>
            <a:pPr defTabSz="512763"/>
            <a:r>
              <a:rPr lang="ru-RU" sz="950" b="1" dirty="0" smtClean="0">
                <a:solidFill>
                  <a:srgbClr val="003366"/>
                </a:solidFill>
                <a:effectLst/>
                <a:latin typeface="Arial" charset="0"/>
              </a:rPr>
              <a:t>     - Электричества</a:t>
            </a:r>
          </a:p>
          <a:p>
            <a:pPr defTabSz="512763"/>
            <a:r>
              <a:rPr lang="ru-RU" sz="950" b="1" dirty="0" smtClean="0">
                <a:solidFill>
                  <a:srgbClr val="003366"/>
                </a:solidFill>
                <a:effectLst/>
                <a:latin typeface="Arial" charset="0"/>
              </a:rPr>
              <a:t>  - Воды</a:t>
            </a:r>
          </a:p>
          <a:p>
            <a:pPr defTabSz="512763"/>
            <a:r>
              <a:rPr lang="ru-RU" sz="950" b="1" dirty="0" smtClean="0">
                <a:solidFill>
                  <a:srgbClr val="003366"/>
                </a:solidFill>
                <a:effectLst/>
                <a:latin typeface="Arial" charset="0"/>
              </a:rPr>
              <a:t>- Газа</a:t>
            </a: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937800" y="3168112"/>
            <a:ext cx="939521" cy="29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b="1" dirty="0" smtClean="0">
                <a:solidFill>
                  <a:srgbClr val="003366"/>
                </a:solidFill>
                <a:effectLst/>
                <a:latin typeface="Arial" charset="0"/>
              </a:rPr>
              <a:t>Энергетический</a:t>
            </a:r>
          </a:p>
          <a:p>
            <a:pPr algn="ctr" defTabSz="512763"/>
            <a:r>
              <a:rPr lang="ru-RU" b="1" dirty="0" smtClean="0">
                <a:solidFill>
                  <a:srgbClr val="003366"/>
                </a:solidFill>
                <a:effectLst/>
                <a:latin typeface="Arial" charset="0"/>
              </a:rPr>
              <a:t>Дата-Центр:</a:t>
            </a: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4028343" y="3466947"/>
            <a:ext cx="939521" cy="42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3366"/>
                </a:solidFill>
                <a:effectLst/>
                <a:latin typeface="Arial" charset="0"/>
              </a:rPr>
              <a:t>Контроль</a:t>
            </a:r>
          </a:p>
          <a:p>
            <a:pPr defTabSz="512763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3366"/>
                </a:solidFill>
                <a:effectLst/>
                <a:latin typeface="Arial" charset="0"/>
              </a:rPr>
              <a:t>Анализ</a:t>
            </a:r>
          </a:p>
          <a:p>
            <a:pPr defTabSz="512763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3366"/>
                </a:solidFill>
                <a:effectLst/>
                <a:latin typeface="Arial" charset="0"/>
              </a:rPr>
              <a:t>Отчетность</a:t>
            </a:r>
          </a:p>
        </p:txBody>
      </p:sp>
      <p:pic>
        <p:nvPicPr>
          <p:cNvPr id="14" name="Picture 6" descr="office-build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1177" y="5182122"/>
            <a:ext cx="347662" cy="333375"/>
          </a:xfrm>
          <a:prstGeom prst="rect">
            <a:avLst/>
          </a:prstGeom>
          <a:noFill/>
        </p:spPr>
      </p:pic>
      <p:pic>
        <p:nvPicPr>
          <p:cNvPr id="15" name="Picture 7" descr="office-build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13414" y="5299597"/>
            <a:ext cx="349250" cy="333375"/>
          </a:xfrm>
          <a:prstGeom prst="rect">
            <a:avLst/>
          </a:prstGeom>
          <a:noFill/>
        </p:spPr>
      </p:pic>
      <p:pic>
        <p:nvPicPr>
          <p:cNvPr id="16" name="Picture 13" descr="businessm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5682" y="5286688"/>
            <a:ext cx="347662" cy="331787"/>
          </a:xfrm>
          <a:prstGeom prst="rect">
            <a:avLst/>
          </a:prstGeom>
          <a:noFill/>
        </p:spPr>
      </p:pic>
      <p:pic>
        <p:nvPicPr>
          <p:cNvPr id="17" name="Picture 15" descr="user1_monito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597" y="4976061"/>
            <a:ext cx="352425" cy="338137"/>
          </a:xfrm>
          <a:prstGeom prst="rect">
            <a:avLst/>
          </a:prstGeom>
          <a:noFill/>
        </p:spPr>
      </p:pic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2045785" y="3881354"/>
            <a:ext cx="1274762" cy="35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sz="1000" b="1" dirty="0">
                <a:solidFill>
                  <a:srgbClr val="003366"/>
                </a:solidFill>
                <a:effectLst/>
                <a:latin typeface="Arial" charset="0"/>
              </a:rPr>
              <a:t>К</a:t>
            </a:r>
            <a:r>
              <a:rPr lang="ru-RU" sz="1000" b="1" dirty="0" smtClean="0">
                <a:solidFill>
                  <a:srgbClr val="003366"/>
                </a:solidFill>
                <a:effectLst/>
                <a:latin typeface="Arial" charset="0"/>
              </a:rPr>
              <a:t>онтролирующие </a:t>
            </a:r>
            <a:r>
              <a:rPr lang="ru-RU" sz="1000" b="1" dirty="0">
                <a:solidFill>
                  <a:srgbClr val="003366"/>
                </a:solidFill>
                <a:effectLst/>
                <a:latin typeface="Arial" charset="0"/>
              </a:rPr>
              <a:t>органы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 rot="2953282">
            <a:off x="2923621" y="3415121"/>
            <a:ext cx="1297492" cy="160338"/>
          </a:xfrm>
          <a:prstGeom prst="leftRightArrow">
            <a:avLst>
              <a:gd name="adj1" fmla="val 50000"/>
              <a:gd name="adj2" fmla="val 17188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0" name="Text Box 53"/>
          <p:cNvSpPr txBox="1">
            <a:spLocks noChangeArrowheads="1"/>
          </p:cNvSpPr>
          <p:nvPr/>
        </p:nvSpPr>
        <p:spPr bwMode="auto">
          <a:xfrm>
            <a:off x="1807553" y="4840204"/>
            <a:ext cx="1655762" cy="667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sz="1000" b="1" dirty="0">
                <a:solidFill>
                  <a:srgbClr val="003366"/>
                </a:solidFill>
                <a:effectLst/>
                <a:latin typeface="Arial" charset="0"/>
              </a:rPr>
              <a:t>Промышленные предприятия, муниципальные объекты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4139952" y="2636912"/>
            <a:ext cx="422547" cy="501170"/>
            <a:chOff x="2511388" y="256153"/>
            <a:chExt cx="672368" cy="704363"/>
          </a:xfrm>
        </p:grpSpPr>
        <p:pic>
          <p:nvPicPr>
            <p:cNvPr id="22" name="Picture 17" descr="document_pulse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514991" y="256153"/>
              <a:ext cx="352425" cy="338138"/>
            </a:xfrm>
            <a:prstGeom prst="rect">
              <a:avLst/>
            </a:prstGeom>
            <a:noFill/>
          </p:spPr>
        </p:pic>
        <p:pic>
          <p:nvPicPr>
            <p:cNvPr id="23" name="Picture 22" descr="line-char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31331" y="261870"/>
              <a:ext cx="352425" cy="338137"/>
            </a:xfrm>
            <a:prstGeom prst="rect">
              <a:avLst/>
            </a:prstGeom>
            <a:noFill/>
          </p:spPr>
        </p:pic>
        <p:pic>
          <p:nvPicPr>
            <p:cNvPr id="24" name="Picture 23" descr="document_time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25273" y="623966"/>
              <a:ext cx="352425" cy="336550"/>
            </a:xfrm>
            <a:prstGeom prst="rect">
              <a:avLst/>
            </a:prstGeom>
            <a:noFill/>
          </p:spPr>
        </p:pic>
        <p:pic>
          <p:nvPicPr>
            <p:cNvPr id="25" name="Picture 57" descr="cashier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11388" y="619097"/>
              <a:ext cx="347662" cy="333375"/>
            </a:xfrm>
            <a:prstGeom prst="rect">
              <a:avLst/>
            </a:prstGeom>
            <a:noFill/>
          </p:spPr>
        </p:pic>
      </p:grpSp>
      <p:sp>
        <p:nvSpPr>
          <p:cNvPr id="26" name="Text Box 62"/>
          <p:cNvSpPr txBox="1">
            <a:spLocks noChangeArrowheads="1"/>
          </p:cNvSpPr>
          <p:nvPr/>
        </p:nvSpPr>
        <p:spPr bwMode="auto">
          <a:xfrm>
            <a:off x="323528" y="4005064"/>
            <a:ext cx="1308100" cy="51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sz="1000" b="1" dirty="0" smtClean="0">
                <a:solidFill>
                  <a:srgbClr val="003366"/>
                </a:solidFill>
                <a:effectLst/>
                <a:latin typeface="Arial" charset="0"/>
              </a:rPr>
              <a:t>Установленный клиент на ПК абонента</a:t>
            </a:r>
            <a:endParaRPr lang="ru-RU" sz="1000" b="1" dirty="0">
              <a:solidFill>
                <a:srgbClr val="003366"/>
              </a:solidFill>
              <a:effectLst/>
              <a:latin typeface="Arial" charset="0"/>
            </a:endParaRPr>
          </a:p>
        </p:txBody>
      </p:sp>
      <p:sp>
        <p:nvSpPr>
          <p:cNvPr id="27" name="Text Box 46"/>
          <p:cNvSpPr txBox="1">
            <a:spLocks noChangeArrowheads="1"/>
          </p:cNvSpPr>
          <p:nvPr/>
        </p:nvSpPr>
        <p:spPr bwMode="auto">
          <a:xfrm>
            <a:off x="4464255" y="5735604"/>
            <a:ext cx="777875" cy="20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sz="1000" b="1" dirty="0">
                <a:solidFill>
                  <a:srgbClr val="003366"/>
                </a:solidFill>
                <a:effectLst/>
                <a:latin typeface="Arial" charset="0"/>
              </a:rPr>
              <a:t>ЖКХ</a:t>
            </a:r>
          </a:p>
        </p:txBody>
      </p:sp>
      <p:grpSp>
        <p:nvGrpSpPr>
          <p:cNvPr id="28" name="Group 39"/>
          <p:cNvGrpSpPr>
            <a:grpSpLocks/>
          </p:cNvGrpSpPr>
          <p:nvPr/>
        </p:nvGrpSpPr>
        <p:grpSpPr bwMode="auto">
          <a:xfrm>
            <a:off x="3412582" y="5111806"/>
            <a:ext cx="617538" cy="365125"/>
            <a:chOff x="4112" y="2184"/>
            <a:chExt cx="680" cy="421"/>
          </a:xfrm>
        </p:grpSpPr>
        <p:pic>
          <p:nvPicPr>
            <p:cNvPr id="29" name="Picture 40" descr="workplace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112" y="2216"/>
              <a:ext cx="389" cy="389"/>
            </a:xfrm>
            <a:prstGeom prst="rect">
              <a:avLst/>
            </a:prstGeom>
            <a:noFill/>
          </p:spPr>
        </p:pic>
        <p:pic>
          <p:nvPicPr>
            <p:cNvPr id="30" name="Picture 41" descr="user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408" y="2184"/>
              <a:ext cx="384" cy="384"/>
            </a:xfrm>
            <a:prstGeom prst="rect">
              <a:avLst/>
            </a:prstGeom>
            <a:noFill/>
          </p:spPr>
        </p:pic>
      </p:grpSp>
      <p:sp>
        <p:nvSpPr>
          <p:cNvPr id="31" name="Text Box 46"/>
          <p:cNvSpPr txBox="1">
            <a:spLocks noChangeArrowheads="1"/>
          </p:cNvSpPr>
          <p:nvPr/>
        </p:nvSpPr>
        <p:spPr bwMode="auto">
          <a:xfrm>
            <a:off x="3024760" y="5521586"/>
            <a:ext cx="1234691" cy="35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sz="1000" b="1" dirty="0" smtClean="0">
                <a:solidFill>
                  <a:srgbClr val="003366"/>
                </a:solidFill>
                <a:effectLst/>
                <a:latin typeface="Arial" charset="0"/>
              </a:rPr>
              <a:t>Поставщики энергоресурсов</a:t>
            </a:r>
            <a:endParaRPr lang="ru-RU" sz="1000" b="1" dirty="0">
              <a:solidFill>
                <a:srgbClr val="003366"/>
              </a:solidFill>
              <a:effectLst/>
              <a:latin typeface="Arial" charset="0"/>
            </a:endParaRPr>
          </a:p>
        </p:txBody>
      </p:sp>
      <p:pic>
        <p:nvPicPr>
          <p:cNvPr id="32" name="Picture 54" descr="factor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89773" y="4470317"/>
            <a:ext cx="347663" cy="331787"/>
          </a:xfrm>
          <a:prstGeom prst="rect">
            <a:avLst/>
          </a:prstGeom>
          <a:noFill/>
        </p:spPr>
      </p:pic>
      <p:pic>
        <p:nvPicPr>
          <p:cNvPr id="33" name="Picture 54" descr="factor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89798" y="4517942"/>
            <a:ext cx="347663" cy="331787"/>
          </a:xfrm>
          <a:prstGeom prst="rect">
            <a:avLst/>
          </a:prstGeom>
          <a:noFill/>
        </p:spPr>
      </p:pic>
      <p:pic>
        <p:nvPicPr>
          <p:cNvPr id="34" name="Picture 8" descr="businessm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7098" y="3447967"/>
            <a:ext cx="349250" cy="333375"/>
          </a:xfrm>
          <a:prstGeom prst="rect">
            <a:avLst/>
          </a:prstGeom>
          <a:noFill/>
        </p:spPr>
      </p:pic>
      <p:pic>
        <p:nvPicPr>
          <p:cNvPr id="35" name="Picture 16" descr="workplace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86586" y="3532104"/>
            <a:ext cx="352425" cy="336550"/>
          </a:xfrm>
          <a:prstGeom prst="rect">
            <a:avLst/>
          </a:prstGeom>
          <a:noFill/>
        </p:spPr>
      </p:pic>
      <p:pic>
        <p:nvPicPr>
          <p:cNvPr id="36" name="Picture 26" descr="businessm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35836" y="2670092"/>
            <a:ext cx="347662" cy="333375"/>
          </a:xfrm>
          <a:prstGeom prst="rect">
            <a:avLst/>
          </a:prstGeom>
          <a:noFill/>
        </p:spPr>
      </p:pic>
      <p:pic>
        <p:nvPicPr>
          <p:cNvPr id="37" name="Picture 27" descr="workplace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43736" y="2725654"/>
            <a:ext cx="352425" cy="336550"/>
          </a:xfrm>
          <a:prstGeom prst="rect">
            <a:avLst/>
          </a:prstGeom>
          <a:noFill/>
        </p:spPr>
      </p:pic>
      <p:sp>
        <p:nvSpPr>
          <p:cNvPr id="38" name="AutoShape 44"/>
          <p:cNvSpPr>
            <a:spLocks noChangeArrowheads="1"/>
          </p:cNvSpPr>
          <p:nvPr/>
        </p:nvSpPr>
        <p:spPr bwMode="auto">
          <a:xfrm rot="1504552">
            <a:off x="2988901" y="3895044"/>
            <a:ext cx="1054891" cy="160338"/>
          </a:xfrm>
          <a:prstGeom prst="leftRightArrow">
            <a:avLst>
              <a:gd name="adj1" fmla="val 50000"/>
              <a:gd name="adj2" fmla="val 17188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9" name="AutoShape 44"/>
          <p:cNvSpPr>
            <a:spLocks noChangeArrowheads="1"/>
          </p:cNvSpPr>
          <p:nvPr/>
        </p:nvSpPr>
        <p:spPr bwMode="auto">
          <a:xfrm rot="20376443">
            <a:off x="3048781" y="4404062"/>
            <a:ext cx="976664" cy="160338"/>
          </a:xfrm>
          <a:prstGeom prst="leftRightArrow">
            <a:avLst>
              <a:gd name="adj1" fmla="val 50000"/>
              <a:gd name="adj2" fmla="val 17188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0" name="AutoShape 44"/>
          <p:cNvSpPr>
            <a:spLocks noChangeArrowheads="1"/>
          </p:cNvSpPr>
          <p:nvPr/>
        </p:nvSpPr>
        <p:spPr bwMode="auto">
          <a:xfrm rot="18472782">
            <a:off x="3513617" y="4715480"/>
            <a:ext cx="853661" cy="160338"/>
          </a:xfrm>
          <a:prstGeom prst="leftRightArrow">
            <a:avLst>
              <a:gd name="adj1" fmla="val 50000"/>
              <a:gd name="adj2" fmla="val 17188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1" name="AutoShape 44"/>
          <p:cNvSpPr>
            <a:spLocks noChangeArrowheads="1"/>
          </p:cNvSpPr>
          <p:nvPr/>
        </p:nvSpPr>
        <p:spPr bwMode="auto">
          <a:xfrm rot="14874159">
            <a:off x="4245347" y="4674657"/>
            <a:ext cx="650556" cy="160338"/>
          </a:xfrm>
          <a:prstGeom prst="leftRightArrow">
            <a:avLst>
              <a:gd name="adj1" fmla="val 50000"/>
              <a:gd name="adj2" fmla="val 17188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2" name="Text Box 53"/>
          <p:cNvSpPr txBox="1">
            <a:spLocks noChangeArrowheads="1"/>
          </p:cNvSpPr>
          <p:nvPr/>
        </p:nvSpPr>
        <p:spPr bwMode="auto">
          <a:xfrm>
            <a:off x="4828443" y="3609822"/>
            <a:ext cx="939521" cy="51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>
              <a:buFont typeface="Arial" pitchFamily="34" charset="0"/>
              <a:buChar char="•"/>
            </a:pPr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CSD</a:t>
            </a:r>
          </a:p>
          <a:p>
            <a:pPr defTabSz="512763">
              <a:buFont typeface="Arial" pitchFamily="34" charset="0"/>
              <a:buChar char="•"/>
            </a:pPr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GSM</a:t>
            </a:r>
          </a:p>
          <a:p>
            <a:pPr defTabSz="512763">
              <a:buFont typeface="Arial" pitchFamily="34" charset="0"/>
              <a:buChar char="•"/>
            </a:pPr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GPRS</a:t>
            </a:r>
          </a:p>
          <a:p>
            <a:pPr defTabSz="512763">
              <a:buFont typeface="Arial" pitchFamily="34" charset="0"/>
              <a:buChar char="•"/>
            </a:pPr>
            <a:r>
              <a:rPr lang="en-US" sz="600" b="1" dirty="0">
                <a:solidFill>
                  <a:srgbClr val="003366"/>
                </a:solidFill>
                <a:effectLst/>
                <a:latin typeface="Arial" charset="0"/>
              </a:rPr>
              <a:t>E</a:t>
            </a:r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thernet</a:t>
            </a:r>
          </a:p>
          <a:p>
            <a:pPr defTabSz="512763">
              <a:buFont typeface="Arial" pitchFamily="34" charset="0"/>
              <a:buChar char="•"/>
            </a:pPr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…</a:t>
            </a:r>
            <a:endParaRPr lang="ru-RU" sz="600" b="1" dirty="0" smtClean="0">
              <a:solidFill>
                <a:srgbClr val="003366"/>
              </a:solidFill>
              <a:effectLst/>
              <a:latin typeface="Arial" charset="0"/>
            </a:endParaRPr>
          </a:p>
        </p:txBody>
      </p:sp>
      <p:sp>
        <p:nvSpPr>
          <p:cNvPr id="43" name="Text Box 53"/>
          <p:cNvSpPr txBox="1">
            <a:spLocks noChangeArrowheads="1"/>
          </p:cNvSpPr>
          <p:nvPr/>
        </p:nvSpPr>
        <p:spPr bwMode="auto">
          <a:xfrm rot="2879727">
            <a:off x="3285393" y="3619347"/>
            <a:ext cx="939521" cy="1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44" name="Text Box 53"/>
          <p:cNvSpPr txBox="1">
            <a:spLocks noChangeArrowheads="1"/>
          </p:cNvSpPr>
          <p:nvPr/>
        </p:nvSpPr>
        <p:spPr bwMode="auto">
          <a:xfrm rot="1603499">
            <a:off x="3255076" y="3970994"/>
            <a:ext cx="835327" cy="14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 rot="20364604">
            <a:off x="3361593" y="4295623"/>
            <a:ext cx="939521" cy="1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 rot="18403569">
            <a:off x="3637818" y="4486122"/>
            <a:ext cx="939521" cy="1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47" name="Text Box 53"/>
          <p:cNvSpPr txBox="1">
            <a:spLocks noChangeArrowheads="1"/>
          </p:cNvSpPr>
          <p:nvPr/>
        </p:nvSpPr>
        <p:spPr bwMode="auto">
          <a:xfrm rot="3877343">
            <a:off x="4228368" y="4924272"/>
            <a:ext cx="939521" cy="1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0" y="1285860"/>
            <a:ext cx="9144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20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Принцип работы: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23528" y="1772816"/>
            <a:ext cx="849694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Дата-Центр – это интернет-сервис по удаленной работе с приборами учета энергоресурсов.</a:t>
            </a:r>
            <a:endParaRPr lang="ru-RU" b="1" dirty="0"/>
          </a:p>
        </p:txBody>
      </p:sp>
      <p:sp>
        <p:nvSpPr>
          <p:cNvPr id="50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1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Text Box 53"/>
          <p:cNvSpPr txBox="1">
            <a:spLocks noChangeArrowheads="1"/>
          </p:cNvSpPr>
          <p:nvPr/>
        </p:nvSpPr>
        <p:spPr bwMode="auto">
          <a:xfrm rot="2879727">
            <a:off x="3437793" y="3771747"/>
            <a:ext cx="939521" cy="1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defTabSz="512763"/>
            <a:r>
              <a:rPr lang="en-US" sz="600" b="1" dirty="0" smtClean="0">
                <a:solidFill>
                  <a:srgbClr val="003366"/>
                </a:solidFill>
                <a:effectLst/>
                <a:latin typeface="Arial" charset="0"/>
              </a:rPr>
              <a:t>Internet</a:t>
            </a:r>
          </a:p>
        </p:txBody>
      </p:sp>
      <p:sp>
        <p:nvSpPr>
          <p:cNvPr id="52" name="Левая фигурная скобка 51"/>
          <p:cNvSpPr/>
          <p:nvPr/>
        </p:nvSpPr>
        <p:spPr>
          <a:xfrm>
            <a:off x="1691680" y="2636912"/>
            <a:ext cx="360040" cy="3312368"/>
          </a:xfrm>
          <a:prstGeom prst="leftBrace">
            <a:avLst/>
          </a:prstGeom>
          <a:ln w="12700">
            <a:solidFill>
              <a:srgbClr val="2A3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 Box 62"/>
          <p:cNvSpPr txBox="1">
            <a:spLocks noChangeArrowheads="1"/>
          </p:cNvSpPr>
          <p:nvPr/>
        </p:nvSpPr>
        <p:spPr bwMode="auto">
          <a:xfrm>
            <a:off x="1907704" y="3068960"/>
            <a:ext cx="1308100" cy="35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1227" tIns="25613" rIns="51227" bIns="25613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Century" pitchFamily="18" charset="0"/>
                <a:ea typeface="+mn-ea"/>
                <a:cs typeface="+mn-cs"/>
              </a:defRPr>
            </a:lvl9pPr>
          </a:lstStyle>
          <a:p>
            <a:pPr algn="ctr" defTabSz="512763"/>
            <a:r>
              <a:rPr lang="ru-RU" sz="1000" b="1" dirty="0" smtClean="0">
                <a:solidFill>
                  <a:srgbClr val="003366"/>
                </a:solidFill>
                <a:effectLst/>
                <a:latin typeface="Arial" charset="0"/>
              </a:rPr>
              <a:t>Обслуживающие компании</a:t>
            </a:r>
            <a:endParaRPr lang="ru-RU" sz="1000" b="1" dirty="0">
              <a:solidFill>
                <a:srgbClr val="003366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Заголовок 1"/>
          <p:cNvSpPr txBox="1">
            <a:spLocks/>
          </p:cNvSpPr>
          <p:nvPr/>
        </p:nvSpPr>
        <p:spPr>
          <a:xfrm>
            <a:off x="0" y="111770"/>
            <a:ext cx="9144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2400" b="1" i="1" dirty="0"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Дата-Центр - </a:t>
            </a:r>
            <a:r>
              <a:rPr lang="ru-RU" sz="24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это:</a:t>
            </a:r>
            <a:endParaRPr lang="ru-RU" sz="2400" b="1" i="1" dirty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51520" y="1124744"/>
            <a:ext cx="8640960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b="1" dirty="0">
                <a:solidFill>
                  <a:srgbClr val="E21D2C"/>
                </a:solidFill>
                <a:latin typeface="Arial"/>
                <a:ea typeface="Times New Roman"/>
              </a:rPr>
              <a:t>ТОЧНОСТЬ И ПРОЗРАЧНОСТЬ </a:t>
            </a:r>
            <a:r>
              <a:rPr lang="ru-RU" b="1" dirty="0" smtClean="0">
                <a:solidFill>
                  <a:srgbClr val="E21D2C"/>
                </a:solidFill>
                <a:latin typeface="Arial"/>
                <a:ea typeface="Times New Roman"/>
              </a:rPr>
              <a:t>УЧЕТА</a:t>
            </a:r>
          </a:p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endParaRPr lang="ru-RU" b="1" dirty="0" smtClean="0">
              <a:solidFill>
                <a:srgbClr val="E21D2C"/>
              </a:solidFill>
              <a:latin typeface="Arial"/>
              <a:ea typeface="Times New Roman"/>
            </a:endParaRPr>
          </a:p>
          <a:p>
            <a:pPr marL="360000" indent="180000">
              <a:buClr>
                <a:srgbClr val="E21D2C"/>
              </a:buClr>
            </a:pPr>
            <a:endParaRPr lang="ru-RU" b="1" dirty="0" smtClean="0">
              <a:solidFill>
                <a:srgbClr val="E21D2C"/>
              </a:solidFill>
              <a:latin typeface="Arial"/>
              <a:ea typeface="Times New Roman"/>
            </a:endParaRPr>
          </a:p>
          <a:p>
            <a:pPr marL="360000" indent="180000">
              <a:buClr>
                <a:srgbClr val="E21D2C"/>
              </a:buClr>
            </a:pPr>
            <a:endParaRPr lang="ru-RU" b="1" dirty="0" smtClean="0">
              <a:solidFill>
                <a:srgbClr val="E21D2C"/>
              </a:solidFill>
              <a:latin typeface="Arial"/>
              <a:ea typeface="Times New Roman"/>
            </a:endParaRPr>
          </a:p>
          <a:p>
            <a:pPr marL="360000">
              <a:buClr>
                <a:srgbClr val="E21D2C"/>
              </a:buClr>
            </a:pP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Постоянный </a:t>
            </a:r>
            <a:r>
              <a:rPr lang="ru-RU" b="1" dirty="0">
                <a:solidFill>
                  <a:srgbClr val="2A3686"/>
                </a:solidFill>
                <a:latin typeface="Arial"/>
                <a:ea typeface="Times New Roman"/>
              </a:rPr>
              <a:t>контроль за работой энергосистемы всеми участниками </a:t>
            </a: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процесса.  </a:t>
            </a:r>
            <a:r>
              <a:rPr lang="ru-RU" dirty="0" smtClean="0">
                <a:solidFill>
                  <a:srgbClr val="2A3686"/>
                </a:solidFill>
                <a:latin typeface="Arial"/>
                <a:ea typeface="Times New Roman"/>
              </a:rPr>
              <a:t>  </a:t>
            </a:r>
            <a:endParaRPr lang="ru-RU" dirty="0">
              <a:solidFill>
                <a:srgbClr val="2A3686"/>
              </a:solidFill>
              <a:latin typeface="Arial"/>
              <a:ea typeface="Times New Roman"/>
            </a:endParaRPr>
          </a:p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b="1" dirty="0">
                <a:solidFill>
                  <a:srgbClr val="E21D2C"/>
                </a:solidFill>
                <a:latin typeface="Arial"/>
                <a:ea typeface="Times New Roman"/>
              </a:rPr>
              <a:t>ДОСТУПНОСТЬ</a:t>
            </a:r>
          </a:p>
          <a:p>
            <a:pPr marL="360000">
              <a:buClr>
                <a:srgbClr val="E21D2C"/>
              </a:buClr>
            </a:pP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Минимальные требования: доступ </a:t>
            </a:r>
            <a:r>
              <a:rPr lang="ru-RU" b="1" dirty="0">
                <a:solidFill>
                  <a:srgbClr val="2A3686"/>
                </a:solidFill>
                <a:latin typeface="Arial"/>
                <a:ea typeface="Times New Roman"/>
              </a:rPr>
              <a:t>в интернет, ПК</a:t>
            </a: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, </a:t>
            </a:r>
            <a:r>
              <a:rPr lang="ru-RU" b="1" dirty="0">
                <a:solidFill>
                  <a:srgbClr val="2A3686"/>
                </a:solidFill>
                <a:latin typeface="Arial"/>
                <a:ea typeface="Times New Roman"/>
              </a:rPr>
              <a:t>установленный </a:t>
            </a: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клиент.</a:t>
            </a:r>
            <a:endParaRPr lang="ru-RU" b="1" dirty="0">
              <a:solidFill>
                <a:srgbClr val="E21D2C"/>
              </a:solidFill>
              <a:latin typeface="Arial"/>
              <a:ea typeface="Times New Roman"/>
            </a:endParaRP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E21D2C"/>
                </a:solidFill>
                <a:latin typeface="Arial" pitchFamily="34" charset="0"/>
                <a:cs typeface="Arial" pitchFamily="34" charset="0"/>
              </a:rPr>
              <a:t>ЭКОНОМИЯ </a:t>
            </a:r>
          </a:p>
          <a:p>
            <a:pPr marL="360000" lvl="0">
              <a:buClr>
                <a:srgbClr val="E21D2C"/>
              </a:buClr>
            </a:pP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Своевременное </a:t>
            </a:r>
            <a:r>
              <a:rPr lang="ru-RU" b="1" dirty="0">
                <a:solidFill>
                  <a:srgbClr val="2A3686"/>
                </a:solidFill>
                <a:latin typeface="Arial"/>
                <a:ea typeface="Times New Roman"/>
              </a:rPr>
              <a:t>и быстрое выявление непроизводственных потерь энергоресурсов в виде протечек, аварийных, нештатных режимов работы приборов учёта.</a:t>
            </a:r>
          </a:p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E21D2C"/>
                </a:solidFill>
                <a:latin typeface="Arial"/>
                <a:ea typeface="Times New Roman"/>
              </a:rPr>
              <a:t>МАСШТАБНОСТЬ </a:t>
            </a:r>
          </a:p>
          <a:p>
            <a:pPr marL="360000">
              <a:buClr>
                <a:srgbClr val="E21D2C"/>
              </a:buClr>
            </a:pPr>
            <a:r>
              <a:rPr lang="ru-RU" b="1" dirty="0">
                <a:solidFill>
                  <a:srgbClr val="2A3686"/>
                </a:solidFill>
                <a:latin typeface="Arial"/>
                <a:ea typeface="Times New Roman"/>
              </a:rPr>
              <a:t>Р</a:t>
            </a:r>
            <a:r>
              <a:rPr lang="ru-RU" b="1" dirty="0" smtClean="0">
                <a:solidFill>
                  <a:srgbClr val="2A3686"/>
                </a:solidFill>
                <a:latin typeface="Arial"/>
                <a:ea typeface="Times New Roman"/>
              </a:rPr>
              <a:t>айон, город, регион.</a:t>
            </a:r>
          </a:p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  <a:latin typeface="Arial"/>
                <a:ea typeface="Times New Roman"/>
              </a:rPr>
              <a:t>ПРОФЕССИОНАЛИЗМ </a:t>
            </a:r>
          </a:p>
          <a:p>
            <a:pPr marL="360000">
              <a:buClr>
                <a:srgbClr val="E21D2C"/>
              </a:buClr>
            </a:pPr>
            <a:r>
              <a:rPr lang="ru-RU" b="1" dirty="0">
                <a:solidFill>
                  <a:srgbClr val="2A3686"/>
                </a:solidFill>
                <a:latin typeface="Arial"/>
                <a:ea typeface="Times New Roman"/>
              </a:rPr>
              <a:t>Эксплуатация приборов учёта (контроль, техническое состояние) находятся в «руках» специалистов.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2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484784"/>
            <a:ext cx="777686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E21D2C"/>
              </a:buClr>
            </a:pPr>
            <a:r>
              <a:rPr lang="ru-RU" b="1" dirty="0" smtClean="0">
                <a:solidFill>
                  <a:srgbClr val="E21D2C"/>
                </a:solidFill>
                <a:latin typeface="Arial"/>
                <a:ea typeface="Times New Roman"/>
              </a:rPr>
              <a:t>«Каждый должен платить только за то, что потребляет. </a:t>
            </a:r>
          </a:p>
          <a:p>
            <a:pPr algn="ctr">
              <a:buClr>
                <a:srgbClr val="E21D2C"/>
              </a:buClr>
            </a:pPr>
            <a:r>
              <a:rPr lang="ru-RU" b="1" dirty="0" smtClean="0">
                <a:solidFill>
                  <a:srgbClr val="E21D2C"/>
                </a:solidFill>
                <a:latin typeface="Arial"/>
                <a:ea typeface="Times New Roman"/>
              </a:rPr>
              <a:t>Каждый должен получать только за то, что поставляет» </a:t>
            </a:r>
            <a:endParaRPr lang="ru-RU" dirty="0">
              <a:solidFill>
                <a:srgbClr val="2A3686"/>
              </a:solidFill>
              <a:latin typeface="Arial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692696"/>
            <a:ext cx="8640960" cy="2862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000" marR="0" lvl="0" indent="180000" algn="ctr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tabLst/>
            </a:pPr>
            <a:r>
              <a:rPr lang="ru-RU" sz="1500" b="1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Северный Энергетический Дата-Центр действующее и развивающееся предприятие.</a:t>
            </a:r>
          </a:p>
          <a:p>
            <a:pPr marL="360000" marR="0" lvl="0" indent="180000" algn="ctr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tabLst/>
            </a:pPr>
            <a:endParaRPr lang="ru-RU" sz="1500" b="1" dirty="0" smtClean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60000" marR="0" lvl="0" indent="1800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buFont typeface="Arial" pitchFamily="34" charset="0"/>
              <a:buChar char="•"/>
              <a:tabLst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Дата-Центр зарегистрирован в г. Архангельске. Официальное открытие состоялось 26 февраля 2015 года.  </a:t>
            </a:r>
          </a:p>
          <a:p>
            <a:pPr marL="360000" marR="0" lvl="0" indent="1800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buFont typeface="Arial" pitchFamily="34" charset="0"/>
              <a:buChar char="•"/>
              <a:tabLst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Организаторы предприятия имеют большой опыт работы в сфере учета тепловой энергии и </a:t>
            </a:r>
            <a:r>
              <a:rPr lang="ru-RU" sz="1500" dirty="0" err="1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энергононосителей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60000" indent="180000" eaLnBrk="0" fontAlgn="base" hangingPunct="0">
              <a:spcAft>
                <a:spcPct val="0"/>
              </a:spcAft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Получена </a:t>
            </a:r>
            <a:r>
              <a:rPr lang="ru-RU" sz="1500" dirty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поддержка от Министерства Экономики и финансов Архангельской области в виде субсидии на покупку серверного оборудования и предоставления офиса в ГАУ АО АРБИ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 smtClean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60000" marR="0" lvl="0" indent="1800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buFont typeface="Arial" pitchFamily="34" charset="0"/>
              <a:buChar char="•"/>
              <a:tabLst/>
            </a:pPr>
            <a:r>
              <a:rPr lang="ru-RU" sz="1500" dirty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Приобретено серверное 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оборудование.</a:t>
            </a:r>
            <a:endParaRPr lang="ru-RU" sz="1500" dirty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60000" marR="0" lvl="0" indent="180000" algn="l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>
                <a:srgbClr val="E21D2C"/>
              </a:buClr>
              <a:buSzTx/>
              <a:buFont typeface="Arial" pitchFamily="34" charset="0"/>
              <a:buChar char="•"/>
              <a:tabLst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Установлено и настроено </a:t>
            </a:r>
            <a:r>
              <a:rPr lang="ru-RU" sz="1500" dirty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программное 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обеспечение для работы с приборами учёта.</a:t>
            </a:r>
            <a:endParaRPr lang="ru-RU" sz="1500" dirty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432048"/>
          </a:xfrm>
        </p:spPr>
        <p:txBody>
          <a:bodyPr>
            <a:noAutofit/>
          </a:bodyPr>
          <a:lstStyle/>
          <a:p>
            <a:pPr marL="360000" lvl="0" indent="180000" eaLnBrk="0" fontAlgn="base" hangingPunct="0">
              <a:spcAft>
                <a:spcPct val="0"/>
              </a:spcAft>
              <a:buClr>
                <a:srgbClr val="E21D2C"/>
              </a:buClr>
            </a:pPr>
            <a:r>
              <a:rPr lang="ru-RU" sz="2000" b="1" i="1" u="sng" dirty="0" smtClean="0">
                <a:latin typeface="Arial" pitchFamily="34" charset="0"/>
                <a:cs typeface="Arial" pitchFamily="34" charset="0"/>
              </a:rPr>
              <a:t>Общая информация</a:t>
            </a:r>
            <a:endParaRPr lang="ru-RU" sz="2000" i="1" u="sng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789040"/>
            <a:ext cx="8640960" cy="24006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0000">
              <a:buClr>
                <a:srgbClr val="E21D2C"/>
              </a:buClr>
            </a:pPr>
            <a:r>
              <a:rPr lang="ru-RU" sz="1500" b="1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Клиенты Северного Энергетического Дата-Центр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ООО «УК Левобережье»;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ООО «УК </a:t>
            </a:r>
            <a:r>
              <a:rPr lang="ru-RU" sz="1500" dirty="0" err="1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Жилкомсервис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Левобережье – 2»;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ООО «</a:t>
            </a:r>
            <a:r>
              <a:rPr lang="ru-RU" sz="1500" dirty="0" err="1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Ремсервис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»;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ООО «</a:t>
            </a:r>
            <a:r>
              <a:rPr lang="ru-RU" sz="1500" dirty="0" err="1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Профсервис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ООО «</a:t>
            </a:r>
            <a:r>
              <a:rPr lang="ru-RU" sz="1500" dirty="0" err="1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Жилкомплекс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ООО «</a:t>
            </a:r>
            <a:r>
              <a:rPr lang="ru-RU" sz="1500" dirty="0" err="1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Архэнергоавтоматика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ТСЖ «Майская Горка»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 др.</a:t>
            </a:r>
          </a:p>
          <a:p>
            <a:pPr marL="360000">
              <a:buClr>
                <a:srgbClr val="E21D2C"/>
              </a:buClr>
            </a:pP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Всего </a:t>
            </a:r>
            <a:r>
              <a:rPr lang="ru-RU" sz="1500" dirty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подключено 149 приборов </a:t>
            </a:r>
            <a:r>
              <a:rPr lang="ru-RU" sz="1500" dirty="0" smtClean="0">
                <a:solidFill>
                  <a:srgbClr val="2A368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учета тепловой энергии. </a:t>
            </a:r>
            <a:endParaRPr lang="ru-RU" sz="1500" dirty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3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08918"/>
          </a:xfrm>
        </p:spPr>
        <p:txBody>
          <a:bodyPr>
            <a:noAutofit/>
          </a:bodyPr>
          <a:lstStyle/>
          <a:p>
            <a:r>
              <a:rPr lang="ru-RU" sz="2800" b="1" i="1" u="sng" dirty="0" smtClean="0"/>
              <a:t>АНАЛИЗ РЫНКА.</a:t>
            </a:r>
            <a:br>
              <a:rPr lang="ru-RU" sz="2800" b="1" i="1" u="sng" dirty="0" smtClean="0"/>
            </a:br>
            <a:r>
              <a:rPr lang="ru-RU" sz="2400" b="1" i="1" u="sng" dirty="0" smtClean="0"/>
              <a:t>Количество общедомовых приборов учета в г. Архангельске</a:t>
            </a:r>
            <a:endParaRPr lang="ru-RU" sz="2800" b="1" i="1" u="sng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391201"/>
              </p:ext>
            </p:extLst>
          </p:nvPr>
        </p:nvGraphicFramePr>
        <p:xfrm>
          <a:off x="107502" y="1196752"/>
          <a:ext cx="8928995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019"/>
                <a:gridCol w="1671244"/>
                <a:gridCol w="1671244"/>
                <a:gridCol w="1671244"/>
                <a:gridCol w="16712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Потребители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Теплосчетчики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Электросчетчики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Водосчетчики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Подключенные к </a:t>
                      </a:r>
                      <a:r>
                        <a:rPr lang="ru-RU" sz="1400" baseline="0" dirty="0" err="1" smtClean="0"/>
                        <a:t>Дата-Центру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solidFill>
                            <a:srgbClr val="E21D2C"/>
                          </a:solidFill>
                        </a:rPr>
                        <a:t>Всего</a:t>
                      </a:r>
                      <a:endParaRPr lang="ru-RU" sz="1800" b="1" dirty="0">
                        <a:solidFill>
                          <a:srgbClr val="E21D2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smtClean="0">
                          <a:solidFill>
                            <a:srgbClr val="E21D2C"/>
                          </a:solidFill>
                          <a:latin typeface="Calibri"/>
                        </a:rPr>
                        <a:t>~</a:t>
                      </a:r>
                      <a:r>
                        <a:rPr lang="ru-RU" sz="1800" b="1" i="0" u="none" strike="noStrike" dirty="0" smtClean="0">
                          <a:solidFill>
                            <a:srgbClr val="E21D2C"/>
                          </a:solidFill>
                          <a:latin typeface="Calibri"/>
                        </a:rPr>
                        <a:t>3000</a:t>
                      </a:r>
                      <a:endParaRPr lang="ru-RU" sz="1800" b="1" i="0" u="none" strike="noStrike" dirty="0">
                        <a:solidFill>
                          <a:srgbClr val="E21D2C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rowSpan="7">
                  <a:txBody>
                    <a:bodyPr/>
                    <a:lstStyle/>
                    <a:p>
                      <a:pPr algn="ctr" fontAlgn="t"/>
                      <a:endParaRPr lang="ru-RU" sz="1400" b="1" i="0" u="none" strike="noStrike" baseline="0" dirty="0" smtClean="0">
                        <a:solidFill>
                          <a:srgbClr val="E21D2C"/>
                        </a:solidFill>
                        <a:latin typeface="Calibri"/>
                      </a:endParaRPr>
                    </a:p>
                    <a:p>
                      <a:pPr algn="ctr" fontAlgn="t"/>
                      <a:endParaRPr lang="ru-RU" sz="1400" b="1" i="0" u="none" strike="noStrike" baseline="0" dirty="0" smtClean="0">
                        <a:solidFill>
                          <a:srgbClr val="E21D2C"/>
                        </a:solidFill>
                        <a:latin typeface="Calibri"/>
                      </a:endParaRPr>
                    </a:p>
                    <a:p>
                      <a:pPr algn="ctr" fontAlgn="t"/>
                      <a:endParaRPr lang="ru-RU" sz="1400" b="1" i="0" u="none" strike="noStrike" baseline="0" dirty="0" smtClean="0">
                        <a:solidFill>
                          <a:srgbClr val="E21D2C"/>
                        </a:solidFill>
                        <a:latin typeface="Calibri"/>
                      </a:endParaRPr>
                    </a:p>
                    <a:p>
                      <a:pPr algn="ctr" fontAlgn="t"/>
                      <a:endParaRPr lang="en-US" sz="1800" b="1" i="0" u="none" strike="noStrike" baseline="0" dirty="0" smtClean="0">
                        <a:solidFill>
                          <a:srgbClr val="E21D2C"/>
                        </a:solidFill>
                        <a:latin typeface="Calibri"/>
                      </a:endParaRPr>
                    </a:p>
                    <a:p>
                      <a:pPr algn="ctr" fontAlgn="t"/>
                      <a:endParaRPr lang="en-US" sz="1800" b="1" i="0" u="none" strike="noStrike" baseline="0" dirty="0" smtClean="0">
                        <a:solidFill>
                          <a:srgbClr val="E21D2C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en-US" sz="1800" b="1" i="0" u="none" strike="noStrike" baseline="0" dirty="0" smtClean="0">
                          <a:solidFill>
                            <a:srgbClr val="E21D2C"/>
                          </a:solidFill>
                          <a:latin typeface="Calibri"/>
                        </a:rPr>
                        <a:t>~</a:t>
                      </a:r>
                      <a:r>
                        <a:rPr lang="ru-RU" sz="1800" b="1" i="0" u="none" strike="noStrike" baseline="0" dirty="0" smtClean="0">
                          <a:solidFill>
                            <a:srgbClr val="E21D2C"/>
                          </a:solidFill>
                          <a:latin typeface="Calibri"/>
                        </a:rPr>
                        <a:t> 4000</a:t>
                      </a:r>
                      <a:endParaRPr lang="ru-RU" sz="1800" b="1" i="0" u="none" strike="noStrike" dirty="0">
                        <a:solidFill>
                          <a:srgbClr val="E21D2C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rowSpan="7">
                  <a:txBody>
                    <a:bodyPr/>
                    <a:lstStyle/>
                    <a:p>
                      <a:pPr algn="ctr" fontAlgn="t"/>
                      <a:endParaRPr lang="ru-RU" sz="1400" b="1" i="0" u="none" strike="noStrike" baseline="0" dirty="0" smtClean="0">
                        <a:solidFill>
                          <a:srgbClr val="E21D2C"/>
                        </a:solidFill>
                        <a:latin typeface="+mn-lt"/>
                      </a:endParaRPr>
                    </a:p>
                    <a:p>
                      <a:pPr algn="ctr" fontAlgn="t"/>
                      <a:endParaRPr lang="ru-RU" sz="1400" b="1" i="0" u="none" strike="noStrike" baseline="0" dirty="0" smtClean="0">
                        <a:solidFill>
                          <a:srgbClr val="E21D2C"/>
                        </a:solidFill>
                        <a:latin typeface="+mn-lt"/>
                      </a:endParaRPr>
                    </a:p>
                    <a:p>
                      <a:pPr algn="ctr" fontAlgn="t"/>
                      <a:endParaRPr lang="ru-RU" sz="1400" b="1" i="0" u="none" strike="noStrike" baseline="0" dirty="0" smtClean="0">
                        <a:solidFill>
                          <a:srgbClr val="E21D2C"/>
                        </a:solidFill>
                        <a:latin typeface="+mn-lt"/>
                      </a:endParaRPr>
                    </a:p>
                    <a:p>
                      <a:pPr algn="ctr" fontAlgn="t"/>
                      <a:endParaRPr lang="en-US" sz="1800" b="1" i="0" u="none" strike="noStrike" baseline="0" dirty="0" smtClean="0">
                        <a:solidFill>
                          <a:srgbClr val="E21D2C"/>
                        </a:solidFill>
                        <a:latin typeface="+mn-lt"/>
                      </a:endParaRPr>
                    </a:p>
                    <a:p>
                      <a:pPr algn="ctr" fontAlgn="t"/>
                      <a:endParaRPr lang="en-US" sz="1800" b="1" i="0" u="none" strike="noStrike" baseline="0" dirty="0" smtClean="0">
                        <a:solidFill>
                          <a:srgbClr val="E21D2C"/>
                        </a:solidFill>
                        <a:latin typeface="+mn-lt"/>
                      </a:endParaRPr>
                    </a:p>
                    <a:p>
                      <a:pPr algn="ctr" fontAlgn="t"/>
                      <a:r>
                        <a:rPr lang="en-US" sz="1800" b="1" i="0" u="none" strike="noStrike" baseline="0" dirty="0" smtClean="0">
                          <a:solidFill>
                            <a:srgbClr val="E21D2C"/>
                          </a:solidFill>
                          <a:latin typeface="+mn-lt"/>
                        </a:rPr>
                        <a:t>~</a:t>
                      </a:r>
                      <a:r>
                        <a:rPr lang="ru-RU" sz="1800" b="1" i="0" u="none" strike="noStrike" baseline="0" dirty="0" smtClean="0">
                          <a:solidFill>
                            <a:srgbClr val="E21D2C"/>
                          </a:solidFill>
                          <a:latin typeface="+mn-lt"/>
                        </a:rPr>
                        <a:t> 3000</a:t>
                      </a:r>
                      <a:endParaRPr lang="ru-RU" sz="1800" b="1" i="0" u="none" strike="noStrike" dirty="0" smtClean="0">
                        <a:solidFill>
                          <a:srgbClr val="E21D2C"/>
                        </a:solidFill>
                        <a:latin typeface="+mn-lt"/>
                      </a:endParaRPr>
                    </a:p>
                    <a:p>
                      <a:pPr algn="ctr" fontAlgn="t"/>
                      <a:endParaRPr lang="ru-RU" sz="1400" b="1" i="0" u="none" strike="noStrike" dirty="0">
                        <a:solidFill>
                          <a:srgbClr val="E21D2C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E21D2C"/>
                          </a:solidFill>
                          <a:latin typeface="Calibri"/>
                        </a:rPr>
                        <a:t>149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A3686"/>
                          </a:solidFill>
                        </a:rPr>
                        <a:t>Управляющие компании</a:t>
                      </a:r>
                      <a:endParaRPr lang="ru-RU" sz="1400" dirty="0">
                        <a:solidFill>
                          <a:srgbClr val="2A368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 smtClean="0">
                          <a:solidFill>
                            <a:srgbClr val="2A3686"/>
                          </a:solidFill>
                          <a:latin typeface="Calibri"/>
                        </a:rPr>
                        <a:t>~1200</a:t>
                      </a:r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2A3686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A3686"/>
                          </a:solidFill>
                        </a:rPr>
                        <a:t>ТСЖ, ЖСК</a:t>
                      </a:r>
                      <a:endParaRPr lang="ru-RU" sz="1400" dirty="0">
                        <a:solidFill>
                          <a:srgbClr val="2A368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 smtClean="0">
                          <a:solidFill>
                            <a:srgbClr val="2A3686"/>
                          </a:solidFill>
                          <a:latin typeface="Calibri"/>
                        </a:rPr>
                        <a:t>~420</a:t>
                      </a:r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2A3686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u="sng" dirty="0" smtClean="0">
                          <a:solidFill>
                            <a:srgbClr val="2A3686"/>
                          </a:solidFill>
                        </a:rPr>
                        <a:t>Областные учреждения</a:t>
                      </a:r>
                      <a:endParaRPr lang="ru-RU" sz="1400" b="1" i="1" u="sng" dirty="0">
                        <a:solidFill>
                          <a:srgbClr val="2A368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1" i="1" u="sng" strike="noStrike" dirty="0" smtClean="0">
                          <a:solidFill>
                            <a:srgbClr val="2A3686"/>
                          </a:solidFill>
                          <a:latin typeface="Calibri"/>
                        </a:rPr>
                        <a:t>~270</a:t>
                      </a:r>
                      <a:endParaRPr lang="ru-RU" sz="1400" b="1" i="1" u="sng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1" i="1" u="sng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1" i="1" u="sng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1" u="sng" strike="noStrike" dirty="0">
                          <a:solidFill>
                            <a:srgbClr val="2A3686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u="sng" dirty="0" smtClean="0">
                          <a:solidFill>
                            <a:srgbClr val="2A3686"/>
                          </a:solidFill>
                        </a:rPr>
                        <a:t>Муниципальные</a:t>
                      </a:r>
                      <a:r>
                        <a:rPr lang="ru-RU" sz="1400" b="1" i="1" u="sng" baseline="0" dirty="0" smtClean="0">
                          <a:solidFill>
                            <a:srgbClr val="2A3686"/>
                          </a:solidFill>
                        </a:rPr>
                        <a:t> учреждения</a:t>
                      </a:r>
                      <a:endParaRPr lang="ru-RU" sz="1400" b="1" i="1" u="sng" dirty="0">
                        <a:solidFill>
                          <a:srgbClr val="2A368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1" i="1" u="sng" strike="noStrike" dirty="0" smtClean="0">
                          <a:solidFill>
                            <a:srgbClr val="2A3686"/>
                          </a:solidFill>
                          <a:latin typeface="Calibri"/>
                        </a:rPr>
                        <a:t>~280</a:t>
                      </a:r>
                      <a:endParaRPr lang="ru-RU" sz="1400" b="1" i="1" u="sng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1" i="1" u="sng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1" i="1" u="sng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1" u="sng" strike="noStrike" dirty="0">
                          <a:solidFill>
                            <a:srgbClr val="2A3686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A3686"/>
                          </a:solidFill>
                        </a:rPr>
                        <a:t>Федеральные учреждения</a:t>
                      </a:r>
                      <a:endParaRPr lang="ru-RU" sz="1400" dirty="0">
                        <a:solidFill>
                          <a:srgbClr val="2A368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 smtClean="0">
                          <a:solidFill>
                            <a:srgbClr val="2A3686"/>
                          </a:solidFill>
                          <a:latin typeface="Calibri"/>
                        </a:rPr>
                        <a:t>~180</a:t>
                      </a:r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2A3686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2A3686"/>
                          </a:solidFill>
                        </a:rPr>
                        <a:t>Прочие</a:t>
                      </a:r>
                      <a:r>
                        <a:rPr lang="ru-RU" sz="1400" baseline="0" dirty="0" smtClean="0">
                          <a:solidFill>
                            <a:srgbClr val="2A3686"/>
                          </a:solidFill>
                        </a:rPr>
                        <a:t> абоненты</a:t>
                      </a:r>
                      <a:endParaRPr lang="ru-RU" sz="1400" dirty="0">
                        <a:solidFill>
                          <a:srgbClr val="2A368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 smtClean="0">
                          <a:solidFill>
                            <a:srgbClr val="2A3686"/>
                          </a:solidFill>
                          <a:latin typeface="Calibri"/>
                        </a:rPr>
                        <a:t>~650</a:t>
                      </a:r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2A3686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2A3686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4541058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E21D2C"/>
              </a:buClr>
            </a:pPr>
            <a:r>
              <a:rPr lang="ru-RU" sz="16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Потенциал рынка в Архангельске – около 10 тыс. приборов учёта</a:t>
            </a:r>
            <a:r>
              <a:rPr lang="ru-RU" sz="20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b="1" i="1" u="sng" dirty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4" descr="Sh_w_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9549" y="5208215"/>
            <a:ext cx="920723" cy="88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2" descr="Vvkt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1083" y="5238207"/>
            <a:ext cx="980837" cy="85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Меркурий 230 - Двери, окна, сантехника и стройматериалы - ремонт и строительство в Москве на Avi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942" y="5229200"/>
            <a:ext cx="994146" cy="7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4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1770"/>
            <a:ext cx="9144000" cy="508918"/>
          </a:xfrm>
        </p:spPr>
        <p:txBody>
          <a:bodyPr>
            <a:noAutofit/>
          </a:bodyPr>
          <a:lstStyle/>
          <a:p>
            <a:r>
              <a:rPr lang="ru-RU" sz="1800" b="1" i="1" u="sng" dirty="0" smtClean="0">
                <a:solidFill>
                  <a:srgbClr val="2A3686"/>
                </a:solidFill>
              </a:rPr>
              <a:t>Клиенты ДАТА-ЦЕНТР на стадии переговоров:</a:t>
            </a:r>
            <a:endParaRPr lang="ru-RU" sz="1800" b="1" i="1" u="sng" dirty="0">
              <a:solidFill>
                <a:srgbClr val="2A3686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9512" y="548680"/>
            <a:ext cx="8784976" cy="16004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ООО «Двина» - 33 теплосчетчика.</a:t>
            </a:r>
          </a:p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ООО «Титан-</a:t>
            </a:r>
            <a:r>
              <a:rPr lang="ru-RU" sz="1600" dirty="0" err="1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Девелопмент</a:t>
            </a: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» - </a:t>
            </a:r>
            <a:r>
              <a:rPr lang="ru-RU" sz="1600" dirty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теплосчетчиков.</a:t>
            </a: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ООО «АСЭП Плюс» – 20 </a:t>
            </a:r>
            <a:r>
              <a:rPr lang="ru-RU" sz="1600" dirty="0" err="1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теплосчетчиков</a:t>
            </a: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ОАО «Архангельский ЦБК» – 4 теплосчетчика, 17 электросчетчиков.</a:t>
            </a: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ЗАО «Архангельский фанерный завод» - объемы определяются.</a:t>
            </a:r>
          </a:p>
          <a:p>
            <a:pPr marL="360000" indent="180000">
              <a:buClr>
                <a:srgbClr val="E21D2C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ЗАО «</a:t>
            </a:r>
            <a:r>
              <a:rPr lang="ru-RU" sz="1600" dirty="0" err="1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Архангельскгеологодобыча</a:t>
            </a: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» - </a:t>
            </a:r>
            <a:r>
              <a:rPr lang="ru-RU" sz="1600" dirty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объемы </a:t>
            </a:r>
            <a:r>
              <a:rPr lang="ru-RU" sz="160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определяются.</a:t>
            </a:r>
            <a:r>
              <a:rPr lang="ru-RU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708920"/>
            <a:ext cx="878497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/>
              <a:t>Муниципальные </a:t>
            </a:r>
            <a:r>
              <a:rPr lang="ru-RU" b="1" i="1" dirty="0"/>
              <a:t>и областные учреждения </a:t>
            </a:r>
            <a:r>
              <a:rPr lang="ru-RU" b="1" i="1" dirty="0" smtClean="0"/>
              <a:t> (</a:t>
            </a:r>
            <a:r>
              <a:rPr lang="en-US" b="1" i="1" dirty="0" smtClean="0"/>
              <a:t>~</a:t>
            </a:r>
            <a:r>
              <a:rPr lang="ru-RU" b="1" i="1" dirty="0" smtClean="0"/>
              <a:t>550 теплосчётчиков по Архангельску)</a:t>
            </a:r>
            <a:endParaRPr lang="ru-RU" b="1" i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36512" y="2276872"/>
            <a:ext cx="914400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u="sng" dirty="0" smtClean="0">
                <a:solidFill>
                  <a:srgbClr val="2A3686"/>
                </a:solidFill>
              </a:rPr>
              <a:t> Потенциальные клиенты:</a:t>
            </a:r>
            <a:endParaRPr lang="ru-RU" sz="1800" b="1" i="1" u="sng" dirty="0">
              <a:solidFill>
                <a:srgbClr val="2A368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203684"/>
            <a:ext cx="878497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/>
              <a:t>ТСЖ</a:t>
            </a:r>
            <a:r>
              <a:rPr lang="ru-RU" b="1" i="1" dirty="0"/>
              <a:t>, </a:t>
            </a:r>
            <a:r>
              <a:rPr lang="ru-RU" b="1" i="1" dirty="0" smtClean="0"/>
              <a:t>ЖСК, Управляющие компании ( </a:t>
            </a:r>
            <a:r>
              <a:rPr lang="en-US" b="1" i="1" dirty="0" smtClean="0"/>
              <a:t>~ 1620 </a:t>
            </a:r>
            <a:r>
              <a:rPr lang="ru-RU" b="1" i="1" dirty="0" err="1" smtClean="0"/>
              <a:t>теплосчётчиков</a:t>
            </a:r>
            <a:r>
              <a:rPr lang="ru-RU" b="1" i="1" dirty="0" smtClean="0"/>
              <a:t> </a:t>
            </a:r>
            <a:r>
              <a:rPr lang="ru-RU" b="1" i="1" dirty="0"/>
              <a:t>по </a:t>
            </a:r>
            <a:r>
              <a:rPr lang="ru-RU" b="1" i="1" dirty="0" smtClean="0"/>
              <a:t> Архангельску)</a:t>
            </a:r>
            <a:endParaRPr lang="ru-RU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3645024"/>
            <a:ext cx="878497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/>
              <a:t>Прочие организации (</a:t>
            </a:r>
            <a:r>
              <a:rPr lang="en-US" b="1" i="1" dirty="0" smtClean="0"/>
              <a:t>~</a:t>
            </a:r>
            <a:r>
              <a:rPr lang="ru-RU" b="1" i="1" dirty="0" smtClean="0"/>
              <a:t>6</a:t>
            </a:r>
            <a:r>
              <a:rPr lang="en-US" b="1" i="1" dirty="0" smtClean="0"/>
              <a:t>5</a:t>
            </a:r>
            <a:r>
              <a:rPr lang="ru-RU" b="1" i="1" dirty="0" smtClean="0"/>
              <a:t>0 теплосчётчиков по </a:t>
            </a:r>
            <a:r>
              <a:rPr lang="ru-RU" b="1" i="1" dirty="0"/>
              <a:t>Архангельску)</a:t>
            </a:r>
          </a:p>
        </p:txBody>
      </p:sp>
      <p:pic>
        <p:nvPicPr>
          <p:cNvPr id="13" name="Picture 6" descr="office-buil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9632" y="5445224"/>
            <a:ext cx="600751" cy="576063"/>
          </a:xfrm>
          <a:prstGeom prst="rect">
            <a:avLst/>
          </a:prstGeom>
          <a:noFill/>
        </p:spPr>
      </p:pic>
      <p:pic>
        <p:nvPicPr>
          <p:cNvPr id="14" name="Picture 7" descr="office-buil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8453" y="5814493"/>
            <a:ext cx="593827" cy="566835"/>
          </a:xfrm>
          <a:prstGeom prst="rect">
            <a:avLst/>
          </a:prstGeom>
          <a:noFill/>
        </p:spPr>
      </p:pic>
      <p:pic>
        <p:nvPicPr>
          <p:cNvPr id="15" name="Picture 54" descr="facto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1585" y="5452956"/>
            <a:ext cx="581617" cy="555058"/>
          </a:xfrm>
          <a:prstGeom prst="rect">
            <a:avLst/>
          </a:prstGeom>
          <a:noFill/>
        </p:spPr>
      </p:pic>
      <p:pic>
        <p:nvPicPr>
          <p:cNvPr id="16" name="Picture 54" descr="facto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1254" y="5720722"/>
            <a:ext cx="581617" cy="555058"/>
          </a:xfrm>
          <a:prstGeom prst="rect">
            <a:avLst/>
          </a:prstGeom>
          <a:noFill/>
        </p:spPr>
      </p:pic>
      <p:pic>
        <p:nvPicPr>
          <p:cNvPr id="17" name="Picture 26" descr="businessm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3300" y="5538370"/>
            <a:ext cx="505717" cy="484935"/>
          </a:xfrm>
          <a:prstGeom prst="rect">
            <a:avLst/>
          </a:prstGeom>
          <a:noFill/>
        </p:spPr>
      </p:pic>
      <p:pic>
        <p:nvPicPr>
          <p:cNvPr id="18" name="Picture 27" descr="workplace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95176" y="5602275"/>
            <a:ext cx="512645" cy="489553"/>
          </a:xfrm>
          <a:prstGeom prst="rect">
            <a:avLst/>
          </a:prstGeom>
          <a:noFill/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5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4149080"/>
            <a:ext cx="878497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err="1" smtClean="0"/>
              <a:t>Энергоснабжающие</a:t>
            </a:r>
            <a:r>
              <a:rPr lang="ru-RU" b="1" i="1" dirty="0" smtClean="0"/>
              <a:t> и надзорные органы</a:t>
            </a:r>
            <a:r>
              <a:rPr lang="en-US" b="1" i="1" dirty="0" smtClean="0"/>
              <a:t>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864096"/>
          </a:xfrm>
        </p:spPr>
        <p:txBody>
          <a:bodyPr>
            <a:noAutofit/>
          </a:bodyPr>
          <a:lstStyle/>
          <a:p>
            <a:r>
              <a:rPr lang="ru-RU" sz="1800" b="1" i="1" u="sng" dirty="0" smtClean="0">
                <a:solidFill>
                  <a:srgbClr val="2A3686"/>
                </a:solidFill>
              </a:rPr>
              <a:t>Анализ рынка схожих услуг показывает, что средняя стоимость услуги по контролю работы одного прибора учёта тепловой энергии составляет </a:t>
            </a:r>
            <a:br>
              <a:rPr lang="ru-RU" sz="1800" b="1" i="1" u="sng" dirty="0" smtClean="0">
                <a:solidFill>
                  <a:srgbClr val="2A3686"/>
                </a:solidFill>
              </a:rPr>
            </a:br>
            <a:r>
              <a:rPr lang="ru-RU" sz="1800" b="1" i="1" u="sng" dirty="0" smtClean="0">
                <a:solidFill>
                  <a:srgbClr val="2A3686"/>
                </a:solidFill>
              </a:rPr>
              <a:t>от 700 до 1000 рублей в месяц.</a:t>
            </a:r>
            <a:endParaRPr lang="ru-RU" sz="1800" b="1" i="1" u="sng" dirty="0">
              <a:solidFill>
                <a:srgbClr val="2A3686"/>
              </a:solidFill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63172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endParaRPr lang="ru-RU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ru-RU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700808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i="1" u="sng" dirty="0" smtClean="0">
                <a:solidFill>
                  <a:srgbClr val="2A3686"/>
                </a:solidFill>
                <a:latin typeface="+mj-lt"/>
                <a:ea typeface="+mj-ea"/>
                <a:cs typeface="+mj-cs"/>
              </a:rPr>
              <a:t>Наше предложение </a:t>
            </a:r>
            <a:r>
              <a:rPr kumimoji="0" lang="ru-RU" sz="2000" b="1" i="1" u="sng" strike="noStrike" kern="1200" cap="none" spc="0" normalizeH="0" noProof="0" dirty="0" smtClean="0">
                <a:ln>
                  <a:noFill/>
                </a:ln>
                <a:solidFill>
                  <a:srgbClr val="2A368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- 550 рублей за один прибор в месяц.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sng" strike="noStrike" kern="1200" cap="none" spc="0" normalizeH="0" noProof="0" dirty="0" smtClean="0">
                <a:ln>
                  <a:noFill/>
                </a:ln>
                <a:solidFill>
                  <a:srgbClr val="2A368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За эту цену Вы получаете:</a:t>
            </a:r>
            <a:endParaRPr kumimoji="0" lang="ru-RU" sz="2000" b="1" i="1" u="sng" strike="noStrike" kern="1200" cap="none" spc="0" normalizeH="0" baseline="0" noProof="0" dirty="0">
              <a:ln>
                <a:noFill/>
              </a:ln>
              <a:solidFill>
                <a:srgbClr val="2A368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" y="116632"/>
            <a:ext cx="881208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u="sng" dirty="0" smtClean="0">
                <a:solidFill>
                  <a:srgbClr val="2A3686"/>
                </a:solidFill>
              </a:rPr>
              <a:t>Стоимость и качество услуги.</a:t>
            </a:r>
            <a:endParaRPr lang="ru-RU" sz="2400" b="1" i="1" u="sng" dirty="0">
              <a:solidFill>
                <a:srgbClr val="2A3686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297281"/>
              </p:ext>
            </p:extLst>
          </p:nvPr>
        </p:nvGraphicFramePr>
        <p:xfrm>
          <a:off x="971600" y="2427755"/>
          <a:ext cx="7992888" cy="3082665"/>
        </p:xfrm>
        <a:graphic>
          <a:graphicData uri="http://schemas.openxmlformats.org/drawingml/2006/table">
            <a:tbl>
              <a:tblPr/>
              <a:tblGrid>
                <a:gridCol w="7992888"/>
              </a:tblGrid>
              <a:tr h="44782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baseline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О</a:t>
                      </a: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перативный и ежедневный контроля </a:t>
                      </a: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за </a:t>
                      </a: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энергоресурсами </a:t>
                      </a: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и </a:t>
                      </a: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исправностью</a:t>
                      </a:r>
                      <a:r>
                        <a:rPr lang="ru-RU" sz="1400" b="0" i="0" baseline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 прибора учёта</a:t>
                      </a: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.</a:t>
                      </a:r>
                      <a:r>
                        <a:rPr lang="ru-RU" sz="1400" b="0" i="0" baseline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5128" marR="6512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Оперативный контроль за состоянием энергетической системы</a:t>
                      </a:r>
                      <a:endParaRPr lang="ru-RU" sz="1400" b="0" i="0" dirty="0">
                        <a:solidFill>
                          <a:srgbClr val="2A368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128" marR="6512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3810">
                <a:tc>
                  <a:txBody>
                    <a:bodyPr/>
                    <a:lstStyle/>
                    <a:p>
                      <a:pPr marL="342900" marR="144145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Снижение нагрузки на персонал, увеличение скорости работы, производительности труда. Снижение затрат на обслуживание приборов учета</a:t>
                      </a:r>
                      <a:endParaRPr lang="ru-RU" sz="1400" b="0" i="0" dirty="0">
                        <a:solidFill>
                          <a:srgbClr val="2A368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128" marR="6512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34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Своевременное выявление нештатных и аварийных ситуаций</a:t>
                      </a: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.</a:t>
                      </a:r>
                    </a:p>
                  </a:txBody>
                  <a:tcPr marL="65128" marR="6512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Метрологический надзор и контроль за приборами учета энергоресурсов.</a:t>
                      </a:r>
                      <a:endParaRPr lang="ru-RU" sz="1400" b="0" i="0" dirty="0">
                        <a:solidFill>
                          <a:srgbClr val="2A368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128" marR="6512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dirty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Возможность построения отчетных документов в автоматическом </a:t>
                      </a: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режиме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Symbol"/>
                        <a:buChar char=""/>
                        <a:tabLst>
                          <a:tab pos="450215" algn="l"/>
                        </a:tabLst>
                      </a:pPr>
                      <a:r>
                        <a:rPr lang="ru-RU" sz="1400" b="0" i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Архивы данных о потреблении энергоресурсов с</a:t>
                      </a:r>
                      <a:r>
                        <a:rPr lang="ru-RU" sz="1400" b="0" i="0" baseline="0" dirty="0" smtClean="0">
                          <a:solidFill>
                            <a:srgbClr val="2A3686"/>
                          </a:solidFill>
                          <a:latin typeface="Arial"/>
                          <a:ea typeface="Times New Roman"/>
                        </a:rPr>
                        <a:t> неограниченной глубиной хранения. </a:t>
                      </a:r>
                      <a:endParaRPr lang="ru-RU" sz="1400" b="0" i="0" dirty="0">
                        <a:solidFill>
                          <a:srgbClr val="2A368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128" marR="6512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" name="Рисунок 3" descr="cashi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112" y="3356992"/>
            <a:ext cx="344488" cy="328613"/>
          </a:xfrm>
          <a:prstGeom prst="rect">
            <a:avLst/>
          </a:prstGeom>
          <a:noFill/>
        </p:spPr>
      </p:pic>
      <p:pic>
        <p:nvPicPr>
          <p:cNvPr id="11" name="Рисунок 4" descr="document_pu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300" y="2924944"/>
            <a:ext cx="368300" cy="339725"/>
          </a:xfrm>
          <a:prstGeom prst="rect">
            <a:avLst/>
          </a:prstGeom>
          <a:noFill/>
        </p:spPr>
      </p:pic>
      <p:pic>
        <p:nvPicPr>
          <p:cNvPr id="12" name="Рисунок 7" descr="document_tex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797152"/>
            <a:ext cx="344488" cy="339725"/>
          </a:xfrm>
          <a:prstGeom prst="rect">
            <a:avLst/>
          </a:prstGeom>
          <a:noFill/>
        </p:spPr>
      </p:pic>
      <p:pic>
        <p:nvPicPr>
          <p:cNvPr id="13" name="Рисунок 6" descr="table_selection_bloc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5229200"/>
            <a:ext cx="344488" cy="339725"/>
          </a:xfrm>
          <a:prstGeom prst="rect">
            <a:avLst/>
          </a:prstGeom>
          <a:noFill/>
        </p:spPr>
      </p:pic>
      <p:pic>
        <p:nvPicPr>
          <p:cNvPr id="14" name="Рисунок 8" descr="line-char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437112"/>
            <a:ext cx="360040" cy="332106"/>
          </a:xfrm>
          <a:prstGeom prst="rect">
            <a:avLst/>
          </a:prstGeom>
          <a:noFill/>
        </p:spPr>
      </p:pic>
      <p:pic>
        <p:nvPicPr>
          <p:cNvPr id="16" name="Рисунок 5" descr="document_tim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3933056"/>
            <a:ext cx="368301" cy="339725"/>
          </a:xfrm>
          <a:prstGeom prst="rect">
            <a:avLst/>
          </a:prstGeom>
          <a:noFill/>
        </p:spPr>
      </p:pic>
      <p:pic>
        <p:nvPicPr>
          <p:cNvPr id="17" name="Рисунок 10" descr="user1_monito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2441203"/>
            <a:ext cx="358775" cy="339725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5805264"/>
            <a:ext cx="878497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Предложений по качеству и объёму предоставляемых Северным Энергетическим </a:t>
            </a:r>
          </a:p>
          <a:p>
            <a:pPr algn="ctr"/>
            <a:r>
              <a:rPr lang="ru-RU" b="1" i="1" dirty="0" smtClean="0"/>
              <a:t>ДАТА - </a:t>
            </a:r>
            <a:r>
              <a:rPr lang="ru-RU" b="1" i="1" dirty="0" err="1" smtClean="0"/>
              <a:t>ЦЕНТРом</a:t>
            </a:r>
            <a:r>
              <a:rPr lang="ru-RU" b="1" i="1" dirty="0" smtClean="0"/>
              <a:t> услуг в г. Архангельске – НЕТ.</a:t>
            </a:r>
            <a:endParaRPr lang="ru-RU" b="1" i="1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6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50891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2A3686"/>
                </a:solidFill>
              </a:rPr>
              <a:t>Финансовый плановый расчёт проекта.</a:t>
            </a:r>
            <a:endParaRPr lang="ru-RU" sz="2000" b="1" dirty="0">
              <a:solidFill>
                <a:srgbClr val="2A3686"/>
              </a:solidFill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2110789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000" indent="180000">
              <a:buClr>
                <a:srgbClr val="E21D2C"/>
              </a:buClr>
            </a:pPr>
            <a:r>
              <a:rPr lang="ru-RU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endParaRPr lang="ru-RU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endParaRPr lang="ru-RU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ru-RU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944342"/>
              </p:ext>
            </p:extLst>
          </p:nvPr>
        </p:nvGraphicFramePr>
        <p:xfrm>
          <a:off x="611561" y="476672"/>
          <a:ext cx="7833940" cy="4893922"/>
        </p:xfrm>
        <a:graphic>
          <a:graphicData uri="http://schemas.openxmlformats.org/drawingml/2006/table">
            <a:tbl>
              <a:tblPr/>
              <a:tblGrid>
                <a:gridCol w="1661532"/>
                <a:gridCol w="604644"/>
                <a:gridCol w="604644"/>
                <a:gridCol w="604644"/>
                <a:gridCol w="604644"/>
                <a:gridCol w="604644"/>
                <a:gridCol w="604644"/>
                <a:gridCol w="604644"/>
                <a:gridCol w="604644"/>
                <a:gridCol w="667628"/>
                <a:gridCol w="667628"/>
              </a:tblGrid>
              <a:tr h="2152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статьи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за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за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392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 Количество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подключенных приборов учета на конец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периода, шт.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.-//-.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1 110,00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.-//-.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1 275,00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52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 Выручка, тыс.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313,50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533,50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1 628,00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1 039,50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1 278,75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1 751,75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5 577,00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1 999,25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52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 Постоянные затраты, тыс.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764,48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1 050,28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1 220,08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3 034,84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1 153,08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1 302,29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1 422,39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1 401,49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5 279,25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1 523,69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6205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3.1. Из </a:t>
                      </a:r>
                      <a:r>
                        <a:rPr lang="ru-RU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них затраты на установку оборудования </a:t>
                      </a:r>
                      <a:r>
                        <a:rPr lang="ru-RU" sz="1100" b="1" i="1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связи, тыс. руб.</a:t>
                      </a:r>
                      <a:endParaRPr lang="ru-RU" sz="1100" b="1" i="1" u="sng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642,80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785,40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1 809,00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642,60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737,80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2 760,80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785,40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3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 В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от общих затрат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49,34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3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3.3. Собственные средства, тыс.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321,40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392,90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904,50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345,10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321,30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737,80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690,20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2094,40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785,40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43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3.4. Привлечённые средства,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тыс.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321,40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392,90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904,50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345,10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666,40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52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 Валовая прибыль, тыс.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-450,98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-516,78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-439,08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-1 406,84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-113,58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-23,54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297,75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475,56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52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 УСН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(6%), тыс.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334,62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52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 Чистая прибыль, тыс. 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-469,79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-548,79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-485,94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-1 504,52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-175,95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-100,27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245,16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-36,87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355,61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9512" y="5446965"/>
            <a:ext cx="878497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/>
              <a:t>Необходимые инвестиции на реализацию проекта (установка оборудования связи на приборы учёта) до </a:t>
            </a:r>
            <a:r>
              <a:rPr lang="en-US" b="1" i="1" dirty="0" smtClean="0"/>
              <a:t>III </a:t>
            </a:r>
            <a:r>
              <a:rPr lang="ru-RU" b="1" i="1" dirty="0" smtClean="0"/>
              <a:t>кв. 2016 г. – 3 141,8 тыс. руб. </a:t>
            </a:r>
            <a:endParaRPr lang="ru-RU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1532" y="6156012"/>
            <a:ext cx="8784976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/>
              <a:t>С начала </a:t>
            </a:r>
            <a:r>
              <a:rPr lang="en-US" b="1" i="1" dirty="0" smtClean="0"/>
              <a:t>IV </a:t>
            </a:r>
            <a:r>
              <a:rPr lang="ru-RU" b="1" i="1" dirty="0" smtClean="0"/>
              <a:t>кв. 2016 г. – самоокупаемость (получение чистой прибыли).</a:t>
            </a:r>
            <a:endParaRPr lang="ru-RU" b="1" i="1" dirty="0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7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1770"/>
            <a:ext cx="9144000" cy="508918"/>
          </a:xfrm>
        </p:spPr>
        <p:txBody>
          <a:bodyPr>
            <a:noAutofit/>
          </a:bodyPr>
          <a:lstStyle/>
          <a:p>
            <a:r>
              <a:rPr lang="ru-RU" sz="2800" b="1" i="1" u="sng" dirty="0" smtClean="0">
                <a:solidFill>
                  <a:srgbClr val="2A3686"/>
                </a:solidFill>
              </a:rPr>
              <a:t>Резюме проекта:</a:t>
            </a:r>
            <a:endParaRPr lang="ru-RU" sz="2800" b="1" i="1" u="sng" dirty="0">
              <a:solidFill>
                <a:srgbClr val="2A3686"/>
              </a:solidFill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2110789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0000" indent="180000">
              <a:buClr>
                <a:srgbClr val="E21D2C"/>
              </a:buClr>
            </a:pPr>
            <a:r>
              <a:rPr lang="ru-RU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endParaRPr lang="ru-RU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  <a:p>
            <a:pPr marL="360000" lvl="0" indent="180000">
              <a:buClr>
                <a:srgbClr val="E21D2C"/>
              </a:buClr>
              <a:buFont typeface="Arial" pitchFamily="34" charset="0"/>
              <a:buChar char="•"/>
            </a:pPr>
            <a:endParaRPr lang="ru-RU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ru-RU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24128" y="6596390"/>
            <a:ext cx="34198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СЕВЕРНЫЙ </a:t>
            </a:r>
            <a:r>
              <a:rPr lang="ru-RU" sz="1100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 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ДАТА-ЦЕНТР</a:t>
            </a:r>
            <a:r>
              <a:rPr lang="ru-RU" sz="1100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100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ru-RU" sz="1100" b="1" i="1" u="sng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0"/>
            <a:ext cx="2051720" cy="3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Слайд № 8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052736"/>
            <a:ext cx="8712968" cy="36933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E21D2C"/>
                </a:solidFill>
              </a:rPr>
              <a:t>ДАТА-ЦЕНТР </a:t>
            </a:r>
            <a:r>
              <a:rPr lang="ru-RU" dirty="0" smtClean="0">
                <a:solidFill>
                  <a:srgbClr val="2A3686"/>
                </a:solidFill>
              </a:rPr>
              <a:t>– это эффективный инструмент контроля за работоспособностью приборов учетов, количеством и качеством потребления энергоресурсов.</a:t>
            </a:r>
          </a:p>
          <a:p>
            <a:r>
              <a:rPr lang="ru-RU" dirty="0" smtClean="0">
                <a:solidFill>
                  <a:srgbClr val="2A3686"/>
                </a:solidFill>
              </a:rPr>
              <a:t> 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E21D2C"/>
                </a:solidFill>
              </a:rPr>
              <a:t>ДАТА-ЦЕНТР </a:t>
            </a:r>
            <a:r>
              <a:rPr lang="ru-RU" dirty="0" smtClean="0">
                <a:solidFill>
                  <a:srgbClr val="2A3686"/>
                </a:solidFill>
              </a:rPr>
              <a:t>– это инновационный проект, позволяющий повысить эффективность потребления энергоресурсов в г.Архангельске и Архангельской области</a:t>
            </a:r>
          </a:p>
          <a:p>
            <a:r>
              <a:rPr lang="ru-RU" dirty="0" smtClean="0">
                <a:solidFill>
                  <a:srgbClr val="2A3686"/>
                </a:solidFill>
              </a:rPr>
              <a:t> 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E21D2C"/>
                </a:solidFill>
              </a:rPr>
              <a:t>ДАТА-ЦЕНТР </a:t>
            </a:r>
            <a:r>
              <a:rPr lang="ru-RU" dirty="0" smtClean="0">
                <a:solidFill>
                  <a:srgbClr val="2A3686"/>
                </a:solidFill>
              </a:rPr>
              <a:t>зарегистрирован в г.Архангельске. Официально открыт 26 февраля 2015 года.</a:t>
            </a:r>
          </a:p>
          <a:p>
            <a:r>
              <a:rPr lang="ru-RU" dirty="0" smtClean="0">
                <a:solidFill>
                  <a:srgbClr val="2A3686"/>
                </a:solidFill>
              </a:rPr>
              <a:t> 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rgbClr val="E21D2C"/>
                </a:solidFill>
              </a:rPr>
              <a:t>ДАТА-ЦЕНТР </a:t>
            </a:r>
            <a:r>
              <a:rPr lang="ru-RU" dirty="0" smtClean="0">
                <a:solidFill>
                  <a:srgbClr val="2A3686"/>
                </a:solidFill>
              </a:rPr>
              <a:t>– это предприятие оказывающее полный  перечень услуг по обслуживанию приборов учета (диагностика, ремонт, поверка). </a:t>
            </a: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645750" indent="-285750">
              <a:buClr>
                <a:srgbClr val="E21D2C"/>
              </a:buCl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rgbClr val="2A368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rmAutofit fontScale="90000"/>
          </a:bodyPr>
          <a:lstStyle/>
          <a:p>
            <a:pPr lvl="0"/>
            <a:r>
              <a:rPr kumimoji="0" lang="ru-RU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b="1" i="1" u="sng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СЕВЕРНЫЙ</a:t>
            </a: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b="1" i="1" u="sng" dirty="0" smtClean="0">
                <a:solidFill>
                  <a:srgbClr val="E21D2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ЭНЕРГЕТИЧЕСКИЙ</a:t>
            </a: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</a:br>
            <a: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ДАТА-ЦЕНТР</a:t>
            </a:r>
            <a:br>
              <a:rPr lang="ru-RU" b="1" i="1" u="sng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484712"/>
            <a:ext cx="6400800" cy="1752600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400" dirty="0" smtClean="0"/>
              <a:t>г. Архангельск</a:t>
            </a:r>
          </a:p>
          <a:p>
            <a:r>
              <a:rPr lang="ru-RU" sz="2400" dirty="0" smtClean="0"/>
              <a:t>2015</a:t>
            </a:r>
            <a:endParaRPr lang="ru-RU" sz="24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31640" y="836712"/>
            <a:ext cx="64008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2A368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rgbClr val="2A368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A368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СПАСИБО ЗА ВНИМАНИЕ</a:t>
            </a:r>
            <a:r>
              <a:rPr lang="en-US" sz="3200" b="1" i="1" noProof="0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!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2A368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28184" y="24299"/>
            <a:ext cx="2808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16300, г. Архангельск,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пр. Обводный канал 12, оф. 503.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Тел./факс 27-68-60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err="1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Тел.моб</a:t>
            </a:r>
            <a:r>
              <a:rPr lang="ru-RU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. 8-911-570-5768 </a:t>
            </a:r>
            <a:r>
              <a:rPr kumimoji="0" lang="ru-RU" sz="1200" b="1" i="1" strike="noStrike" cap="none" normalizeH="0" dirty="0" smtClean="0">
                <a:ln>
                  <a:noFill/>
                </a:ln>
                <a:solidFill>
                  <a:srgbClr val="2A368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i="1" dirty="0" smtClean="0">
                <a:solidFill>
                  <a:srgbClr val="2A3686"/>
                </a:solidFill>
                <a:latin typeface="Arial" pitchFamily="34" charset="0"/>
                <a:cs typeface="Arial" pitchFamily="34" charset="0"/>
              </a:rPr>
              <a:t>E-mail: sdc@arh-ea.ru</a:t>
            </a:r>
            <a:endParaRPr lang="ru-RU" sz="1200" b="1" i="1" dirty="0" smtClean="0">
              <a:solidFill>
                <a:srgbClr val="2A3686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3187</TotalTime>
  <Words>1030</Words>
  <Application>Microsoft Office PowerPoint</Application>
  <PresentationFormat>Экран (4:3)</PresentationFormat>
  <Paragraphs>318</Paragraphs>
  <Slides>10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СЕВЕРНЫЙ  ЭНЕРГЕТИЧЕСКИЙ  ДАТА-ЦЕНТР </vt:lpstr>
      <vt:lpstr>Сфера деятельности:</vt:lpstr>
      <vt:lpstr>Презентация PowerPoint</vt:lpstr>
      <vt:lpstr>Общая информация</vt:lpstr>
      <vt:lpstr>АНАЛИЗ РЫНКА. Количество общедомовых приборов учета в г. Архангельске</vt:lpstr>
      <vt:lpstr>Клиенты ДАТА-ЦЕНТР на стадии переговоров:</vt:lpstr>
      <vt:lpstr>Анализ рынка схожих услуг показывает, что средняя стоимость услуги по контролю работы одного прибора учёта тепловой энергии составляет  от 700 до 1000 рублей в месяц.</vt:lpstr>
      <vt:lpstr>Финансовый плановый расчёт проекта.</vt:lpstr>
      <vt:lpstr>Резюме проекта:</vt:lpstr>
      <vt:lpstr>  СЕВЕРНЫЙ  ЭНЕРГЕТИЧЕСКИЙ  ДАТА-ЦЕНТР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ЭНЕРГЕТИЧЕСКИЙ  ДАТА-ЦЕНТР  г. Архангельск</dc:title>
  <dc:creator>MinyaevPA</dc:creator>
  <cp:lastModifiedBy>User3</cp:lastModifiedBy>
  <cp:revision>182</cp:revision>
  <dcterms:created xsi:type="dcterms:W3CDTF">2014-10-19T11:27:43Z</dcterms:created>
  <dcterms:modified xsi:type="dcterms:W3CDTF">2015-05-20T05:48:31Z</dcterms:modified>
</cp:coreProperties>
</file>