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0"/>
  </p:notesMasterIdLst>
  <p:handoutMasterIdLst>
    <p:handoutMasterId r:id="rId31"/>
  </p:handoutMasterIdLst>
  <p:sldIdLst>
    <p:sldId id="299" r:id="rId3"/>
    <p:sldId id="274" r:id="rId4"/>
    <p:sldId id="314" r:id="rId5"/>
    <p:sldId id="310" r:id="rId6"/>
    <p:sldId id="313" r:id="rId7"/>
    <p:sldId id="303" r:id="rId8"/>
    <p:sldId id="316" r:id="rId9"/>
    <p:sldId id="318" r:id="rId10"/>
    <p:sldId id="319" r:id="rId11"/>
    <p:sldId id="320" r:id="rId12"/>
    <p:sldId id="331" r:id="rId13"/>
    <p:sldId id="339" r:id="rId14"/>
    <p:sldId id="329" r:id="rId15"/>
    <p:sldId id="330" r:id="rId16"/>
    <p:sldId id="322" r:id="rId17"/>
    <p:sldId id="323" r:id="rId18"/>
    <p:sldId id="324" r:id="rId19"/>
    <p:sldId id="332" r:id="rId20"/>
    <p:sldId id="325" r:id="rId21"/>
    <p:sldId id="326" r:id="rId22"/>
    <p:sldId id="327" r:id="rId23"/>
    <p:sldId id="333" r:id="rId24"/>
    <p:sldId id="334" r:id="rId25"/>
    <p:sldId id="335" r:id="rId26"/>
    <p:sldId id="328" r:id="rId27"/>
    <p:sldId id="336" r:id="rId28"/>
    <p:sldId id="33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Автор" initials="A" lastIdx="0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D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79619" autoAdjust="0"/>
  </p:normalViewPr>
  <p:slideViewPr>
    <p:cSldViewPr>
      <p:cViewPr>
        <p:scale>
          <a:sx n="122" d="100"/>
          <a:sy n="122" d="100"/>
        </p:scale>
        <p:origin x="-96" y="-252"/>
      </p:cViewPr>
      <p:guideLst>
        <p:guide orient="horz" pos="2160"/>
        <p:guide pos="3840"/>
        <p:guide pos="6816"/>
        <p:guide pos="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00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Relationship Id="rId4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Relationship Id="rId4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Relationship Id="rId4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Relationship Id="rId4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Лист1!$H$52</c:f>
              <c:strCache>
                <c:ptCount val="1"/>
                <c:pt idx="0">
                  <c:v>Численность, чел.</c:v>
                </c:pt>
              </c:strCache>
            </c:strRef>
          </c:tx>
          <c:explosion val="13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1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Лист1!$G$53:$G$55</c:f>
              <c:strCache>
                <c:ptCount val="3"/>
                <c:pt idx="0">
                  <c:v>руководители</c:v>
                </c:pt>
                <c:pt idx="1">
                  <c:v>специалисты</c:v>
                </c:pt>
                <c:pt idx="2">
                  <c:v>рабочие</c:v>
                </c:pt>
              </c:strCache>
            </c:strRef>
          </c:cat>
          <c:val>
            <c:numRef>
              <c:f>Лист1!$H$53:$H$55</c:f>
              <c:numCache>
                <c:formatCode>General</c:formatCode>
                <c:ptCount val="3"/>
                <c:pt idx="0">
                  <c:v>10</c:v>
                </c:pt>
                <c:pt idx="1">
                  <c:v>6</c:v>
                </c:pt>
                <c:pt idx="2">
                  <c:v>38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Лист1!$A$192</c:f>
              <c:strCache>
                <c:ptCount val="1"/>
                <c:pt idx="0">
                  <c:v>Средняя заработная плата, тыс. руб. /мес.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263050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263050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rgbClr val="263050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rgbClr val="263050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Лист1!$B$191:$E$191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Лист1!$B$192:$E$192</c:f>
              <c:numCache>
                <c:formatCode>General</c:formatCode>
                <c:ptCount val="4"/>
                <c:pt idx="0">
                  <c:v>19.440000000000001</c:v>
                </c:pt>
                <c:pt idx="1">
                  <c:v>36.880000000000003</c:v>
                </c:pt>
                <c:pt idx="2">
                  <c:v>40.57</c:v>
                </c:pt>
                <c:pt idx="3">
                  <c:v>44.63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50740992"/>
        <c:axId val="104181120"/>
      </c:barChart>
      <c:catAx>
        <c:axId val="15074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4181120"/>
        <c:crosses val="autoZero"/>
        <c:auto val="1"/>
        <c:lblAlgn val="ctr"/>
        <c:lblOffset val="100"/>
        <c:noMultiLvlLbl val="0"/>
      </c:catAx>
      <c:valAx>
        <c:axId val="1041811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074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Лист1!$I$38</c:f>
              <c:strCache>
                <c:ptCount val="1"/>
                <c:pt idx="0">
                  <c:v>Инвестиции, тыс. руб.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Лист1!$J$37:$M$37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Лист1!$J$38:$M$38</c:f>
              <c:numCache>
                <c:formatCode>0</c:formatCode>
                <c:ptCount val="4"/>
                <c:pt idx="0">
                  <c:v>323426.94999999995</c:v>
                </c:pt>
                <c:pt idx="1">
                  <c:v>313497</c:v>
                </c:pt>
                <c:pt idx="2">
                  <c:v>223927</c:v>
                </c:pt>
                <c:pt idx="3">
                  <c:v>34856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3733376"/>
        <c:axId val="104184000"/>
      </c:lineChart>
      <c:catAx>
        <c:axId val="17373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4184000"/>
        <c:crosses val="autoZero"/>
        <c:auto val="1"/>
        <c:lblAlgn val="ctr"/>
        <c:lblOffset val="100"/>
        <c:noMultiLvlLbl val="0"/>
      </c:catAx>
      <c:valAx>
        <c:axId val="10418400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173733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0642409264785132E-3"/>
          <c:y val="0.19269194427619624"/>
          <c:w val="0.84561776188660887"/>
          <c:h val="0.80730805572380371"/>
        </c:manualLayout>
      </c:layout>
      <c:pie3DChart>
        <c:varyColors val="1"/>
        <c:ser>
          <c:idx val="0"/>
          <c:order val="0"/>
          <c:tx>
            <c:strRef>
              <c:f>Лист1!$B$62</c:f>
              <c:strCache>
                <c:ptCount val="1"/>
                <c:pt idx="0">
                  <c:v>Средства на начало реализации проекта</c:v>
                </c:pt>
              </c:strCache>
            </c:strRef>
          </c:tx>
          <c:dPt>
            <c:idx val="0"/>
            <c:bubble3D val="0"/>
            <c:explosion val="28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13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spPr>
                <a:solidFill>
                  <a:schemeClr val="lt1"/>
                </a:solidFill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spc="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Лист1!$A$63:$A$65</c:f>
              <c:strCache>
                <c:ptCount val="3"/>
                <c:pt idx="0">
                  <c:v>  Собственные средства инициатора проекта</c:v>
                </c:pt>
                <c:pt idx="1">
                  <c:v> Заемные и привлеченные средства</c:v>
                </c:pt>
                <c:pt idx="2">
                  <c:v> Государственная поддержка проекта</c:v>
                </c:pt>
              </c:strCache>
            </c:strRef>
          </c:cat>
          <c:val>
            <c:numRef>
              <c:f>Лист1!$B$63:$B$65</c:f>
              <c:numCache>
                <c:formatCode>0</c:formatCode>
                <c:ptCount val="3"/>
                <c:pt idx="0">
                  <c:v>97028.084999999977</c:v>
                </c:pt>
                <c:pt idx="1">
                  <c:v>64685.390000000014</c:v>
                </c:pt>
                <c:pt idx="2">
                  <c:v>161713.47499999998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Лист1!$A$105</c:f>
              <c:strCache>
                <c:ptCount val="1"/>
                <c:pt idx="0">
                  <c:v>Мясо КРС, т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Лист1!$B$104:$E$104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Лист1!$B$105:$E$105</c:f>
              <c:numCache>
                <c:formatCode>0.00</c:formatCode>
                <c:ptCount val="4"/>
                <c:pt idx="0">
                  <c:v>153.69749999999999</c:v>
                </c:pt>
                <c:pt idx="1">
                  <c:v>418.05719999999997</c:v>
                </c:pt>
                <c:pt idx="2">
                  <c:v>501.66863999999993</c:v>
                </c:pt>
                <c:pt idx="3">
                  <c:v>602.00236799999993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Лист1!$A$106</c:f>
              <c:strCache>
                <c:ptCount val="1"/>
                <c:pt idx="0">
                  <c:v>Шкуры КРС, т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Лист1!$B$104:$E$104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Лист1!$B$106:$E$106</c:f>
              <c:numCache>
                <c:formatCode>0.00</c:formatCode>
                <c:ptCount val="4"/>
                <c:pt idx="0" formatCode="General">
                  <c:v>13.5</c:v>
                </c:pt>
                <c:pt idx="1">
                  <c:v>57.528000000000006</c:v>
                </c:pt>
                <c:pt idx="2" formatCode="0.000">
                  <c:v>69.033600000000007</c:v>
                </c:pt>
                <c:pt idx="3">
                  <c:v>82.840320000000006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5657984"/>
        <c:axId val="91579520"/>
      </c:lineChart>
      <c:catAx>
        <c:axId val="17565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1579520"/>
        <c:crosses val="autoZero"/>
        <c:auto val="1"/>
        <c:lblAlgn val="ctr"/>
        <c:lblOffset val="100"/>
        <c:noMultiLvlLbl val="0"/>
      </c:catAx>
      <c:valAx>
        <c:axId val="915795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17565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048532330787533"/>
          <c:y val="3.4518790511629677E-2"/>
          <c:w val="0.86482352477225821"/>
          <c:h val="0.484100762820543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Лист1!$A$97</c:f>
              <c:strCache>
                <c:ptCount val="1"/>
                <c:pt idx="0">
                  <c:v>Выручка от реализации мяса КРС, тыс. руб.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multiLvlStrRef>
              <c:f>Лист1!$B$95:$E$96</c:f>
              <c:multiLvlStrCache>
                <c:ptCount val="4"/>
                <c:lvl>
                  <c:pt idx="0">
                    <c:v>2016 год</c:v>
                  </c:pt>
                  <c:pt idx="1">
                    <c:v>2017 год</c:v>
                  </c:pt>
                  <c:pt idx="2">
                    <c:v>2018 год</c:v>
                  </c:pt>
                  <c:pt idx="3">
                    <c:v>2019 год</c:v>
                  </c:pt>
                </c:lvl>
                <c:lvl>
                  <c:pt idx="0">
                    <c:v>31435,64</c:v>
                  </c:pt>
                </c:lvl>
              </c:multiLvlStrCache>
            </c:multiLvlStrRef>
          </c:cat>
          <c:val>
            <c:numRef>
              <c:f>Лист1!$B$97:$E$97</c:f>
              <c:numCache>
                <c:formatCode>0.00</c:formatCode>
                <c:ptCount val="4"/>
                <c:pt idx="0">
                  <c:v>30558.13695</c:v>
                </c:pt>
                <c:pt idx="1">
                  <c:v>87792.012000000002</c:v>
                </c:pt>
                <c:pt idx="2" formatCode="General">
                  <c:v>105350.41439999999</c:v>
                </c:pt>
                <c:pt idx="3">
                  <c:v>126420.49727999998</c:v>
                </c:pt>
              </c:numCache>
            </c:numRef>
          </c:val>
        </c:ser>
        <c:ser>
          <c:idx val="1"/>
          <c:order val="1"/>
          <c:tx>
            <c:strRef>
              <c:f>Лист1!$A$98</c:f>
              <c:strCache>
                <c:ptCount val="1"/>
                <c:pt idx="0">
                  <c:v>Выручка от реализации шкур КРС, тыс. руб.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multiLvlStrRef>
              <c:f>Лист1!$B$95:$E$96</c:f>
              <c:multiLvlStrCache>
                <c:ptCount val="4"/>
                <c:lvl>
                  <c:pt idx="0">
                    <c:v>2016 год</c:v>
                  </c:pt>
                  <c:pt idx="1">
                    <c:v>2017 год</c:v>
                  </c:pt>
                  <c:pt idx="2">
                    <c:v>2018 год</c:v>
                  </c:pt>
                  <c:pt idx="3">
                    <c:v>2019 год</c:v>
                  </c:pt>
                </c:lvl>
                <c:lvl>
                  <c:pt idx="0">
                    <c:v>31435,64</c:v>
                  </c:pt>
                </c:lvl>
              </c:multiLvlStrCache>
            </c:multiLvlStrRef>
          </c:cat>
          <c:val>
            <c:numRef>
              <c:f>Лист1!$B$98:$E$98</c:f>
              <c:numCache>
                <c:formatCode>0.00</c:formatCode>
                <c:ptCount val="4"/>
                <c:pt idx="0" formatCode="General">
                  <c:v>877.5</c:v>
                </c:pt>
                <c:pt idx="1">
                  <c:v>4487.1840000000002</c:v>
                </c:pt>
                <c:pt idx="2">
                  <c:v>5384.6207999999997</c:v>
                </c:pt>
                <c:pt idx="3">
                  <c:v>6461.5449599999993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5660032"/>
        <c:axId val="91578944"/>
      </c:barChart>
      <c:lineChart>
        <c:grouping val="standard"/>
        <c:varyColors val="0"/>
        <c:ser>
          <c:idx val="2"/>
          <c:order val="2"/>
          <c:tx>
            <c:strRef>
              <c:f>Лист1!$A$99</c:f>
              <c:strCache>
                <c:ptCount val="1"/>
                <c:pt idx="0">
                  <c:v>Всего, выручка, тыс. руб.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multiLvlStrRef>
              <c:f>Лист1!$B$95:$E$96</c:f>
              <c:multiLvlStrCache>
                <c:ptCount val="4"/>
                <c:lvl>
                  <c:pt idx="0">
                    <c:v>2016 год</c:v>
                  </c:pt>
                  <c:pt idx="1">
                    <c:v>2017 год</c:v>
                  </c:pt>
                  <c:pt idx="2">
                    <c:v>2018 год</c:v>
                  </c:pt>
                  <c:pt idx="3">
                    <c:v>2019 год</c:v>
                  </c:pt>
                </c:lvl>
                <c:lvl>
                  <c:pt idx="0">
                    <c:v>31435,64</c:v>
                  </c:pt>
                </c:lvl>
              </c:multiLvlStrCache>
            </c:multiLvlStrRef>
          </c:cat>
          <c:val>
            <c:numRef>
              <c:f>Лист1!$B$99:$E$99</c:f>
              <c:numCache>
                <c:formatCode>0.00</c:formatCode>
                <c:ptCount val="4"/>
                <c:pt idx="0">
                  <c:v>31435.63695</c:v>
                </c:pt>
                <c:pt idx="1">
                  <c:v>92279.195999999996</c:v>
                </c:pt>
                <c:pt idx="2" formatCode="General">
                  <c:v>110735.0352</c:v>
                </c:pt>
                <c:pt idx="3">
                  <c:v>132882.04223999998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660032"/>
        <c:axId val="91578944"/>
      </c:lineChart>
      <c:catAx>
        <c:axId val="17566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1578944"/>
        <c:crosses val="autoZero"/>
        <c:auto val="1"/>
        <c:lblAlgn val="ctr"/>
        <c:lblOffset val="100"/>
        <c:noMultiLvlLbl val="0"/>
      </c:catAx>
      <c:valAx>
        <c:axId val="9157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AE5EB">
                  <a:lumMod val="75000"/>
                  <a:alpha val="7000"/>
                </a:srgb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66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ysClr val="window" lastClr="FFFFFF">
        <a:lumMod val="75000"/>
        <a:alpha val="26000"/>
      </a:sysClr>
    </a:solidFill>
    <a:ln>
      <a:solidFill>
        <a:srgbClr val="92278F"/>
      </a:solidFill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solidFill>
          <a:srgbClr val="9B57D3">
            <a:lumMod val="40000"/>
            <a:lumOff val="60000"/>
          </a:srgb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8169014084507043E-2"/>
          <c:y val="0.18271028955605148"/>
          <c:w val="0.94835680751173712"/>
          <c:h val="0.785204148946622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Лист1!$A$361</c:f>
              <c:strCache>
                <c:ptCount val="1"/>
                <c:pt idx="0">
                  <c:v>Выручка от реализации продукции, тыс. руб.</c:v>
                </c:pt>
              </c:strCache>
            </c:strRef>
          </c:tx>
          <c:spPr>
            <a:solidFill>
              <a:srgbClr val="263050">
                <a:lumMod val="60000"/>
                <a:lumOff val="40000"/>
                <a:alpha val="88000"/>
              </a:srgb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dLbl>
              <c:idx val="1"/>
              <c:layout>
                <c:manualLayout>
                  <c:x val="-3.611111111111110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5B9BD5">
                  <a:alpha val="30000"/>
                </a:srgbClr>
              </a:solidFill>
              <a:ln>
                <a:solidFill>
                  <a:sysClr val="window" lastClr="FFFFFF">
                    <a:alpha val="50000"/>
                  </a:sys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Лист1!$B$360:$E$360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Лист1!$B$361:$E$361</c:f>
              <c:numCache>
                <c:formatCode>General</c:formatCode>
                <c:ptCount val="4"/>
                <c:pt idx="0">
                  <c:v>31436</c:v>
                </c:pt>
                <c:pt idx="1">
                  <c:v>92279</c:v>
                </c:pt>
                <c:pt idx="2">
                  <c:v>110735</c:v>
                </c:pt>
                <c:pt idx="3">
                  <c:v>132882</c:v>
                </c:pt>
              </c:numCache>
            </c:numRef>
          </c:val>
        </c:ser>
        <c:ser>
          <c:idx val="1"/>
          <c:order val="1"/>
          <c:tx>
            <c:strRef>
              <c:f>Лист1!$A$362</c:f>
              <c:strCache>
                <c:ptCount val="1"/>
                <c:pt idx="0">
                  <c:v>Себестоимость продукции, тыс. руб.</c:v>
                </c:pt>
              </c:strCache>
            </c:strRef>
          </c:tx>
          <c:spPr>
            <a:solidFill>
              <a:srgbClr val="00B0F0">
                <a:alpha val="88000"/>
              </a:srgb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4.72222222222222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ED7D31">
                  <a:alpha val="30000"/>
                </a:srgbClr>
              </a:solidFill>
              <a:ln>
                <a:solidFill>
                  <a:sysClr val="window" lastClr="FFFFFF">
                    <a:alpha val="50000"/>
                  </a:sys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Лист1!$B$360:$E$360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Лист1!$B$362:$E$362</c:f>
              <c:numCache>
                <c:formatCode>General</c:formatCode>
                <c:ptCount val="4"/>
                <c:pt idx="0">
                  <c:v>28419</c:v>
                </c:pt>
                <c:pt idx="1">
                  <c:v>81887</c:v>
                </c:pt>
                <c:pt idx="2">
                  <c:v>93963</c:v>
                </c:pt>
                <c:pt idx="3">
                  <c:v>111492</c:v>
                </c:pt>
              </c:numCache>
            </c:numRef>
          </c:val>
        </c:ser>
        <c:ser>
          <c:idx val="2"/>
          <c:order val="2"/>
          <c:tx>
            <c:strRef>
              <c:f>Лист1!$A$363</c:f>
              <c:strCache>
                <c:ptCount val="1"/>
                <c:pt idx="0">
                  <c:v>Чистая прибыль предприятия, тыс. руб.</c:v>
                </c:pt>
              </c:strCache>
            </c:strRef>
          </c:tx>
          <c:spPr>
            <a:solidFill>
              <a:srgbClr val="0070C0">
                <a:lumMod val="75000"/>
                <a:alpha val="88000"/>
              </a:srgbClr>
            </a:solidFill>
            <a:ln>
              <a:solidFill>
                <a:schemeClr val="accent3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3"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4999999999999974E-2"/>
                  <c:y val="9.7222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A5A5A5">
                  <a:alpha val="30000"/>
                </a:srgbClr>
              </a:solidFill>
              <a:ln>
                <a:solidFill>
                  <a:sysClr val="window" lastClr="FFFFFF">
                    <a:alpha val="50000"/>
                  </a:sys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Лист1!$B$360:$E$360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Лист1!$B$363:$E$363</c:f>
              <c:numCache>
                <c:formatCode>General</c:formatCode>
                <c:ptCount val="4"/>
                <c:pt idx="0">
                  <c:v>-216</c:v>
                </c:pt>
                <c:pt idx="1">
                  <c:v>3198</c:v>
                </c:pt>
                <c:pt idx="2">
                  <c:v>6899</c:v>
                </c:pt>
                <c:pt idx="3">
                  <c:v>8946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179205632"/>
        <c:axId val="91581824"/>
        <c:axId val="0"/>
      </c:bar3DChart>
      <c:catAx>
        <c:axId val="17920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1581824"/>
        <c:crosses val="autoZero"/>
        <c:auto val="1"/>
        <c:lblAlgn val="ctr"/>
        <c:lblOffset val="100"/>
        <c:noMultiLvlLbl val="0"/>
      </c:catAx>
      <c:valAx>
        <c:axId val="91581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920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8045061979940313E-2"/>
          <c:y val="1.6480953144131127E-2"/>
          <c:w val="0.87726546869454347"/>
          <c:h val="0.142191045392048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EAE5EB"/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Лист1!$L$498</c:f>
              <c:strCache>
                <c:ptCount val="1"/>
                <c:pt idx="0">
                  <c:v>Рентабельность продаж основного вида деятельности, %</c:v>
                </c:pt>
              </c:strCache>
            </c:strRef>
          </c:tx>
          <c:spPr>
            <a:solidFill>
              <a:srgbClr val="0070C0">
                <a:alpha val="88000"/>
              </a:srgb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rgbClr val="5B9BD5">
                  <a:alpha val="30000"/>
                </a:srgbClr>
              </a:solidFill>
              <a:ln>
                <a:solidFill>
                  <a:sysClr val="window" lastClr="FFFFFF">
                    <a:alpha val="50000"/>
                  </a:sys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Лист1!$M$497:$P$497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Лист1!$M$498:$P$498</c:f>
              <c:numCache>
                <c:formatCode>0.00</c:formatCode>
                <c:ptCount val="4"/>
                <c:pt idx="0">
                  <c:v>9.021465953930015</c:v>
                </c:pt>
                <c:pt idx="1">
                  <c:v>10.586382423424222</c:v>
                </c:pt>
                <c:pt idx="2">
                  <c:v>14.237125801756298</c:v>
                </c:pt>
                <c:pt idx="3">
                  <c:v>15.131417133572009</c:v>
                </c:pt>
              </c:numCache>
            </c:numRef>
          </c:val>
        </c:ser>
        <c:ser>
          <c:idx val="1"/>
          <c:order val="1"/>
          <c:tx>
            <c:strRef>
              <c:f>Лист1!$L$499</c:f>
              <c:strCache>
                <c:ptCount val="1"/>
                <c:pt idx="0">
                  <c:v>Рентабельность производства, %</c:v>
                </c:pt>
              </c:strCache>
            </c:strRef>
          </c:tx>
          <c:spPr>
            <a:solidFill>
              <a:schemeClr val="accent2">
                <a:alpha val="88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spPr>
              <a:solidFill>
                <a:srgbClr val="ED7D31">
                  <a:alpha val="30000"/>
                </a:srgbClr>
              </a:solidFill>
              <a:ln>
                <a:solidFill>
                  <a:sysClr val="window" lastClr="FFFFFF">
                    <a:alpha val="50000"/>
                  </a:sys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Лист1!$M$497:$P$497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Лист1!$M$499:$P$499</c:f>
              <c:numCache>
                <c:formatCode>0.00</c:formatCode>
                <c:ptCount val="4"/>
                <c:pt idx="0">
                  <c:v>9.9792001496481433</c:v>
                </c:pt>
                <c:pt idx="1">
                  <c:v>11.929945933448241</c:v>
                </c:pt>
                <c:pt idx="2">
                  <c:v>16.778355078314867</c:v>
                </c:pt>
                <c:pt idx="3">
                  <c:v>18.034471507680941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179673088"/>
        <c:axId val="175747008"/>
        <c:axId val="0"/>
      </c:bar3DChart>
      <c:catAx>
        <c:axId val="17967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5747008"/>
        <c:crosses val="autoZero"/>
        <c:auto val="1"/>
        <c:lblAlgn val="ctr"/>
        <c:lblOffset val="100"/>
        <c:noMultiLvlLbl val="0"/>
      </c:catAx>
      <c:valAx>
        <c:axId val="17574700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7967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ysClr val="window" lastClr="FFFFFF">
        <a:lumMod val="75000"/>
      </a:sys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8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8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B1C9D-8625-4DF7-AD73-B7100559A9E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756563-D8FE-4633-B1FD-3151586C7BA4}">
      <dgm:prSet phldrT="[Текст]" custT="1"/>
      <dgm:spPr>
        <a:pattFill prst="pct75">
          <a:fgClr>
            <a:schemeClr val="bg2">
              <a:lumMod val="20000"/>
              <a:lumOff val="80000"/>
            </a:schemeClr>
          </a:fgClr>
          <a:bgClr>
            <a:schemeClr val="bg1"/>
          </a:bgClr>
        </a:pattFill>
      </dgm:spPr>
      <dgm:t>
        <a:bodyPr/>
        <a:lstStyle/>
        <a:p>
          <a:pPr algn="ctr"/>
          <a:r>
            <a:rPr lang="ru-RU" sz="24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животноводческого комплекса и жилья для работников. Развитие социальной инфраструктуры района</a:t>
          </a:r>
          <a:endParaRPr lang="ru-RU" sz="2400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96FD93-EE3B-4327-9A5D-F9E67013A3AB}" type="parTrans" cxnId="{C7A4E521-3ECD-4F9E-87BC-22377730FF4B}">
      <dgm:prSet/>
      <dgm:spPr/>
      <dgm:t>
        <a:bodyPr/>
        <a:lstStyle/>
        <a:p>
          <a:endParaRPr lang="ru-RU"/>
        </a:p>
      </dgm:t>
    </dgm:pt>
    <dgm:pt modelId="{77D94B04-0108-4AB9-B5E3-E378C70A7577}" type="sibTrans" cxnId="{C7A4E521-3ECD-4F9E-87BC-22377730FF4B}">
      <dgm:prSet/>
      <dgm:spPr>
        <a:solidFill>
          <a:schemeClr val="bg2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34CD0099-B7DE-4AC2-A27C-4BA7D444747A}">
      <dgm:prSet phldrT="[Текст]" custT="1"/>
      <dgm:spPr>
        <a:pattFill prst="pct75">
          <a:fgClr>
            <a:schemeClr val="bg2">
              <a:lumMod val="20000"/>
              <a:lumOff val="80000"/>
            </a:schemeClr>
          </a:fgClr>
          <a:bgClr>
            <a:schemeClr val="bg1"/>
          </a:bgClr>
        </a:pattFill>
      </dgm:spPr>
      <dgm:t>
        <a:bodyPr/>
        <a:lstStyle/>
        <a:p>
          <a:r>
            <a:rPr lang="ru-RU" sz="24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высокопродуктивной племенной базы. Откорм  и производство мяса крупнорогатого скота. Создание собственной кормовой базы. </a:t>
          </a:r>
          <a:endParaRPr lang="ru-RU" sz="2400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525F41-1400-49B6-95BD-9E93BFB30561}" type="parTrans" cxnId="{B9FF4BA6-EFB6-4E3E-B9A7-3C348CC0E97A}">
      <dgm:prSet/>
      <dgm:spPr/>
      <dgm:t>
        <a:bodyPr/>
        <a:lstStyle/>
        <a:p>
          <a:endParaRPr lang="ru-RU"/>
        </a:p>
      </dgm:t>
    </dgm:pt>
    <dgm:pt modelId="{9058FFA8-F221-4207-9645-7F6A6B4AD931}" type="sibTrans" cxnId="{B9FF4BA6-EFB6-4E3E-B9A7-3C348CC0E97A}">
      <dgm:prSet/>
      <dgm:spPr>
        <a:solidFill>
          <a:schemeClr val="bg2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762BBE17-3822-4008-99B4-B07DB395AED0}">
      <dgm:prSet custT="1"/>
      <dgm:spPr>
        <a:pattFill prst="pct75">
          <a:fgClr>
            <a:schemeClr val="bg2">
              <a:lumMod val="20000"/>
              <a:lumOff val="80000"/>
            </a:schemeClr>
          </a:fgClr>
          <a:bgClr>
            <a:schemeClr val="bg1"/>
          </a:bgClr>
        </a:pattFill>
      </dgm:spPr>
      <dgm:t>
        <a:bodyPr/>
        <a:lstStyle/>
        <a:p>
          <a:r>
            <a:rPr lang="ru-RU" sz="24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Обработка шкур. Переработка отходов в </a:t>
          </a:r>
          <a:r>
            <a:rPr lang="ru-RU" sz="2400" dirty="0" err="1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</a:t>
          </a:r>
          <a:r>
            <a:rPr lang="ru-RU" sz="24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удобрение и  </a:t>
          </a:r>
          <a:r>
            <a:rPr lang="ru-RU" sz="2400" dirty="0" err="1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</a:t>
          </a:r>
          <a:r>
            <a:rPr lang="ru-RU" sz="24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газ.  Создание зверофермы по выращиванию пушного зверя (песец, чернобурка).</a:t>
          </a:r>
          <a:endParaRPr lang="ru-RU" sz="2400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D85D67-7F93-4E9A-86E2-9E2C154AC308}" type="parTrans" cxnId="{6DF67191-4BCB-47B5-96A5-FFFEDB83BB2C}">
      <dgm:prSet/>
      <dgm:spPr/>
      <dgm:t>
        <a:bodyPr/>
        <a:lstStyle/>
        <a:p>
          <a:endParaRPr lang="ru-RU"/>
        </a:p>
      </dgm:t>
    </dgm:pt>
    <dgm:pt modelId="{0970B060-6840-480C-8BDC-BEF71034E292}" type="sibTrans" cxnId="{6DF67191-4BCB-47B5-96A5-FFFEDB83BB2C}">
      <dgm:prSet/>
      <dgm:spPr/>
      <dgm:t>
        <a:bodyPr/>
        <a:lstStyle/>
        <a:p>
          <a:endParaRPr lang="ru-RU"/>
        </a:p>
      </dgm:t>
    </dgm:pt>
    <dgm:pt modelId="{2C786230-39C6-46EF-B245-A89A7907A145}" type="pres">
      <dgm:prSet presAssocID="{CF0B1C9D-8625-4DF7-AD73-B7100559A9E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30FB4-5660-4714-B505-533FB363C04D}" type="pres">
      <dgm:prSet presAssocID="{CF0B1C9D-8625-4DF7-AD73-B7100559A9EF}" presName="dummyMaxCanvas" presStyleCnt="0">
        <dgm:presLayoutVars/>
      </dgm:prSet>
      <dgm:spPr/>
    </dgm:pt>
    <dgm:pt modelId="{AF1FC62F-96C2-4B45-A2D7-ED7371F9FD19}" type="pres">
      <dgm:prSet presAssocID="{CF0B1C9D-8625-4DF7-AD73-B7100559A9EF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BE440-9F59-4354-96AD-A2C6DD7D9716}" type="pres">
      <dgm:prSet presAssocID="{CF0B1C9D-8625-4DF7-AD73-B7100559A9EF}" presName="ThreeNodes_2" presStyleLbl="node1" presStyleIdx="1" presStyleCnt="3" custScaleX="1097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1F8E3-1ABA-4B1E-8B95-D016DAE69D12}" type="pres">
      <dgm:prSet presAssocID="{CF0B1C9D-8625-4DF7-AD73-B7100559A9EF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8CEDB2-0CF8-4A1D-8C0A-0FBA81CDB5EB}" type="pres">
      <dgm:prSet presAssocID="{CF0B1C9D-8625-4DF7-AD73-B7100559A9E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53D72-FE32-49AC-A4BB-52B10A2106CF}" type="pres">
      <dgm:prSet presAssocID="{CF0B1C9D-8625-4DF7-AD73-B7100559A9E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B389BD-3CDA-4563-B6F0-31E1702F25BA}" type="pres">
      <dgm:prSet presAssocID="{CF0B1C9D-8625-4DF7-AD73-B7100559A9E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18ACF3-0948-4F28-BFFE-1967DD0DC600}" type="pres">
      <dgm:prSet presAssocID="{CF0B1C9D-8625-4DF7-AD73-B7100559A9E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DF8655-E886-4751-B6D1-314EB5F762B6}" type="pres">
      <dgm:prSet presAssocID="{CF0B1C9D-8625-4DF7-AD73-B7100559A9E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22B1EA-A765-49D4-9BE3-F7D5DCD95A24}" type="presOf" srcId="{34CD0099-B7DE-4AC2-A27C-4BA7D444747A}" destId="{8618ACF3-0948-4F28-BFFE-1967DD0DC600}" srcOrd="1" destOrd="0" presId="urn:microsoft.com/office/officeart/2005/8/layout/vProcess5"/>
    <dgm:cxn modelId="{6E29F737-2D21-4274-894D-8C88CC4596FF}" type="presOf" srcId="{762BBE17-3822-4008-99B4-B07DB395AED0}" destId="{4491F8E3-1ABA-4B1E-8B95-D016DAE69D12}" srcOrd="0" destOrd="0" presId="urn:microsoft.com/office/officeart/2005/8/layout/vProcess5"/>
    <dgm:cxn modelId="{DCB15195-82B3-4769-A8AE-3611A35E0738}" type="presOf" srcId="{77D94B04-0108-4AB9-B5E3-E378C70A7577}" destId="{E68CEDB2-0CF8-4A1D-8C0A-0FBA81CDB5EB}" srcOrd="0" destOrd="0" presId="urn:microsoft.com/office/officeart/2005/8/layout/vProcess5"/>
    <dgm:cxn modelId="{6746C9BA-4209-49FB-AD30-06AF62215F3B}" type="presOf" srcId="{8E756563-D8FE-4633-B1FD-3151586C7BA4}" destId="{29B389BD-3CDA-4563-B6F0-31E1702F25BA}" srcOrd="1" destOrd="0" presId="urn:microsoft.com/office/officeart/2005/8/layout/vProcess5"/>
    <dgm:cxn modelId="{C7A4E521-3ECD-4F9E-87BC-22377730FF4B}" srcId="{CF0B1C9D-8625-4DF7-AD73-B7100559A9EF}" destId="{8E756563-D8FE-4633-B1FD-3151586C7BA4}" srcOrd="0" destOrd="0" parTransId="{7696FD93-EE3B-4327-9A5D-F9E67013A3AB}" sibTransId="{77D94B04-0108-4AB9-B5E3-E378C70A7577}"/>
    <dgm:cxn modelId="{245087D5-39CB-4E15-8766-CE236FB2EFDE}" type="presOf" srcId="{34CD0099-B7DE-4AC2-A27C-4BA7D444747A}" destId="{086BE440-9F59-4354-96AD-A2C6DD7D9716}" srcOrd="0" destOrd="0" presId="urn:microsoft.com/office/officeart/2005/8/layout/vProcess5"/>
    <dgm:cxn modelId="{4DE0FCA0-6551-403D-9986-BF85BA84B5BA}" type="presOf" srcId="{8E756563-D8FE-4633-B1FD-3151586C7BA4}" destId="{AF1FC62F-96C2-4B45-A2D7-ED7371F9FD19}" srcOrd="0" destOrd="0" presId="urn:microsoft.com/office/officeart/2005/8/layout/vProcess5"/>
    <dgm:cxn modelId="{B6BC6AFF-05B3-4FCE-8E2F-C771F8CC784A}" type="presOf" srcId="{CF0B1C9D-8625-4DF7-AD73-B7100559A9EF}" destId="{2C786230-39C6-46EF-B245-A89A7907A145}" srcOrd="0" destOrd="0" presId="urn:microsoft.com/office/officeart/2005/8/layout/vProcess5"/>
    <dgm:cxn modelId="{ECF9105B-7BEF-475C-A16D-0CAC56CE550F}" type="presOf" srcId="{762BBE17-3822-4008-99B4-B07DB395AED0}" destId="{26DF8655-E886-4751-B6D1-314EB5F762B6}" srcOrd="1" destOrd="0" presId="urn:microsoft.com/office/officeart/2005/8/layout/vProcess5"/>
    <dgm:cxn modelId="{B9FF4BA6-EFB6-4E3E-B9A7-3C348CC0E97A}" srcId="{CF0B1C9D-8625-4DF7-AD73-B7100559A9EF}" destId="{34CD0099-B7DE-4AC2-A27C-4BA7D444747A}" srcOrd="1" destOrd="0" parTransId="{C5525F41-1400-49B6-95BD-9E93BFB30561}" sibTransId="{9058FFA8-F221-4207-9645-7F6A6B4AD931}"/>
    <dgm:cxn modelId="{6A164820-EB90-43F3-8033-B04F63B1DC62}" type="presOf" srcId="{9058FFA8-F221-4207-9645-7F6A6B4AD931}" destId="{5F853D72-FE32-49AC-A4BB-52B10A2106CF}" srcOrd="0" destOrd="0" presId="urn:microsoft.com/office/officeart/2005/8/layout/vProcess5"/>
    <dgm:cxn modelId="{6DF67191-4BCB-47B5-96A5-FFFEDB83BB2C}" srcId="{CF0B1C9D-8625-4DF7-AD73-B7100559A9EF}" destId="{762BBE17-3822-4008-99B4-B07DB395AED0}" srcOrd="2" destOrd="0" parTransId="{DBD85D67-7F93-4E9A-86E2-9E2C154AC308}" sibTransId="{0970B060-6840-480C-8BDC-BEF71034E292}"/>
    <dgm:cxn modelId="{2E911C73-6902-489A-990A-291807E34AB0}" type="presParOf" srcId="{2C786230-39C6-46EF-B245-A89A7907A145}" destId="{F8F30FB4-5660-4714-B505-533FB363C04D}" srcOrd="0" destOrd="0" presId="urn:microsoft.com/office/officeart/2005/8/layout/vProcess5"/>
    <dgm:cxn modelId="{6E40143A-4C23-4A02-8ABF-35F05B8568BB}" type="presParOf" srcId="{2C786230-39C6-46EF-B245-A89A7907A145}" destId="{AF1FC62F-96C2-4B45-A2D7-ED7371F9FD19}" srcOrd="1" destOrd="0" presId="urn:microsoft.com/office/officeart/2005/8/layout/vProcess5"/>
    <dgm:cxn modelId="{353E5D2C-5660-4C11-9523-B6F4D46D04D3}" type="presParOf" srcId="{2C786230-39C6-46EF-B245-A89A7907A145}" destId="{086BE440-9F59-4354-96AD-A2C6DD7D9716}" srcOrd="2" destOrd="0" presId="urn:microsoft.com/office/officeart/2005/8/layout/vProcess5"/>
    <dgm:cxn modelId="{A51E53AE-B851-42A4-AF7A-10D4C9160A51}" type="presParOf" srcId="{2C786230-39C6-46EF-B245-A89A7907A145}" destId="{4491F8E3-1ABA-4B1E-8B95-D016DAE69D12}" srcOrd="3" destOrd="0" presId="urn:microsoft.com/office/officeart/2005/8/layout/vProcess5"/>
    <dgm:cxn modelId="{C941DD33-4EB3-4382-8817-0FE781FE8894}" type="presParOf" srcId="{2C786230-39C6-46EF-B245-A89A7907A145}" destId="{E68CEDB2-0CF8-4A1D-8C0A-0FBA81CDB5EB}" srcOrd="4" destOrd="0" presId="urn:microsoft.com/office/officeart/2005/8/layout/vProcess5"/>
    <dgm:cxn modelId="{8F4D9EEB-192B-48F8-AA77-71CDCB53AEA0}" type="presParOf" srcId="{2C786230-39C6-46EF-B245-A89A7907A145}" destId="{5F853D72-FE32-49AC-A4BB-52B10A2106CF}" srcOrd="5" destOrd="0" presId="urn:microsoft.com/office/officeart/2005/8/layout/vProcess5"/>
    <dgm:cxn modelId="{60CF16C9-7C46-4AC5-9CD5-20A0C9AFD799}" type="presParOf" srcId="{2C786230-39C6-46EF-B245-A89A7907A145}" destId="{29B389BD-3CDA-4563-B6F0-31E1702F25BA}" srcOrd="6" destOrd="0" presId="urn:microsoft.com/office/officeart/2005/8/layout/vProcess5"/>
    <dgm:cxn modelId="{DFE692FA-B507-4CA7-8158-9D9ECF97A060}" type="presParOf" srcId="{2C786230-39C6-46EF-B245-A89A7907A145}" destId="{8618ACF3-0948-4F28-BFFE-1967DD0DC600}" srcOrd="7" destOrd="0" presId="urn:microsoft.com/office/officeart/2005/8/layout/vProcess5"/>
    <dgm:cxn modelId="{B7EA86A3-98A6-4E8A-948C-DAB2D09ADBCB}" type="presParOf" srcId="{2C786230-39C6-46EF-B245-A89A7907A145}" destId="{26DF8655-E886-4751-B6D1-314EB5F762B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1FC62F-96C2-4B45-A2D7-ED7371F9FD19}">
      <dsp:nvSpPr>
        <dsp:cNvPr id="0" name=""/>
        <dsp:cNvSpPr/>
      </dsp:nvSpPr>
      <dsp:spPr>
        <a:xfrm>
          <a:off x="0" y="0"/>
          <a:ext cx="9609467" cy="1028823"/>
        </a:xfrm>
        <a:prstGeom prst="roundRect">
          <a:avLst>
            <a:gd name="adj" fmla="val 10000"/>
          </a:avLst>
        </a:prstGeom>
        <a:pattFill prst="pct75">
          <a:fgClr>
            <a:schemeClr val="bg2">
              <a:lumMod val="20000"/>
              <a:lumOff val="80000"/>
            </a:schemeClr>
          </a:fgClr>
          <a:bgClr>
            <a:schemeClr val="bg1"/>
          </a:bgClr>
        </a:patt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животноводческого комплекса и жилья для работников. Развитие социальной инфраструктуры района</a:t>
          </a:r>
          <a:endParaRPr lang="ru-RU" sz="2400" kern="1200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133" y="30133"/>
        <a:ext cx="8499286" cy="968557"/>
      </dsp:txXfrm>
    </dsp:sp>
    <dsp:sp modelId="{086BE440-9F59-4354-96AD-A2C6DD7D9716}">
      <dsp:nvSpPr>
        <dsp:cNvPr id="0" name=""/>
        <dsp:cNvSpPr/>
      </dsp:nvSpPr>
      <dsp:spPr>
        <a:xfrm>
          <a:off x="379384" y="1200294"/>
          <a:ext cx="10546486" cy="1028823"/>
        </a:xfrm>
        <a:prstGeom prst="roundRect">
          <a:avLst>
            <a:gd name="adj" fmla="val 10000"/>
          </a:avLst>
        </a:prstGeom>
        <a:pattFill prst="pct75">
          <a:fgClr>
            <a:schemeClr val="bg2">
              <a:lumMod val="20000"/>
              <a:lumOff val="80000"/>
            </a:schemeClr>
          </a:fgClr>
          <a:bgClr>
            <a:schemeClr val="bg1"/>
          </a:bgClr>
        </a:patt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высокопродуктивной племенной базы. Откорм  и производство мяса крупнорогатого скота. Создание собственной кормовой базы. </a:t>
          </a:r>
          <a:endParaRPr lang="ru-RU" sz="2400" kern="1200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517" y="1230427"/>
        <a:ext cx="8821704" cy="968557"/>
      </dsp:txXfrm>
    </dsp:sp>
    <dsp:sp modelId="{4491F8E3-1ABA-4B1E-8B95-D016DAE69D12}">
      <dsp:nvSpPr>
        <dsp:cNvPr id="0" name=""/>
        <dsp:cNvSpPr/>
      </dsp:nvSpPr>
      <dsp:spPr>
        <a:xfrm>
          <a:off x="1695788" y="2400589"/>
          <a:ext cx="9609467" cy="1028823"/>
        </a:xfrm>
        <a:prstGeom prst="roundRect">
          <a:avLst>
            <a:gd name="adj" fmla="val 10000"/>
          </a:avLst>
        </a:prstGeom>
        <a:pattFill prst="pct75">
          <a:fgClr>
            <a:schemeClr val="bg2">
              <a:lumMod val="20000"/>
              <a:lumOff val="80000"/>
            </a:schemeClr>
          </a:fgClr>
          <a:bgClr>
            <a:schemeClr val="bg1"/>
          </a:bgClr>
        </a:patt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Обработка шкур. Переработка отходов в </a:t>
          </a:r>
          <a:r>
            <a:rPr lang="ru-RU" sz="2400" kern="1200" dirty="0" err="1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</a:t>
          </a:r>
          <a:r>
            <a:rPr lang="ru-RU" sz="2400" kern="12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удобрение и  </a:t>
          </a:r>
          <a:r>
            <a:rPr lang="ru-RU" sz="2400" kern="1200" dirty="0" err="1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</a:t>
          </a:r>
          <a:r>
            <a:rPr lang="ru-RU" sz="2400" kern="12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газ.  Создание зверофермы по выращиванию пушного зверя (песец, чернобурка).</a:t>
          </a:r>
          <a:endParaRPr lang="ru-RU" sz="2400" kern="1200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5921" y="2430722"/>
        <a:ext cx="8032571" cy="968557"/>
      </dsp:txXfrm>
    </dsp:sp>
    <dsp:sp modelId="{E68CEDB2-0CF8-4A1D-8C0A-0FBA81CDB5EB}">
      <dsp:nvSpPr>
        <dsp:cNvPr id="0" name=""/>
        <dsp:cNvSpPr/>
      </dsp:nvSpPr>
      <dsp:spPr>
        <a:xfrm>
          <a:off x="8940732" y="780191"/>
          <a:ext cx="668735" cy="668735"/>
        </a:xfrm>
        <a:prstGeom prst="downArrow">
          <a:avLst>
            <a:gd name="adj1" fmla="val 55000"/>
            <a:gd name="adj2" fmla="val 45000"/>
          </a:avLst>
        </a:prstGeom>
        <a:solidFill>
          <a:schemeClr val="bg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9091197" y="780191"/>
        <a:ext cx="367805" cy="503223"/>
      </dsp:txXfrm>
    </dsp:sp>
    <dsp:sp modelId="{5F853D72-FE32-49AC-A4BB-52B10A2106CF}">
      <dsp:nvSpPr>
        <dsp:cNvPr id="0" name=""/>
        <dsp:cNvSpPr/>
      </dsp:nvSpPr>
      <dsp:spPr>
        <a:xfrm>
          <a:off x="9788626" y="1973627"/>
          <a:ext cx="668735" cy="668735"/>
        </a:xfrm>
        <a:prstGeom prst="downArrow">
          <a:avLst>
            <a:gd name="adj1" fmla="val 55000"/>
            <a:gd name="adj2" fmla="val 45000"/>
          </a:avLst>
        </a:prstGeom>
        <a:solidFill>
          <a:schemeClr val="bg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9939091" y="1973627"/>
        <a:ext cx="367805" cy="503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7FB667E1-E601-4AAF-B95C-B25720D70A60}" type="slidenum">
              <a:rPr lang="en-US" sz="1200" b="0" i="0">
                <a:latin typeface="Corbel"/>
                <a:ea typeface="+mn-ea"/>
                <a:cs typeface="+mn-cs"/>
              </a:rPr>
              <a:t>2</a:t>
            </a:fld>
            <a:endParaRPr lang="en-US" sz="1200" b="0" i="0"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31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альтернативного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28.08.2015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28.08.2015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lternate 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28.08.2015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28.08.2015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  <a:p>
            <a:pPr lvl="5"/>
            <a:r>
              <a:rPr lang="ru-RU" dirty="0" smtClean="0"/>
              <a:t>Шестая</a:t>
            </a:r>
          </a:p>
          <a:p>
            <a:pPr lvl="6"/>
            <a:r>
              <a:rPr lang="ru-RU" dirty="0" smtClean="0"/>
              <a:t>Седьмая</a:t>
            </a:r>
          </a:p>
          <a:p>
            <a:pPr lvl="7"/>
            <a:r>
              <a:rPr lang="ru-RU" dirty="0" smtClean="0"/>
              <a:t>Восьмая</a:t>
            </a:r>
          </a:p>
          <a:p>
            <a:pPr lvl="8"/>
            <a:r>
              <a:rPr lang="ru-RU" dirty="0" smtClean="0"/>
              <a:t>Девятая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28.08.2015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ПЛАН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ЖИВОТНОВОДЧЕСКОГО КОМПЛЕКСА НА 3000 ГОЛОВ КРС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368" y="1916832"/>
            <a:ext cx="6048671" cy="32403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56040" y="2241015"/>
            <a:ext cx="5400599" cy="2375971"/>
          </a:xfrm>
          <a:prstGeom prst="rect">
            <a:avLst/>
          </a:prstGeom>
          <a:solidFill>
            <a:srgbClr val="87D3DB"/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E5E8E8"/>
              </a:buClr>
              <a:buSzPct val="80000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Инициатор проекта: 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ООО «Деловой Торгово-Промышленный Союз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              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E5E8E8"/>
              </a:buClr>
              <a:buSzPct val="80000"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сумме 895 707 тыс. руб.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E5E8E8"/>
              </a:buClr>
              <a:buSzPct val="80000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30%.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E5E8E8"/>
              </a:buClr>
              <a:buSzPct val="80000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Привлеченные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70 %.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4-конечная звезда 6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791042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332656"/>
            <a:ext cx="11017224" cy="1656184"/>
          </a:xfrm>
        </p:spPr>
        <p:txBody>
          <a:bodyPr>
            <a:normAutofit fontScale="90000"/>
          </a:bodyPr>
          <a:lstStyle/>
          <a:p>
            <a:pPr marL="0" indent="0" algn="just" defTabSz="914400">
              <a:spcBef>
                <a:spcPts val="1"/>
              </a:spcBef>
              <a:buNone/>
            </a:pPr>
            <a:r>
              <a:rPr lang="ru-RU" sz="3200" b="1" i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стратегическая цель проекта: </a:t>
            </a:r>
            <a:r>
              <a:rPr lang="ru-RU" sz="3200" b="0" i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эффективного и рентабельного много профильного животноводческого комплекса мясного направления на основе современных технологий содержания КРС.</a:t>
            </a:r>
            <a:endParaRPr lang="ru-RU" sz="3200" b="0" i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479376" y="1988840"/>
            <a:ext cx="11089232" cy="4176464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2800" b="1" dirty="0">
              <a:solidFill>
                <a:schemeClr val="bg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34581447"/>
              </p:ext>
            </p:extLst>
          </p:nvPr>
        </p:nvGraphicFramePr>
        <p:xfrm>
          <a:off x="479376" y="2708920"/>
          <a:ext cx="11305256" cy="3429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4-конечная звезда 5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81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1012507"/>
              </p:ext>
            </p:extLst>
          </p:nvPr>
        </p:nvGraphicFramePr>
        <p:xfrm>
          <a:off x="479376" y="1412777"/>
          <a:ext cx="11449273" cy="442435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624736"/>
                <a:gridCol w="2376264"/>
                <a:gridCol w="2448273"/>
              </a:tblGrid>
              <a:tr h="452473"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проекта</a:t>
                      </a:r>
                      <a:endParaRPr lang="ru-RU" sz="24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24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00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начало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конец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73243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Прединвестиционная фаза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 2015 г.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 2015 г.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75441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Инвестиционная фаза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 2015 г.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 2019 г.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10101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Операционная фаза:</a:t>
                      </a:r>
                    </a:p>
                    <a:p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очередь  - 1000 голов КРС;</a:t>
                      </a:r>
                    </a:p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очередь  -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2000 голов КРС;</a:t>
                      </a:r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очередь  - 3000 голов КРС.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Июль 2016 года</a:t>
                      </a:r>
                    </a:p>
                    <a:p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Июль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2016 г.</a:t>
                      </a:r>
                    </a:p>
                    <a:p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2018 г.</a:t>
                      </a:r>
                    </a:p>
                    <a:p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2019 г.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Декабрь2026 года</a:t>
                      </a:r>
                    </a:p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 2017 г. </a:t>
                      </a:r>
                    </a:p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 2018 г.</a:t>
                      </a:r>
                    </a:p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 2019 г.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729392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реализации проекта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31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58537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животноводческого комплекса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412776"/>
            <a:ext cx="11593288" cy="4896544"/>
          </a:xfrm>
        </p:spPr>
      </p:pic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2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72939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поселка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412776"/>
            <a:ext cx="10945215" cy="4968552"/>
          </a:xfrm>
        </p:spPr>
      </p:pic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41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7368" y="260648"/>
            <a:ext cx="11305256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 мясного животноводства в Красноярском крае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368" y="1340768"/>
            <a:ext cx="11305256" cy="4838364"/>
          </a:xfrm>
          <a:prstGeom prst="rect">
            <a:avLst/>
          </a:prstGeom>
        </p:spPr>
      </p:pic>
      <p:sp>
        <p:nvSpPr>
          <p:cNvPr id="4" name="4-конечная звезда 3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34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51384" y="467360"/>
            <a:ext cx="11233248" cy="72939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поголовья животноводческого комплекса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3946" y="1901952"/>
            <a:ext cx="3567798" cy="2319136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14133266"/>
              </p:ext>
            </p:extLst>
          </p:nvPr>
        </p:nvGraphicFramePr>
        <p:xfrm>
          <a:off x="4007768" y="2060846"/>
          <a:ext cx="7992888" cy="3837321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{B301B821-A1FF-4177-AEE7-76D212191A09}</a:tableStyleId>
              </a:tblPr>
              <a:tblGrid>
                <a:gridCol w="4141770"/>
                <a:gridCol w="1017277"/>
                <a:gridCol w="1162602"/>
                <a:gridCol w="1671239"/>
              </a:tblGrid>
              <a:tr h="576066">
                <a:tc rowSpan="2"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животных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Поголовье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тыс. руб.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7152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Молодняк на отращивании от 6 до 14 месяцев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98 438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Молодняк на откорме от 14 до 18 месяцев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51 638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77565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150 075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7" y="4221088"/>
            <a:ext cx="3672408" cy="2304256"/>
          </a:xfrm>
          <a:prstGeom prst="rect">
            <a:avLst/>
          </a:prstGeom>
        </p:spPr>
      </p:pic>
      <p:sp>
        <p:nvSpPr>
          <p:cNvPr id="6" name="4-конечная звезда 5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4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65738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затраты инвестиционного проекта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392" y="1124744"/>
            <a:ext cx="11161240" cy="5472609"/>
          </a:xfrm>
          <a:prstGeom prst="rect">
            <a:avLst/>
          </a:prstGeom>
        </p:spPr>
      </p:pic>
      <p:sp>
        <p:nvSpPr>
          <p:cNvPr id="4" name="4-конечная звезда 3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81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730408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Промышленные и жилые здания и сооружения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dirty="0">
                <a:solidFill>
                  <a:srgbClr val="263050">
                    <a:lumMod val="75000"/>
                  </a:srgbClr>
                </a:solidFill>
                <a:ea typeface="+mj-ea"/>
                <a:cs typeface="+mj-cs"/>
              </a:rPr>
              <a:t>Коровник – быстро возводимые каркасные сооружения</a:t>
            </a:r>
            <a:endParaRPr lang="ru-RU" dirty="0"/>
          </a:p>
        </p:txBody>
      </p:sp>
      <p:pic>
        <p:nvPicPr>
          <p:cNvPr id="7" name="Объект 6" descr="http://21.img.avito.st/640x480/1108624321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1438" y="2919186"/>
            <a:ext cx="4572000" cy="2930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Жилые дома – быстро возводимые </a:t>
            </a:r>
            <a:r>
              <a:rPr lang="ru-RU" dirty="0" err="1" smtClean="0"/>
              <a:t>блочно</a:t>
            </a:r>
            <a:r>
              <a:rPr lang="ru-RU" dirty="0" smtClean="0"/>
              <a:t>-каркасные</a:t>
            </a:r>
            <a:endParaRPr lang="ru-RU" dirty="0"/>
          </a:p>
        </p:txBody>
      </p:sp>
      <p:pic>
        <p:nvPicPr>
          <p:cNvPr id="8" name="Объект 7" descr="http://10.img.avito.st/640x480/359336810.jpg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8562" y="2740732"/>
            <a:ext cx="5002013" cy="32805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4-конечная звезда 10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6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657384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 откорма и выращивания КРС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807402"/>
              </p:ext>
            </p:extLst>
          </p:nvPr>
        </p:nvGraphicFramePr>
        <p:xfrm>
          <a:off x="479376" y="1268757"/>
          <a:ext cx="11305256" cy="5378899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7128792"/>
                <a:gridCol w="2101449"/>
                <a:gridCol w="2075015"/>
              </a:tblGrid>
              <a:tr h="100811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т продукции, руб.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Структура, %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4558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Оплата труда с отчислениями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31140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914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Корма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113860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914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Медикаменты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914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ГСМ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914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Электроэнергия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914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Амортизация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6440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32579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Административно-управленческие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4790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914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Прочие затраты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12960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914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179930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4" name="4-конечная звезда 3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12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353" y="260648"/>
            <a:ext cx="11665296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численности работающего персонала по категориям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651501"/>
              </p:ext>
            </p:extLst>
          </p:nvPr>
        </p:nvGraphicFramePr>
        <p:xfrm>
          <a:off x="263353" y="1124743"/>
          <a:ext cx="11809310" cy="5266257"/>
        </p:xfrm>
        <a:graphic>
          <a:graphicData uri="http://schemas.openxmlformats.org/drawingml/2006/table">
            <a:tbl>
              <a:tblPr firstRow="1" firstCol="1" bandRow="1"/>
              <a:tblGrid>
                <a:gridCol w="1941720"/>
                <a:gridCol w="1043231"/>
                <a:gridCol w="802941"/>
                <a:gridCol w="742724"/>
                <a:gridCol w="687052"/>
                <a:gridCol w="744738"/>
                <a:gridCol w="1035703"/>
                <a:gridCol w="733518"/>
                <a:gridCol w="812986"/>
                <a:gridCol w="781487"/>
                <a:gridCol w="743988"/>
                <a:gridCol w="854987"/>
                <a:gridCol w="884235"/>
              </a:tblGrid>
              <a:tr h="316170"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(2016), тыс. руб.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год (2017), тыс. руб.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год (2018), тыс. руб.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год (2019), тыс. руб.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Среднесписочная численность за год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кварталам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Среднесписочная численность за год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кварталам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118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82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работающих  всего, чел., в </a:t>
                      </a:r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.: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7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руководители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7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специалисты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7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-основные производственные рабочие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850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вспомогательные рабочие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6" marR="640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98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424" y="467360"/>
            <a:ext cx="10729192" cy="8014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персонала животноводческого комплекса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341438" y="1901825"/>
          <a:ext cx="9509125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64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5" y="116632"/>
            <a:ext cx="1188132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среднемесячной заработной платы по категориям работающих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272122"/>
              </p:ext>
            </p:extLst>
          </p:nvPr>
        </p:nvGraphicFramePr>
        <p:xfrm>
          <a:off x="119334" y="1196754"/>
          <a:ext cx="11881321" cy="5290023"/>
        </p:xfrm>
        <a:graphic>
          <a:graphicData uri="http://schemas.openxmlformats.org/drawingml/2006/table">
            <a:tbl>
              <a:tblPr firstRow="1" firstCol="1" bandRow="1"/>
              <a:tblGrid>
                <a:gridCol w="4676637"/>
                <a:gridCol w="1801171"/>
                <a:gridCol w="1801171"/>
                <a:gridCol w="1801171"/>
                <a:gridCol w="1801171"/>
              </a:tblGrid>
              <a:tr h="703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 работающих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7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Руководители, тыс. руб./мес.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38,33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76,67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84,33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92,77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7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Специалисты, тыс. руб./мес.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12,81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25,63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28,19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31,01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65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производственные рабочие, тыс. руб./мес.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14,78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25,12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27,64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30,40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04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рабочие, тыс. руб./мес.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11,82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20,10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22,11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24,32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04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заработная плата, тыс. руб. /мес.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19,44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36,88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40,57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44,63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58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8014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работающих, тыс. руб./мес.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0724208"/>
              </p:ext>
            </p:extLst>
          </p:nvPr>
        </p:nvGraphicFramePr>
        <p:xfrm>
          <a:off x="1341438" y="1901825"/>
          <a:ext cx="9509125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64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5" y="467360"/>
            <a:ext cx="11089231" cy="8014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капитальных вложениях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321352"/>
              </p:ext>
            </p:extLst>
          </p:nvPr>
        </p:nvGraphicFramePr>
        <p:xfrm>
          <a:off x="407367" y="1844825"/>
          <a:ext cx="11521280" cy="4359426"/>
        </p:xfrm>
        <a:graphic>
          <a:graphicData uri="http://schemas.openxmlformats.org/drawingml/2006/table">
            <a:tbl>
              <a:tblPr firstRow="1" firstCol="1" bandRow="1"/>
              <a:tblGrid>
                <a:gridCol w="3226276"/>
                <a:gridCol w="1452110"/>
                <a:gridCol w="1452110"/>
                <a:gridCol w="1452110"/>
                <a:gridCol w="1440729"/>
                <a:gridCol w="1440729"/>
                <a:gridCol w="1057216"/>
              </a:tblGrid>
              <a:tr h="437446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по этапам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51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2016-2017гг.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2018-2019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1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гг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51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вложения, в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895707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469214,2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426492,8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9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Строительно-монтажные работы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445691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49,76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311983,7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66,49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133707,3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31,35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1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227759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25,43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68328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14,56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159431,3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37,38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5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затраты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222257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24,81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88902,8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18,95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133354,2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31,27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4-конечная звезда 3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00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8014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инвестирования проекта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174993"/>
              </p:ext>
            </p:extLst>
          </p:nvPr>
        </p:nvGraphicFramePr>
        <p:xfrm>
          <a:off x="335360" y="1844824"/>
          <a:ext cx="11449272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82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6" y="467360"/>
            <a:ext cx="11089232" cy="65738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инвестиций на начало реализации проекта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484728"/>
              </p:ext>
            </p:extLst>
          </p:nvPr>
        </p:nvGraphicFramePr>
        <p:xfrm>
          <a:off x="335360" y="1196753"/>
          <a:ext cx="11521280" cy="4879987"/>
        </p:xfrm>
        <a:graphic>
          <a:graphicData uri="http://schemas.openxmlformats.org/drawingml/2006/table">
            <a:tbl>
              <a:tblPr firstRow="1" firstCol="1" bandRow="1"/>
              <a:tblGrid>
                <a:gridCol w="9035986"/>
                <a:gridCol w="2485294"/>
              </a:tblGrid>
              <a:tr h="10081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источников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83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     Собственные средства инициатора проекта, тыс. руб.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97028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83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     Заемные и привлеченные средства, тыс. руб., в том числе: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64685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60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         Кредиты банков, тыс. сруб.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12937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83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2.2.         Заемные средства других организаций, тыс. руб.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16171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90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2.3.         Долевое участие в строительстве, тыс. руб.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35577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83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     Государственная поддержка проекта, тыс. руб.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161713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1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323427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11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погашения банковского кредита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881294"/>
              </p:ext>
            </p:extLst>
          </p:nvPr>
        </p:nvGraphicFramePr>
        <p:xfrm>
          <a:off x="335360" y="2132731"/>
          <a:ext cx="11521290" cy="3121503"/>
        </p:xfrm>
        <a:graphic>
          <a:graphicData uri="http://schemas.openxmlformats.org/drawingml/2006/table">
            <a:tbl>
              <a:tblPr firstRow="1" firstCol="1" bandRow="1"/>
              <a:tblGrid>
                <a:gridCol w="2592288"/>
                <a:gridCol w="951141"/>
                <a:gridCol w="669391"/>
                <a:gridCol w="906991"/>
                <a:gridCol w="906991"/>
                <a:gridCol w="808751"/>
                <a:gridCol w="669391"/>
                <a:gridCol w="669391"/>
                <a:gridCol w="669391"/>
                <a:gridCol w="669391"/>
                <a:gridCol w="669391"/>
                <a:gridCol w="669391"/>
                <a:gridCol w="669391"/>
              </a:tblGrid>
              <a:tr h="823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Погашение основного долга,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12937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1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Погашенные проценты,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10543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1917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1725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сумма платежа по кредиту,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23480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1917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2828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2636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2444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2252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2061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1869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1485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2" marR="678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289920" y="-124"/>
            <a:ext cx="14771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72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87340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Предполагаемая структура инвестиций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4316339"/>
              </p:ext>
            </p:extLst>
          </p:nvPr>
        </p:nvGraphicFramePr>
        <p:xfrm>
          <a:off x="767408" y="1556792"/>
          <a:ext cx="10801200" cy="4472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94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67360"/>
            <a:ext cx="11161240" cy="1233424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объема производства в натуральных показателях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70610"/>
              </p:ext>
            </p:extLst>
          </p:nvPr>
        </p:nvGraphicFramePr>
        <p:xfrm>
          <a:off x="1341438" y="1901825"/>
          <a:ext cx="9509125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54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729392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выручки от реализации продукции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7478519"/>
              </p:ext>
            </p:extLst>
          </p:nvPr>
        </p:nvGraphicFramePr>
        <p:xfrm>
          <a:off x="1341438" y="1700784"/>
          <a:ext cx="9509125" cy="4328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3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67360"/>
            <a:ext cx="11449272" cy="72939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показателей инвестиционного проекта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846065"/>
              </p:ext>
            </p:extLst>
          </p:nvPr>
        </p:nvGraphicFramePr>
        <p:xfrm>
          <a:off x="479376" y="1412776"/>
          <a:ext cx="11377264" cy="512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60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0"/>
            <a:ext cx="11233248" cy="83671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 показатели инвестиционного проекта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9804451"/>
              </p:ext>
            </p:extLst>
          </p:nvPr>
        </p:nvGraphicFramePr>
        <p:xfrm>
          <a:off x="191344" y="836712"/>
          <a:ext cx="11593288" cy="5423813"/>
        </p:xfrm>
        <a:graphic>
          <a:graphicData uri="http://schemas.openxmlformats.org/drawingml/2006/table">
            <a:tbl>
              <a:tblPr firstRow="1" firstCol="1" bandRow="1"/>
              <a:tblGrid>
                <a:gridCol w="3906858"/>
                <a:gridCol w="1893455"/>
                <a:gridCol w="1316975"/>
                <a:gridCol w="1562989"/>
                <a:gridCol w="1485879"/>
                <a:gridCol w="1427132"/>
              </a:tblGrid>
              <a:tr h="629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5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продукции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167,2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475,59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570,7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1369,68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5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от реализации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31436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92279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110735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132882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5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28419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81887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93963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111492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5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2836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9769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15765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20107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Инвестиционные расходы по проекту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323427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313497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223927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34856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основных фондов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323427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636924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860851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895707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дополнительных рабочих мест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5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Фонд оплаты труд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5109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21833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27121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32240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21,56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37,78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38,97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9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фонда оплаты труда к сумме государственной поддержки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15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продаж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9,02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10,59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15,13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производства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9,98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11,93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16,78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18,03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0" marR="483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08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3" y="467360"/>
            <a:ext cx="11161240" cy="65738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эффективность инвестиционного проекта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896992"/>
              </p:ext>
            </p:extLst>
          </p:nvPr>
        </p:nvGraphicFramePr>
        <p:xfrm>
          <a:off x="551383" y="1268758"/>
          <a:ext cx="11305256" cy="4599625"/>
        </p:xfrm>
        <a:graphic>
          <a:graphicData uri="http://schemas.openxmlformats.org/drawingml/2006/table">
            <a:tbl>
              <a:tblPr firstRow="1" firstCol="1" bandRow="1"/>
              <a:tblGrid>
                <a:gridCol w="3466944"/>
                <a:gridCol w="1122151"/>
                <a:gridCol w="1339882"/>
                <a:gridCol w="1272888"/>
                <a:gridCol w="1222643"/>
                <a:gridCol w="1440374"/>
                <a:gridCol w="1440374"/>
              </a:tblGrid>
              <a:tr h="7422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Предполагаемая государственная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161714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156749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111964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17428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1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НДФЛ,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2838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3526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4191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4610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5071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1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ЕСХН,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1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ПФР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(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%),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4803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7093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7802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8582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1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ФССРФ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(2,9%),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1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ФФОМС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(5,1%),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1644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1990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1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Травматизм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(9 %),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1965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2441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2902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3192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3511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1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налоговые поступления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2657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11670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14543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17336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19583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22569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012957" y="-133037"/>
            <a:ext cx="14310237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4-конечная звезда 5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63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4" y="188640"/>
            <a:ext cx="11377266" cy="72008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дисконтированного денежного потока инвестиционного проекта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876010"/>
              </p:ext>
            </p:extLst>
          </p:nvPr>
        </p:nvGraphicFramePr>
        <p:xfrm>
          <a:off x="479374" y="1052733"/>
          <a:ext cx="11233249" cy="5328596"/>
        </p:xfrm>
        <a:graphic>
          <a:graphicData uri="http://schemas.openxmlformats.org/drawingml/2006/table">
            <a:tbl>
              <a:tblPr firstRow="1" firstCol="1" bandRow="1"/>
              <a:tblGrid>
                <a:gridCol w="3039585"/>
                <a:gridCol w="1321559"/>
                <a:gridCol w="983827"/>
                <a:gridCol w="1174718"/>
                <a:gridCol w="1115983"/>
                <a:gridCol w="1071931"/>
                <a:gridCol w="1262823"/>
                <a:gridCol w="1262823"/>
              </a:tblGrid>
              <a:tr h="5050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941">
                <a:tc>
                  <a:txBody>
                    <a:bodyPr/>
                    <a:lstStyle/>
                    <a:p>
                      <a:pPr indent="8890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затраты, всего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-895707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941">
                <a:tc>
                  <a:txBody>
                    <a:bodyPr/>
                    <a:lstStyle/>
                    <a:p>
                      <a:pPr indent="889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поддержка, 50%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447853,5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4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 от основного вида деятельности, 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-216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3198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6899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8946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17892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35783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94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продажи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коттеджей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4070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4477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4925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94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доход предприятия, тыс. руб.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-216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6703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10599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13016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22369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40708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4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дисконтирования по ставке дисконта 20 %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1,0000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0,8333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0,6944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0,5787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0,4823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0,4019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0,3349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94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Дисконтированная величина сальдо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денежного потока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-447853,5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-180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4654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6134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6277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8990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13633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23" marR="671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12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6" y="467360"/>
            <a:ext cx="11377264" cy="101742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показателей рентабельности операционной деятельности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0648037"/>
              </p:ext>
            </p:extLst>
          </p:nvPr>
        </p:nvGraphicFramePr>
        <p:xfrm>
          <a:off x="623392" y="1628800"/>
          <a:ext cx="11233248" cy="44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32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8" y="467360"/>
            <a:ext cx="10513168" cy="8014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эффективности инвестиционного проекта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016071"/>
              </p:ext>
            </p:extLst>
          </p:nvPr>
        </p:nvGraphicFramePr>
        <p:xfrm>
          <a:off x="983432" y="2060848"/>
          <a:ext cx="10513168" cy="3240360"/>
        </p:xfrm>
        <a:graphic>
          <a:graphicData uri="http://schemas.openxmlformats.org/drawingml/2006/table">
            <a:tbl>
              <a:tblPr firstRow="1" firstCol="1" bandRow="1"/>
              <a:tblGrid>
                <a:gridCol w="7327628"/>
                <a:gridCol w="3185540"/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 проекта 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лет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рентабельности проекта 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1,26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NPV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114277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IRR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-конечная звезда 4"/>
          <p:cNvSpPr/>
          <p:nvPr/>
        </p:nvSpPr>
        <p:spPr>
          <a:xfrm>
            <a:off x="119336" y="116632"/>
            <a:ext cx="72008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22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 Design Blue 16x9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usinessProjectPlan_TP103417270.potx" id="{550E9860-DDBE-4F32-8C91-BD68422380AD}" vid="{EA8D2149-94F0-4A92-B33E-5821C3BFA23D}"/>
    </a:ext>
  </a:extLst>
</a:theme>
</file>

<file path=ppt/theme/theme2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3149403-D037-43A9-A21D-FD77B99076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плана бизнес-проекта (широкоэкранный формат)</Template>
  <TotalTime>0</TotalTime>
  <Words>1196</Words>
  <Application>Microsoft Office PowerPoint</Application>
  <PresentationFormat>Произвольный</PresentationFormat>
  <Paragraphs>549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Banded Design Blue 16x9</vt:lpstr>
      <vt:lpstr>БИЗНЕС ПЛАН  ЖИВОТНОВОДЧЕСКОГО КОМПЛЕКСА НА 3000 ГОЛОВ КРС</vt:lpstr>
      <vt:lpstr>Главная стратегическая цель проекта: создание эффективного и рентабельного много профильного животноводческого комплекса мясного направления на основе современных технологий содержания КРС.</vt:lpstr>
      <vt:lpstr>График реализации проекта</vt:lpstr>
      <vt:lpstr>Генеральный план животноводческого комплекса</vt:lpstr>
      <vt:lpstr>Генеральный план поселка</vt:lpstr>
      <vt:lpstr>Анализ рынка мясного животноводства в Красноярском крае</vt:lpstr>
      <vt:lpstr>Структура поголовья животноводческого комплекса</vt:lpstr>
      <vt:lpstr>Капитальные затраты инвестиционного проекта</vt:lpstr>
      <vt:lpstr>Промышленные и жилые здания и сооружения</vt:lpstr>
      <vt:lpstr>Калькуляция откорма и выращивания КРС</vt:lpstr>
      <vt:lpstr>Расчет численности работающего персонала по категориям</vt:lpstr>
      <vt:lpstr>Структура персонала животноводческого комплекса</vt:lpstr>
      <vt:lpstr>Планирование среднемесячной заработной платы по категориям работающих</vt:lpstr>
      <vt:lpstr>Динамика средней заработной платы работающих, тыс. руб./мес.</vt:lpstr>
      <vt:lpstr>Потребность в капитальных вложениях</vt:lpstr>
      <vt:lpstr>График инвестирования проекта</vt:lpstr>
      <vt:lpstr>Источники инвестиций на начало реализации проекта</vt:lpstr>
      <vt:lpstr>График погашения банковского кредита</vt:lpstr>
      <vt:lpstr>Предполагаемая структура инвестиций</vt:lpstr>
      <vt:lpstr>Динамика объема производства в натуральных показателях</vt:lpstr>
      <vt:lpstr>Динамика выручки от реализации продукции</vt:lpstr>
      <vt:lpstr>Динамика основных показателей инвестиционного проекта</vt:lpstr>
      <vt:lpstr>Экономические  показатели инвестиционного проекта</vt:lpstr>
      <vt:lpstr>Бюджетная эффективность инвестиционного проекта</vt:lpstr>
      <vt:lpstr>Расчет дисконтированного денежного потока инвестиционного проекта</vt:lpstr>
      <vt:lpstr>Динамика показателей рентабельности операционной деятельности</vt:lpstr>
      <vt:lpstr>Показатели эффективности инвестиционного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2015-08-25T08:26:27Z</dcterms:created>
  <dcterms:modified xsi:type="dcterms:W3CDTF">2015-08-28T08:58:04Z</dcterms:modified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TC034172719991</vt:lpwstr>
  </property>
</Properties>
</file>