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F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13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2;&#1083;&#1072;&#1076;&#1080;&#1084;&#1080;&#1088;%20&#1048;&#1074;&#1072;&#1085;&#1086;&#1074;&#1080;&#1095;\Desktop\&#1051;&#1045;&#1057;&#1053;&#1054;&#1049;%20&#1040;&#1051;&#1068;&#1071;&#1053;&#1057;\&#1041;&#1044;&#1044;&#1057;%20&#1085;&#1072;%20300%20&#1084;&#1083;&#1085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2;&#1083;&#1072;&#1076;&#1080;&#1084;&#1080;&#1088;%20&#1048;&#1074;&#1072;&#1085;&#1086;&#1074;&#1080;&#1095;\Desktop\&#1051;&#1045;&#1057;&#1053;&#1054;&#1049;%20&#1040;&#1051;&#1068;&#1071;&#1053;&#1057;\&#1041;&#1044;&#1044;&#1057;%20&#1085;&#1072;%20300%20&#1084;&#1083;&#1085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'[БДДС на 300 млн.xls]Проект'!$A$3895</c:f>
              <c:strCache>
                <c:ptCount val="1"/>
                <c:pt idx="0">
                  <c:v>Дисконтированный поток нарастающим итогом</c:v>
                </c:pt>
              </c:strCache>
            </c:strRef>
          </c:tx>
          <c:spPr>
            <a:ln w="38100">
              <a:solidFill>
                <a:schemeClr val="accent6">
                  <a:lumMod val="50000"/>
                </a:schemeClr>
              </a:solidFill>
            </a:ln>
          </c:spPr>
          <c:marker>
            <c:symbol val="circle"/>
            <c:size val="6"/>
            <c:spPr>
              <a:ln>
                <a:solidFill>
                  <a:schemeClr val="accent6">
                    <a:lumMod val="50000"/>
                  </a:schemeClr>
                </a:solidFill>
              </a:ln>
            </c:spPr>
          </c:marker>
          <c:cat>
            <c:strRef>
              <c:f>'[БДДС на 300 млн.xls]Проект'!$F$3871:$O$3871</c:f>
              <c:strCache>
                <c:ptCount val="10"/>
                <c:pt idx="0">
                  <c:v> 2017</c:v>
                </c:pt>
                <c:pt idx="1">
                  <c:v> 2018</c:v>
                </c:pt>
                <c:pt idx="2">
                  <c:v> 2019</c:v>
                </c:pt>
                <c:pt idx="3">
                  <c:v> 2020</c:v>
                </c:pt>
                <c:pt idx="4">
                  <c:v> 2021</c:v>
                </c:pt>
                <c:pt idx="5">
                  <c:v> 2022</c:v>
                </c:pt>
                <c:pt idx="6">
                  <c:v> 2023</c:v>
                </c:pt>
                <c:pt idx="7">
                  <c:v> 2024</c:v>
                </c:pt>
                <c:pt idx="8">
                  <c:v> 2025</c:v>
                </c:pt>
                <c:pt idx="9">
                  <c:v> 2026</c:v>
                </c:pt>
              </c:strCache>
            </c:strRef>
          </c:cat>
          <c:val>
            <c:numRef>
              <c:f>'[БДДС на 300 млн.xls]Проект'!$F$3895:$O$3895</c:f>
              <c:numCache>
                <c:formatCode>#,##0</c:formatCode>
                <c:ptCount val="10"/>
                <c:pt idx="0">
                  <c:v>-237441.32302542371</c:v>
                </c:pt>
                <c:pt idx="1">
                  <c:v>-76783.879576248582</c:v>
                </c:pt>
                <c:pt idx="2">
                  <c:v>46043.971854549149</c:v>
                </c:pt>
                <c:pt idx="3">
                  <c:v>140408.61791321583</c:v>
                </c:pt>
                <c:pt idx="4">
                  <c:v>216233.90189235256</c:v>
                </c:pt>
                <c:pt idx="5">
                  <c:v>272496.42386938125</c:v>
                </c:pt>
                <c:pt idx="6">
                  <c:v>317210.67227566917</c:v>
                </c:pt>
                <c:pt idx="7">
                  <c:v>352988.32691175037</c:v>
                </c:pt>
                <c:pt idx="8">
                  <c:v>381615.455349456</c:v>
                </c:pt>
                <c:pt idx="9">
                  <c:v>409843.65481146506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724416"/>
        <c:axId val="217726336"/>
      </c:lineChart>
      <c:catAx>
        <c:axId val="217724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2177263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7726336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c:spPr>
        </c:majorGridlines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217724416"/>
        <c:crosses val="autoZero"/>
        <c:crossBetween val="between"/>
      </c:valAx>
      <c:spPr>
        <a:solidFill>
          <a:sysClr val="window" lastClr="FFFFFF">
            <a:lumMod val="85000"/>
            <a:alpha val="70000"/>
          </a:sysClr>
        </a:solidFill>
      </c:spPr>
    </c:plotArea>
    <c:legend>
      <c:legendPos val="r"/>
      <c:layout/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717203998610077E-2"/>
          <c:y val="6.5271451320223675E-2"/>
          <c:w val="0.6083272071424688"/>
          <c:h val="0.86945709735955268"/>
        </c:manualLayout>
      </c:layout>
      <c:lineChart>
        <c:grouping val="standard"/>
        <c:varyColors val="0"/>
        <c:ser>
          <c:idx val="0"/>
          <c:order val="0"/>
          <c:tx>
            <c:strRef>
              <c:f>Проект!$A$3895</c:f>
              <c:strCache>
                <c:ptCount val="1"/>
                <c:pt idx="0">
                  <c:v>Дисконтированный поток нарастающим итогом</c:v>
                </c:pt>
              </c:strCache>
            </c:strRef>
          </c:tx>
          <c:spPr>
            <a:ln w="28575" cap="flat" cmpd="sng" algn="ctr">
              <a:solidFill>
                <a:srgbClr val="FF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FF0000"/>
              </a:solidFill>
              <a:ln w="28575" cap="flat" cmpd="sng" algn="ctr">
                <a:solidFill>
                  <a:srgbClr val="FF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marker>
          <c:cat>
            <c:strRef>
              <c:f>Проект!$F$3871:$O$3871</c:f>
              <c:strCache>
                <c:ptCount val="10"/>
                <c:pt idx="0">
                  <c:v> 2017</c:v>
                </c:pt>
                <c:pt idx="1">
                  <c:v> 2018</c:v>
                </c:pt>
                <c:pt idx="2">
                  <c:v> 2019</c:v>
                </c:pt>
                <c:pt idx="3">
                  <c:v> 2020</c:v>
                </c:pt>
                <c:pt idx="4">
                  <c:v> 2021</c:v>
                </c:pt>
                <c:pt idx="5">
                  <c:v> 2022</c:v>
                </c:pt>
                <c:pt idx="6">
                  <c:v> 2023</c:v>
                </c:pt>
                <c:pt idx="7">
                  <c:v> 2024</c:v>
                </c:pt>
                <c:pt idx="8">
                  <c:v> 2025</c:v>
                </c:pt>
                <c:pt idx="9">
                  <c:v> 2026</c:v>
                </c:pt>
              </c:strCache>
            </c:strRef>
          </c:cat>
          <c:val>
            <c:numRef>
              <c:f>Проект!$F$3895:$O$3895</c:f>
              <c:numCache>
                <c:formatCode>#,##0</c:formatCode>
                <c:ptCount val="10"/>
                <c:pt idx="0">
                  <c:v>-237441.32302542371</c:v>
                </c:pt>
                <c:pt idx="1">
                  <c:v>-76783.879576248582</c:v>
                </c:pt>
                <c:pt idx="2">
                  <c:v>46043.971854549149</c:v>
                </c:pt>
                <c:pt idx="3">
                  <c:v>140408.61791321583</c:v>
                </c:pt>
                <c:pt idx="4">
                  <c:v>216233.90189235256</c:v>
                </c:pt>
                <c:pt idx="5">
                  <c:v>272496.42386938125</c:v>
                </c:pt>
                <c:pt idx="6">
                  <c:v>317210.67227566917</c:v>
                </c:pt>
                <c:pt idx="7">
                  <c:v>352988.32691175037</c:v>
                </c:pt>
                <c:pt idx="8">
                  <c:v>381615.455349456</c:v>
                </c:pt>
                <c:pt idx="9">
                  <c:v>409843.65481146506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5902720"/>
        <c:axId val="264410624"/>
      </c:lineChart>
      <c:catAx>
        <c:axId val="245902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1">
                <a:solidFill>
                  <a:schemeClr val="bg1"/>
                </a:solidFill>
              </a:defRPr>
            </a:pPr>
            <a:endParaRPr lang="ru-RU"/>
          </a:p>
        </c:txPr>
        <c:crossAx val="2644106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4410624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c:spPr>
        </c:majorGridlines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1"/>
            </a:pPr>
            <a:endParaRPr lang="ru-RU"/>
          </a:p>
        </c:txPr>
        <c:crossAx val="245902720"/>
        <c:crosses val="autoZero"/>
        <c:crossBetween val="between"/>
      </c:valAx>
      <c:spPr>
        <a:gradFill rotWithShape="1">
          <a:gsLst>
            <a:gs pos="0">
              <a:schemeClr val="dk1">
                <a:tint val="70000"/>
                <a:satMod val="130000"/>
              </a:schemeClr>
            </a:gs>
            <a:gs pos="43000">
              <a:schemeClr val="dk1">
                <a:tint val="44000"/>
                <a:satMod val="165000"/>
              </a:schemeClr>
            </a:gs>
            <a:gs pos="93000">
              <a:schemeClr val="dk1">
                <a:tint val="15000"/>
                <a:satMod val="165000"/>
              </a:schemeClr>
            </a:gs>
            <a:gs pos="100000">
              <a:schemeClr val="dk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dk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dk1">
              <a:shade val="9000"/>
              <a:alpha val="48000"/>
              <a:satMod val="105000"/>
            </a:schemeClr>
          </a:outerShdw>
        </a:effectLst>
      </c:spPr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7072472527634589"/>
          <c:y val="0.28106402664837549"/>
          <c:w val="0.2927527472365411"/>
          <c:h val="0.36834152342799847"/>
        </c:manualLayout>
      </c:layout>
      <c:overlay val="0"/>
      <c:spPr>
        <a:gradFill rotWithShape="1">
          <a:gsLst>
            <a:gs pos="0">
              <a:schemeClr val="dk1">
                <a:tint val="70000"/>
                <a:satMod val="130000"/>
              </a:schemeClr>
            </a:gs>
            <a:gs pos="43000">
              <a:schemeClr val="dk1">
                <a:tint val="44000"/>
                <a:satMod val="165000"/>
              </a:schemeClr>
            </a:gs>
            <a:gs pos="93000">
              <a:schemeClr val="dk1">
                <a:tint val="15000"/>
                <a:satMod val="165000"/>
              </a:schemeClr>
            </a:gs>
            <a:gs pos="100000">
              <a:schemeClr val="dk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noFill/>
          <a:prstDash val="solid"/>
        </a:ln>
        <a:effectLst>
          <a:outerShdw blurRad="57150" dist="38100" dir="5400000" algn="ctr" rotWithShape="0">
            <a:schemeClr val="dk1">
              <a:shade val="9000"/>
              <a:alpha val="48000"/>
              <a:satMod val="105000"/>
            </a:schemeClr>
          </a:outerShdw>
        </a:effectLst>
      </c:spPr>
      <c:txPr>
        <a:bodyPr/>
        <a:lstStyle/>
        <a:p>
          <a:pPr>
            <a:defRPr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rotWithShape="1">
      <a:gsLst>
        <a:gs pos="0">
          <a:schemeClr val="dk1">
            <a:tint val="70000"/>
            <a:satMod val="130000"/>
          </a:schemeClr>
        </a:gs>
        <a:gs pos="43000">
          <a:schemeClr val="dk1">
            <a:tint val="44000"/>
            <a:satMod val="165000"/>
          </a:schemeClr>
        </a:gs>
        <a:gs pos="93000">
          <a:schemeClr val="dk1">
            <a:tint val="15000"/>
            <a:satMod val="165000"/>
          </a:schemeClr>
        </a:gs>
        <a:gs pos="100000">
          <a:schemeClr val="dk1">
            <a:tint val="5000"/>
            <a:satMod val="250000"/>
          </a:schemeClr>
        </a:gs>
      </a:gsLst>
      <a:path path="circle">
        <a:fillToRect l="50000" t="130000" r="50000" b="-30000"/>
      </a:path>
    </a:gradFill>
    <a:ln w="9525" cap="flat" cmpd="sng" algn="ctr">
      <a:solidFill>
        <a:schemeClr val="dk1">
          <a:shade val="50000"/>
          <a:satMod val="103000"/>
        </a:schemeClr>
      </a:solidFill>
      <a:prstDash val="solid"/>
    </a:ln>
    <a:effectLst>
      <a:outerShdw blurRad="57150" dist="38100" dir="5400000" algn="ctr" rotWithShape="0">
        <a:schemeClr val="dk1">
          <a:shade val="9000"/>
          <a:alpha val="48000"/>
          <a:satMod val="105000"/>
        </a:scheme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3E5E66A-D20A-4673-9669-72A4566952A6}" type="datetimeFigureOut">
              <a:rPr lang="ru-RU" smtClean="0"/>
              <a:t>06.11.2017</a:t>
            </a:fld>
            <a:endParaRPr lang="ru-R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822B31-0EF5-419B-B205-6BB272C67E58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3"/>
            <a:ext cx="8784976" cy="6624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83568" y="620688"/>
            <a:ext cx="7772400" cy="3746847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СОЗДАНИЕ ЗАВОДА ДЕРЕВЯННОГО ДОМОСТРОЕНИЯ ПО ТЕХНОЛОГИИ МНМ+РНЕ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1027" name="Picture 3" descr="C:\Users\Владимир Иванович\Desktop\MHM\logo-mnm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38" b="78634" l="25142" r="744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975" t="14963" r="19350" b="14291"/>
          <a:stretch/>
        </p:blipFill>
        <p:spPr bwMode="auto">
          <a:xfrm>
            <a:off x="2483768" y="3645024"/>
            <a:ext cx="4476466" cy="215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6549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89"/>
    </mc:Choice>
    <mc:Fallback>
      <p:transition spd="slow" advTm="3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42" y="548680"/>
            <a:ext cx="4211960" cy="19002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83490" y="0"/>
            <a:ext cx="2777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Общая информация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499" y="527014"/>
            <a:ext cx="4211960" cy="194421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0948" y="2721113"/>
            <a:ext cx="4427984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, serif"/>
                <a:ea typeface="+mj-ea"/>
                <a:cs typeface="+mj-cs"/>
              </a:rPr>
              <a:t>…в России для расселения аварийного и ветхого жилья необходимо в течении 5 лет возвести 80 млн. кв. м. жилья…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/>
            </a:r>
            <a:b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40052" y="2564904"/>
            <a:ext cx="3995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Программа «Деревянная Европа»           2020 год: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80%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жилья - из дерева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7186" y="3841303"/>
            <a:ext cx="39807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Заводы по выпуску деревянных конструкций по технологии МНМ+РНЕ: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Экологичность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высокая степень заводской готовности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цена 1 кв. м. на 40-50% ниже традиционного строительства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77882" y="3266710"/>
            <a:ext cx="5409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Техническое перевооружение стройиндустрии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282" y="3666820"/>
            <a:ext cx="4430266" cy="3002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1779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444"/>
    </mc:Choice>
    <mc:Fallback>
      <p:transition spd="slow" advTm="15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225342"/>
              </p:ext>
            </p:extLst>
          </p:nvPr>
        </p:nvGraphicFramePr>
        <p:xfrm>
          <a:off x="26894" y="375752"/>
          <a:ext cx="4905146" cy="4233482"/>
        </p:xfrm>
        <a:graphic>
          <a:graphicData uri="http://schemas.openxmlformats.org/drawingml/2006/table">
            <a:tbl>
              <a:tblPr/>
              <a:tblGrid>
                <a:gridCol w="4905146"/>
              </a:tblGrid>
              <a:tr h="38884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2700" marR="3175"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  <a:p>
                      <a:pPr marL="12700" marR="25400"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Р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ожденная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в Германии технология МНМ (</a:t>
                      </a:r>
                      <a:r>
                        <a:rPr lang="en-US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Massiv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-</a:t>
                      </a:r>
                      <a:r>
                        <a:rPr lang="en-US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Holz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-</a:t>
                      </a:r>
                      <a:r>
                        <a:rPr lang="en-US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Mauer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) позволяет возводить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высококачественное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, экологически чистое жилье в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максимально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короткие сроки.</a:t>
                      </a:r>
                    </a:p>
                    <a:p>
                      <a:pPr marL="12700" marR="25400"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Дома, строящиеся по дайной технологии,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производятся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на комбинате отдельными элементами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массивных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стеновых деревянных панелей,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образующих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готовые стены. Также изготавливаются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плиты</a:t>
                      </a:r>
                      <a:r>
                        <a:rPr lang="ru-RU" sz="1400" spc="5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или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балки перекрытия, стропильные системы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крыши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,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готовые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строительные элементы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доставляют</a:t>
                      </a:r>
                      <a:r>
                        <a:rPr lang="ru-RU" sz="1400" spc="5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к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объекту строительства и монтируют на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предварительно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подготовленный фундамент. Возведение</a:t>
                      </a:r>
                      <a:b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</a:b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силового каркаса дома площадью 50-70 м2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занимает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один рабочий день.</a:t>
                      </a:r>
                    </a:p>
                    <a:p>
                      <a:pPr marL="12700" marR="254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Качественными преимуществами домов,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построенных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по технологии МНМ, являются: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высокая</a:t>
                      </a:r>
                      <a:r>
                        <a:rPr lang="ru-RU" sz="1400" spc="5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теплоемкость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стен, предотвращение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накопления</a:t>
                      </a:r>
                      <a:r>
                        <a:rPr lang="ru-RU" sz="1400" spc="5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влаги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, отражение примерно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     97,5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%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вездесущего</a:t>
                      </a:r>
                      <a:r>
                        <a:rPr lang="ru-RU" sz="1400" spc="5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высокочастотного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излучения и </a:t>
                      </a:r>
                      <a:r>
                        <a:rPr lang="ru-RU" sz="1400" spc="5" dirty="0" err="1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электросмога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,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стены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, возведенные по технологии МНМ,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образуют</a:t>
                      </a:r>
                      <a:r>
                        <a:rPr lang="ru-RU" sz="1400" spc="5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зону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защиты и безопасности для проживания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.</a:t>
                      </a:r>
                    </a:p>
                    <a:p>
                      <a:pPr marL="12700" marR="25400" algn="l">
                        <a:lnSpc>
                          <a:spcPts val="1080"/>
                        </a:lnSpc>
                        <a:spcAft>
                          <a:spcPts val="0"/>
                        </a:spcAft>
                      </a:pPr>
                      <a:endParaRPr lang="ru-RU" sz="1400" spc="5" dirty="0">
                        <a:effectLst/>
                        <a:latin typeface="+mj-lt"/>
                        <a:ea typeface="Bookman Old Style"/>
                        <a:cs typeface="Bookman Old Style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6894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Технология МНМ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1" name="Picture 3" descr="image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69332"/>
            <a:ext cx="3672408" cy="6488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55275"/>
              </p:ext>
            </p:extLst>
          </p:nvPr>
        </p:nvGraphicFramePr>
        <p:xfrm>
          <a:off x="26894" y="4581128"/>
          <a:ext cx="4542457" cy="2070239"/>
        </p:xfrm>
        <a:graphic>
          <a:graphicData uri="http://schemas.openxmlformats.org/drawingml/2006/table">
            <a:tbl>
              <a:tblPr/>
              <a:tblGrid>
                <a:gridCol w="4542457"/>
              </a:tblGrid>
              <a:tr h="20702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2700" marR="254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Для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изготовления 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стеновой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панели ис­пользуется станок «</a:t>
                      </a:r>
                      <a:r>
                        <a:rPr lang="en-US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Wandmaster</a:t>
                      </a:r>
                      <a:r>
                        <a:rPr lang="ru-RU" sz="1400" spc="5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». </a:t>
                      </a:r>
                      <a:r>
                        <a:rPr lang="ru-RU" sz="1400" spc="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Bookman Old Style"/>
                          <a:cs typeface="Bookman Old Style"/>
                        </a:rPr>
                        <a:t>Подготовленные профилированные доски крестообразно укладыва­ются в слои (продольно и поперечно) и сби­ваются алюминиевыми желобчатыми штифта­ми послойно по диагонали через каждые 12-20 сантиметров, в зависимости от ширины доски. На выходе получаются массивные панели, максималь­ный размер которых 3,0 х 6,0 метров, толщина па­нели от 115 мм до 345 мм.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4515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3"/>
    </mc:Choice>
    <mc:Fallback>
      <p:transition spd="slow" advTm="2043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Анализ рынка и конкурентов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9999" y="625251"/>
            <a:ext cx="8614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Темпы роста деревянного домостроения в России увеличились в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haroni" panose="02010803020104030203" pitchFamily="2" charset="-79"/>
              </a:rPr>
              <a:t>1,6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haroni" panose="02010803020104030203" pitchFamily="2" charset="-79"/>
              </a:rPr>
              <a:t>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раза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86916"/>
            <a:ext cx="2664296" cy="3045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22490"/>
            <a:ext cx="2736304" cy="2976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147084"/>
            <a:ext cx="3074410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05308" y="4073731"/>
            <a:ext cx="2666492" cy="150810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Массивная древесина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долгострой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усадка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высокая цена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элитное жилье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1234" y="4042953"/>
            <a:ext cx="2760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К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аркасные деревянные дома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неэкологичны (клей, утеплители)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старение утеплителя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социальное жилье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0152" y="4073730"/>
            <a:ext cx="3203848" cy="24006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89FF47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Деревянные дома на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89FF47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основе конструкций МНМ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89FF47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низкая цена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89FF47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экологичность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89FF47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социальное + элитное жилье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89FF47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89FF47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Возможно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89FF47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многоэтажное 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89FF47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89FF47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строительство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89FF47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654307"/>
            <a:ext cx="58657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Не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технологичны для многоэтажного строительства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110891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9"/>
    </mc:Choice>
    <mc:Fallback>
      <p:transition spd="slow" advTm="969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79455"/>
            <a:ext cx="3228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Инициатор и оператор Проект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5142" y="483687"/>
            <a:ext cx="552099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Инициатор Проекта: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ООО «ДОБРЯНСКИЙ ЛЕСОПЕРЕРАБАТЫВАЮЩИЙ КОМБИНАТ» действующая компания с 2004 года, профиль деятельности: лесозаготовки, годовой объем заготовок до 70 куб. м. в год, основной актив: лесные ресурсы на площади 32 тыс. Га с оценочной стоимостью 734 млн. руб.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Оператор Проекта: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ООО «ЛЕСНОЙ АЛЬЯНС» - специально созданная в 2017 году компания для реализации Проекта «Создание завода деревянного домостроения по технологии МНМ+РНЕ».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Команда Проекта: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4 человека, высококвалифицированные специалисты лесной и деревообрабатывающей промышленности со стажем работы в отрасли на руководящих должностях свыше 30 лет у каждого.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764704"/>
            <a:ext cx="3029971" cy="20179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068960"/>
            <a:ext cx="3114313" cy="3680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533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7"/>
    </mc:Choice>
    <mc:Fallback>
      <p:transition spd="slow" advTm="917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Владимир Иванович\Desktop\MHM\perm_ma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90" y="524168"/>
            <a:ext cx="4010039" cy="535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18546" y="2815404"/>
            <a:ext cx="1726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ea typeface="Arimo" panose="020B0604020202020204" pitchFamily="34" charset="0"/>
                <a:cs typeface="Arimo" panose="020B0604020202020204" pitchFamily="34" charset="0"/>
              </a:rPr>
              <a:t>Добрянка</a:t>
            </a:r>
            <a:endParaRPr lang="ru-RU" sz="2800" b="1" dirty="0">
              <a:solidFill>
                <a:srgbClr val="0000FF"/>
              </a:solidFill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 flipH="1">
            <a:off x="2678238" y="3292254"/>
            <a:ext cx="278447" cy="280286"/>
          </a:xfrm>
          <a:prstGeom prst="ellipse">
            <a:avLst/>
          </a:prstGeom>
          <a:solidFill>
            <a:srgbClr val="0000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97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Текущее состояние Проекта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6" name="Picture 4" descr="C:\Users\Владимир Иванович\Desktop\схем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" r="9593" b="2300"/>
          <a:stretch/>
        </p:blipFill>
        <p:spPr bwMode="auto">
          <a:xfrm rot="16200000" flipV="1">
            <a:off x="5253351" y="2985890"/>
            <a:ext cx="2562447" cy="416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t="4509" r="7912" b="17210"/>
          <a:stretch/>
        </p:blipFill>
        <p:spPr bwMode="auto">
          <a:xfrm>
            <a:off x="6170289" y="557972"/>
            <a:ext cx="2259708" cy="29963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205910" y="1141381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Схема земельного участка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34575" y="824823"/>
            <a:ext cx="1646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Межевой план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05910" y="3142037"/>
            <a:ext cx="22379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г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Добрянку, Леонова, 3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649" y="5877573"/>
            <a:ext cx="3543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Схема размещения оборудования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10107" y="1876098"/>
            <a:ext cx="26958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89FF47"/>
                </a:solidFill>
              </a:rPr>
              <a:t>г</a:t>
            </a:r>
            <a:r>
              <a:rPr lang="ru-RU" dirty="0" smtClean="0">
                <a:solidFill>
                  <a:srgbClr val="89FF47"/>
                </a:solidFill>
              </a:rPr>
              <a:t>. Добрянка в 60-и </a:t>
            </a:r>
          </a:p>
          <a:p>
            <a:pPr algn="ctr"/>
            <a:r>
              <a:rPr lang="ru-RU" dirty="0" smtClean="0">
                <a:solidFill>
                  <a:srgbClr val="89FF47"/>
                </a:solidFill>
              </a:rPr>
              <a:t>километрах от краевого</a:t>
            </a:r>
          </a:p>
          <a:p>
            <a:pPr algn="ctr"/>
            <a:r>
              <a:rPr lang="ru-RU" dirty="0" smtClean="0">
                <a:solidFill>
                  <a:srgbClr val="89FF47"/>
                </a:solidFill>
              </a:rPr>
              <a:t> центра г. Перми</a:t>
            </a:r>
            <a:endParaRPr lang="ru-RU" dirty="0">
              <a:solidFill>
                <a:srgbClr val="89FF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440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78"/>
    </mc:Choice>
    <mc:Fallback>
      <p:transition spd="slow" advTm="137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http://penza-post.ru/uploads/2-1/Anna/1.08/pilora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973" y="2767788"/>
            <a:ext cx="3707904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s://proderevo.net/images/2017-content/news/02387516713182351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013296"/>
            <a:ext cx="3707904" cy="1754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https://cdn.n1.ru/cache/realty/photo/f01968168a3e24497c529e3c782509d7_278_250_c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25143"/>
            <a:ext cx="3707904" cy="21328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764" y="1567376"/>
            <a:ext cx="50558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Заготовка леса на делянке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ООО «Добрянский ЛПК»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(Комарихинское лесничество) 60 км от Перми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" y="332656"/>
            <a:ext cx="914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Текущая стадия развития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72463" y="3429000"/>
            <a:ext cx="5508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Лесопильное производство в п. Чусовские городки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9148" y="5229200"/>
            <a:ext cx="4501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Производственное здание в г. Добрянка,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ул. Леонова, 3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149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88"/>
    </mc:Choice>
    <mc:Fallback>
      <p:transition spd="slow" advTm="588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Модель получения дохода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041960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300</a:t>
            </a:r>
            <a:r>
              <a:rPr lang="ru-RU" dirty="0" smtClean="0">
                <a:solidFill>
                  <a:schemeClr val="bg1"/>
                </a:solidFill>
              </a:rPr>
              <a:t> домокомплектов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г</a:t>
            </a:r>
            <a:r>
              <a:rPr lang="ru-RU" dirty="0" smtClean="0">
                <a:solidFill>
                  <a:schemeClr val="bg1"/>
                </a:solidFill>
              </a:rPr>
              <a:t>одовая выручка </a:t>
            </a:r>
          </a:p>
          <a:p>
            <a:pPr algn="ctr"/>
            <a:r>
              <a:rPr lang="ru-RU" b="1" dirty="0" smtClean="0">
                <a:solidFill>
                  <a:srgbClr val="89FF47"/>
                </a:solidFill>
              </a:rPr>
              <a:t>337,5 млн. рублей</a:t>
            </a:r>
            <a:endParaRPr lang="ru-RU" b="1" dirty="0">
              <a:solidFill>
                <a:srgbClr val="89FF47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03062" y="1056949"/>
            <a:ext cx="20335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Годовая прибыль </a:t>
            </a:r>
          </a:p>
          <a:p>
            <a:r>
              <a:rPr lang="ru-RU" b="1" dirty="0" smtClean="0">
                <a:solidFill>
                  <a:srgbClr val="89FF47"/>
                </a:solidFill>
              </a:rPr>
              <a:t>258 млн. рублей</a:t>
            </a:r>
            <a:endParaRPr lang="ru-RU" b="1" dirty="0">
              <a:solidFill>
                <a:srgbClr val="89FF47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00192" y="1056949"/>
            <a:ext cx="24807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Годовая амортизация </a:t>
            </a:r>
          </a:p>
          <a:p>
            <a:pPr algn="ctr"/>
            <a:endParaRPr lang="ru-RU" b="1" dirty="0" smtClean="0">
              <a:solidFill>
                <a:srgbClr val="89FF47"/>
              </a:solidFill>
            </a:endParaRPr>
          </a:p>
          <a:p>
            <a:pPr algn="ctr"/>
            <a:r>
              <a:rPr lang="ru-RU" b="1" dirty="0" smtClean="0">
                <a:solidFill>
                  <a:srgbClr val="89FF47"/>
                </a:solidFill>
              </a:rPr>
              <a:t>42 млн. рублей</a:t>
            </a:r>
            <a:endParaRPr lang="ru-RU" b="1" dirty="0">
              <a:solidFill>
                <a:srgbClr val="89FF47"/>
              </a:solidFill>
            </a:endParaRPr>
          </a:p>
        </p:txBody>
      </p:sp>
      <p:graphicFrame>
        <p:nvGraphicFramePr>
          <p:cNvPr id="7" name="Chart 184"/>
          <p:cNvGraphicFramePr>
            <a:graphicFrameLocks/>
          </p:cNvGraphicFramePr>
          <p:nvPr/>
        </p:nvGraphicFramePr>
        <p:xfrm>
          <a:off x="1031875" y="233071988"/>
          <a:ext cx="7086600" cy="3267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8775793"/>
              </p:ext>
            </p:extLst>
          </p:nvPr>
        </p:nvGraphicFramePr>
        <p:xfrm>
          <a:off x="539552" y="2708920"/>
          <a:ext cx="8136904" cy="2557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39752" y="2164214"/>
            <a:ext cx="5112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Возврат заемных средств 200 млн. рублей в год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8763" y="5266074"/>
            <a:ext cx="2105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Срок окупаемости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30 месяцев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3062" y="5404573"/>
            <a:ext cx="281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NPV</a:t>
            </a:r>
            <a:r>
              <a:rPr lang="ru-RU" dirty="0" smtClean="0">
                <a:solidFill>
                  <a:schemeClr val="bg1"/>
                </a:solidFill>
              </a:rPr>
              <a:t> – </a:t>
            </a:r>
            <a:r>
              <a:rPr lang="ru-RU" b="1" dirty="0" smtClean="0">
                <a:solidFill>
                  <a:srgbClr val="FF0000"/>
                </a:solidFill>
              </a:rPr>
              <a:t>436,5 млн. рублей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05469" y="5384662"/>
            <a:ext cx="1276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IRR=</a:t>
            </a:r>
            <a:r>
              <a:rPr lang="en-US" b="1" dirty="0" smtClean="0">
                <a:solidFill>
                  <a:srgbClr val="FF0000"/>
                </a:solidFill>
              </a:rPr>
              <a:t>83</a:t>
            </a:r>
            <a:r>
              <a:rPr lang="ru-RU" b="1" dirty="0" smtClean="0">
                <a:solidFill>
                  <a:srgbClr val="FF0000"/>
                </a:solidFill>
              </a:rPr>
              <a:t>,</a:t>
            </a:r>
            <a:r>
              <a:rPr lang="en-US" b="1" dirty="0" smtClean="0">
                <a:solidFill>
                  <a:srgbClr val="FF0000"/>
                </a:solidFill>
              </a:rPr>
              <a:t>4%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245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1"/>
    </mc:Choice>
    <mc:Fallback>
      <p:transition spd="slow" advTm="162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9949" y="692696"/>
            <a:ext cx="7724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Новые технологии стирают границы!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Технологический тренд Европы и Америки – деревянное домостроение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864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ВЫВОДЫ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1735554" name="Picture 2" descr="C:\Users\Владимир Иванович\Desktop\MHM\IMG_50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7" t="6308" r="8247" b="6020"/>
          <a:stretch/>
        </p:blipFill>
        <p:spPr bwMode="auto">
          <a:xfrm>
            <a:off x="539552" y="2105322"/>
            <a:ext cx="3348751" cy="234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3563" y="1357580"/>
            <a:ext cx="2840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Стокгольм</a:t>
            </a:r>
          </a:p>
          <a:p>
            <a:pPr algn="ctr"/>
            <a:r>
              <a:rPr lang="ru-RU" dirty="0" smtClean="0"/>
              <a:t>8 этажей высота 26 метров</a:t>
            </a:r>
            <a:endParaRPr lang="ru-RU" dirty="0"/>
          </a:p>
        </p:txBody>
      </p:sp>
      <p:pic>
        <p:nvPicPr>
          <p:cNvPr id="51735555" name="Picture 3" descr="C:\Users\Владимир Иванович\Desktop\MHM\UBC-Tall-Wood-Building-77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6" t="18046" r="25232"/>
          <a:stretch/>
        </p:blipFill>
        <p:spPr bwMode="auto">
          <a:xfrm>
            <a:off x="5292080" y="2132856"/>
            <a:ext cx="3348751" cy="234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48246" y="1357579"/>
            <a:ext cx="2836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Ванкувер</a:t>
            </a:r>
          </a:p>
          <a:p>
            <a:pPr algn="ctr"/>
            <a:r>
              <a:rPr lang="ru-RU" dirty="0" smtClean="0"/>
              <a:t>18 этажей высота 53 метра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06962" y="4797152"/>
            <a:ext cx="75300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Курс на деревянное домостроение!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Создание заводов деревянных конструкций – индустриальная основа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Для дальнейшего развития деревянного домостроения.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В мире работают 42 завода по технологии МНМ.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051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4"/>
    </mc:Choice>
    <mc:Fallback>
      <p:transition spd="slow" advTm="1604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8|0.8|3.5|3.2|2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</TotalTime>
  <Words>547</Words>
  <Application>Microsoft Office PowerPoint</Application>
  <PresentationFormat>Экран (4:3)</PresentationFormat>
  <Paragraphs>89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 Иванович</dc:creator>
  <cp:lastModifiedBy>Владимир Иванович</cp:lastModifiedBy>
  <cp:revision>15</cp:revision>
  <dcterms:created xsi:type="dcterms:W3CDTF">2017-11-06T10:05:50Z</dcterms:created>
  <dcterms:modified xsi:type="dcterms:W3CDTF">2017-11-06T12:25:20Z</dcterms:modified>
</cp:coreProperties>
</file>