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5;&#1086;&#1083;&#1100;&#1079;&#1086;&#1074;&#1072;&#1090;&#1077;&#1083;&#1100;\Desktop\&#1041;&#1055;%20&#1055;&#1088;&#1086;&#1089;&#1080;&#1073;&#1083;&#1077;&#1089;\&#1058;&#1069;&#1054;%20&#1083;&#1077;&#1089;&#1086;&#1087;&#1077;&#1088;&#1077;&#1088;&#1072;&#1073;&#1086;&#1090;&#1082;&#1072;+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5;&#1086;&#1083;&#1100;&#1079;&#1086;&#1074;&#1072;&#1090;&#1077;&#1083;&#1100;\Desktop\&#1041;&#1055;%20&#1055;&#1088;&#1086;&#1089;&#1080;&#1073;&#1083;&#1077;&#1089;\&#1058;&#1069;&#1054;%20&#1083;&#1077;&#1089;&#1086;&#1087;&#1077;&#1088;&#1077;&#1088;&#1072;&#1073;&#1086;&#1090;&#1082;&#1072;+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5;&#1086;&#1083;&#1100;&#1079;&#1086;&#1074;&#1072;&#1090;&#1077;&#1083;&#1100;\Desktop\&#1041;&#1055;%20&#1055;&#1088;&#1086;&#1089;&#1080;&#1073;&#1083;&#1077;&#1089;\&#1058;&#1069;&#1054;%20&#1083;&#1077;&#1089;&#1086;&#1087;&#1077;&#1088;&#1077;&#1088;&#1072;&#1073;&#1086;&#1090;&#1082;&#1072;+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Объем производства, м3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Фин!$F$13</c:f>
              <c:strCache>
                <c:ptCount val="1"/>
                <c:pt idx="0">
                  <c:v>пиломатериалы тан </c:v>
                </c:pt>
              </c:strCache>
            </c:strRef>
          </c:tx>
          <c:invertIfNegative val="0"/>
          <c:cat>
            <c:numRef>
              <c:f>Фин!$H$2:$K$2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Фин!$H$13:$K$13</c:f>
              <c:numCache>
                <c:formatCode>0</c:formatCode>
                <c:ptCount val="4"/>
                <c:pt idx="0">
                  <c:v>10092.959999999999</c:v>
                </c:pt>
                <c:pt idx="1">
                  <c:v>10092.959999999999</c:v>
                </c:pt>
                <c:pt idx="2">
                  <c:v>10092.959999999999</c:v>
                </c:pt>
                <c:pt idx="3">
                  <c:v>10092.959999999999</c:v>
                </c:pt>
              </c:numCache>
            </c:numRef>
          </c:val>
        </c:ser>
        <c:ser>
          <c:idx val="1"/>
          <c:order val="1"/>
          <c:tx>
            <c:strRef>
              <c:f>Фин!$F$14</c:f>
              <c:strCache>
                <c:ptCount val="1"/>
                <c:pt idx="0">
                  <c:v>пиломатериалы рад </c:v>
                </c:pt>
              </c:strCache>
            </c:strRef>
          </c:tx>
          <c:invertIfNegative val="0"/>
          <c:cat>
            <c:numRef>
              <c:f>Фин!$H$2:$K$2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Фин!$H$14:$K$14</c:f>
              <c:numCache>
                <c:formatCode>0</c:formatCode>
                <c:ptCount val="4"/>
                <c:pt idx="0">
                  <c:v>4205.3999999999996</c:v>
                </c:pt>
                <c:pt idx="1">
                  <c:v>4205.3999999999996</c:v>
                </c:pt>
                <c:pt idx="2">
                  <c:v>4205.3999999999996</c:v>
                </c:pt>
                <c:pt idx="3">
                  <c:v>4205.3999999999996</c:v>
                </c:pt>
              </c:numCache>
            </c:numRef>
          </c:val>
        </c:ser>
        <c:ser>
          <c:idx val="2"/>
          <c:order val="2"/>
          <c:tx>
            <c:strRef>
              <c:f>Фин!$F$15</c:f>
              <c:strCache>
                <c:ptCount val="1"/>
                <c:pt idx="0">
                  <c:v>погонажные изделия</c:v>
                </c:pt>
              </c:strCache>
            </c:strRef>
          </c:tx>
          <c:invertIfNegative val="0"/>
          <c:cat>
            <c:numRef>
              <c:f>Фин!$H$2:$K$2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Фин!$H$15:$K$15</c:f>
              <c:numCache>
                <c:formatCode>0</c:formatCode>
                <c:ptCount val="4"/>
                <c:pt idx="0">
                  <c:v>2171.1600000000003</c:v>
                </c:pt>
                <c:pt idx="1">
                  <c:v>2171.1600000000003</c:v>
                </c:pt>
                <c:pt idx="2">
                  <c:v>2171.1600000000003</c:v>
                </c:pt>
                <c:pt idx="3">
                  <c:v>2171.1600000000003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987456"/>
        <c:axId val="82190336"/>
      </c:barChart>
      <c:catAx>
        <c:axId val="8198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2190336"/>
        <c:crosses val="autoZero"/>
        <c:auto val="1"/>
        <c:lblAlgn val="ctr"/>
        <c:lblOffset val="100"/>
        <c:noMultiLvlLbl val="0"/>
      </c:catAx>
      <c:valAx>
        <c:axId val="82190336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819874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478236036451793"/>
          <c:y val="0.31045591495124875"/>
          <c:w val="0.24130046803916375"/>
          <c:h val="0.2170175536051549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Выручка от реализации продукции (в текущих ценах без НДС</a:t>
            </a:r>
            <a:r>
              <a:rPr lang="ru-RU" dirty="0" smtClean="0"/>
              <a:t>), руб. </a:t>
            </a:r>
            <a:endParaRPr lang="ru-RU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Фин!$F$16</c:f>
              <c:strCache>
                <c:ptCount val="1"/>
                <c:pt idx="0">
                  <c:v>Выручка от реализации продукции (в текущих ценах без НДС) </c:v>
                </c:pt>
              </c:strCache>
            </c:strRef>
          </c:tx>
          <c:marker>
            <c:symbol val="none"/>
          </c:marker>
          <c:cat>
            <c:numRef>
              <c:f>Фин!$H$2:$K$2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Фин!$H$16:$K$16</c:f>
              <c:numCache>
                <c:formatCode>0</c:formatCode>
                <c:ptCount val="4"/>
                <c:pt idx="0">
                  <c:v>296253804</c:v>
                </c:pt>
                <c:pt idx="1">
                  <c:v>306356446.19999999</c:v>
                </c:pt>
                <c:pt idx="2">
                  <c:v>316459088.40000004</c:v>
                </c:pt>
                <c:pt idx="3">
                  <c:v>326561730.60000002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690176"/>
        <c:axId val="118700288"/>
      </c:lineChart>
      <c:catAx>
        <c:axId val="118690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8700288"/>
        <c:crosses val="autoZero"/>
        <c:auto val="1"/>
        <c:lblAlgn val="ctr"/>
        <c:lblOffset val="100"/>
        <c:noMultiLvlLbl val="0"/>
      </c:catAx>
      <c:valAx>
        <c:axId val="11870028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18690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Структура себестоимости продукции </a:t>
            </a:r>
            <a:r>
              <a:rPr lang="en-US"/>
              <a:t>%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9630885607304897"/>
          <c:w val="1"/>
          <c:h val="0.67398141948191947"/>
        </c:manualLayout>
      </c:layout>
      <c:pie3DChart>
        <c:varyColors val="1"/>
        <c:ser>
          <c:idx val="0"/>
          <c:order val="0"/>
          <c:tx>
            <c:strRef>
              <c:f>Фин!$C$16</c:f>
              <c:strCache>
                <c:ptCount val="1"/>
                <c:pt idx="0">
                  <c:v>%</c:v>
                </c:pt>
              </c:strCache>
            </c:strRef>
          </c:tx>
          <c:explosion val="25"/>
          <c:dPt>
            <c:idx val="1"/>
            <c:bubble3D val="0"/>
            <c:explosion val="53"/>
          </c:dPt>
          <c:dPt>
            <c:idx val="2"/>
            <c:bubble3D val="0"/>
            <c:explosion val="36"/>
          </c:dPt>
          <c:dLbls>
            <c:dLbl>
              <c:idx val="0"/>
              <c:layout>
                <c:manualLayout>
                  <c:x val="-2.3763467922674063E-3"/>
                  <c:y val="-8.7170214834256764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BFC-4B4D-A682-FF123AE19AB6}"/>
                </c:ext>
              </c:extLst>
            </c:dLbl>
            <c:dLbl>
              <c:idx val="4"/>
              <c:layout>
                <c:manualLayout>
                  <c:x val="1.3996270945740328E-2"/>
                  <c:y val="-1.654921224968997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1.0692229848857373E-2"/>
                  <c:y val="-6.719411056429165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Фин!$A$20:$B$25</c:f>
              <c:strCache>
                <c:ptCount val="6"/>
                <c:pt idx="0">
                  <c:v>Расходы на оплату труда</c:v>
                </c:pt>
                <c:pt idx="1">
                  <c:v>Материальные расходы</c:v>
                </c:pt>
                <c:pt idx="2">
                  <c:v>Общехозяйственные расходы</c:v>
                </c:pt>
                <c:pt idx="3">
                  <c:v>Проценты по кредитам (19%)</c:v>
                </c:pt>
                <c:pt idx="4">
                  <c:v>Амортизационные отчисления</c:v>
                </c:pt>
                <c:pt idx="5">
                  <c:v>Налоговые отчислени</c:v>
                </c:pt>
              </c:strCache>
            </c:strRef>
          </c:cat>
          <c:val>
            <c:numRef>
              <c:f>Фин!$C$20:$C$25</c:f>
              <c:numCache>
                <c:formatCode>0.00</c:formatCode>
                <c:ptCount val="6"/>
                <c:pt idx="0">
                  <c:v>7.5459512956966552</c:v>
                </c:pt>
                <c:pt idx="1">
                  <c:v>74.566519346108578</c:v>
                </c:pt>
                <c:pt idx="2">
                  <c:v>2.4772068692857401</c:v>
                </c:pt>
                <c:pt idx="3">
                  <c:v>2.6296718901819749</c:v>
                </c:pt>
                <c:pt idx="4">
                  <c:v>4.1390052134290771</c:v>
                </c:pt>
                <c:pt idx="5">
                  <c:v>8.6416453852979807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FC-4B4D-A682-FF123AE19AB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7.8356028074175327E-2"/>
          <c:y val="8.1999897909241309E-2"/>
          <c:w val="0.76660552209174826"/>
          <c:h val="0.16195760531112158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458200" cy="1222375"/>
          </a:xfrm>
        </p:spPr>
        <p:txBody>
          <a:bodyPr/>
          <a:lstStyle/>
          <a:p>
            <a:pPr algn="ctr"/>
            <a:r>
              <a:rPr lang="ru-RU" dirty="0" smtClean="0"/>
              <a:t>«Лесоперерабатывающий комплекс» в Иркутской области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88640"/>
            <a:ext cx="8458200" cy="914400"/>
          </a:xfrm>
        </p:spPr>
        <p:txBody>
          <a:bodyPr/>
          <a:lstStyle/>
          <a:p>
            <a:pPr algn="ctr"/>
            <a:r>
              <a:rPr lang="ru-RU" b="1" dirty="0" smtClean="0"/>
              <a:t>БИЗНЕС- ПЛАН </a:t>
            </a:r>
          </a:p>
          <a:p>
            <a:pPr algn="ctr"/>
            <a:r>
              <a:rPr lang="ru-RU" b="1" dirty="0" smtClean="0"/>
              <a:t>инвестиционного проекта</a:t>
            </a:r>
            <a:endParaRPr lang="ru-RU" b="1" dirty="0"/>
          </a:p>
        </p:txBody>
      </p:sp>
      <p:pic>
        <p:nvPicPr>
          <p:cNvPr id="1026" name="Picture 2" descr="C:\Users\Пользователь\Desktop\БП Просиблес\2-1-16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62" y="2276872"/>
            <a:ext cx="878497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32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4162"/>
            <a:ext cx="8812088" cy="4971182"/>
          </a:xfrm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dirty="0" smtClean="0"/>
              <a:t>Организация глубокой комплексной переработки древесины в Иркутской области, с экспортно-ориентированным рынком сбыта производимой продукции (страны Евросоюза).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dirty="0" smtClean="0"/>
              <a:t> Проектный выводу </a:t>
            </a:r>
            <a:r>
              <a:rPr lang="ru-RU" dirty="0"/>
              <a:t>бизнеса на стабильный уровень производства с тенденцией к </a:t>
            </a:r>
            <a:r>
              <a:rPr lang="ru-RU" dirty="0" smtClean="0"/>
              <a:t>росту.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Создание бренда качественной продукции из Сибири, установление и укрепление внешнеэкономических связей.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86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Концепция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4162"/>
            <a:ext cx="8812088" cy="4971182"/>
          </a:xfrm>
        </p:spPr>
        <p:txBody>
          <a:bodyPr>
            <a:normAutofit fontScale="92500" lnSpcReduction="20000"/>
          </a:bodyPr>
          <a:lstStyle/>
          <a:p>
            <a:pPr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 smtClean="0"/>
              <a:t>Организация производственной базы на действующей площадке в п. Игирма Иркутской области;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 smtClean="0"/>
              <a:t>Приближенное расположение к лесосырьевым базам, с плечом поставки менее 150км;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Механизированное производство: использование профильного высокопроизводительного оборудования (пилорамы, многопильные дисковые станки, сушильные камеры АС-Техно и др</a:t>
            </a:r>
            <a:r>
              <a:rPr lang="ru-RU" dirty="0" smtClean="0"/>
              <a:t>.);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Наличие опытного специализированного рынка труда (сфера лесопереработки</a:t>
            </a:r>
            <a:r>
              <a:rPr lang="ru-RU" dirty="0" smtClean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77900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Концепция проекта</a:t>
            </a: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784976" cy="4667349"/>
          </a:xfrm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Производимая продукция: пиломатериалы и погонажные изделия (</a:t>
            </a:r>
            <a:r>
              <a:rPr lang="ru-RU" dirty="0" err="1"/>
              <a:t>вагонка</a:t>
            </a:r>
            <a:r>
              <a:rPr lang="ru-RU" dirty="0"/>
              <a:t>, доска пола, </a:t>
            </a:r>
            <a:r>
              <a:rPr lang="ru-RU" dirty="0" err="1"/>
              <a:t>планкет</a:t>
            </a:r>
            <a:r>
              <a:rPr lang="ru-RU" dirty="0"/>
              <a:t> и </a:t>
            </a:r>
            <a:r>
              <a:rPr lang="ru-RU" dirty="0" err="1"/>
              <a:t>тп</a:t>
            </a:r>
            <a:r>
              <a:rPr lang="ru-RU" dirty="0" smtClean="0"/>
              <a:t>.); 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 smtClean="0"/>
              <a:t>Основное сырье – лиственница (обладает большей потребительской ценностью на рынке);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 smtClean="0"/>
              <a:t>Экспортно-ориентированный сбыт (страны Евросоюза);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Ø"/>
            </a:pPr>
            <a:endParaRPr lang="ru-RU" dirty="0"/>
          </a:p>
          <a:p>
            <a:pPr algn="just">
              <a:buClr>
                <a:srgbClr val="C00000"/>
              </a:buClr>
              <a:buFont typeface="Wingdings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84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Производимая продукция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4163"/>
            <a:ext cx="8884096" cy="1370781"/>
          </a:xfrm>
        </p:spPr>
        <p:txBody>
          <a:bodyPr>
            <a:normAutofit fontScale="70000" lnSpcReduction="20000"/>
          </a:bodyPr>
          <a:lstStyle/>
          <a:p>
            <a:pPr algn="just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b="1" u="sng" dirty="0" smtClean="0"/>
              <a:t>Пиломатериалы: </a:t>
            </a:r>
            <a:r>
              <a:rPr lang="ru-RU" dirty="0" smtClean="0"/>
              <a:t>радиального пиления и </a:t>
            </a:r>
            <a:r>
              <a:rPr lang="ru-RU" dirty="0" err="1" smtClean="0"/>
              <a:t>тангеционального</a:t>
            </a:r>
            <a:r>
              <a:rPr lang="ru-RU" dirty="0" smtClean="0"/>
              <a:t> пиления (доска строганная)</a:t>
            </a:r>
          </a:p>
          <a:p>
            <a:pPr algn="just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b="1" u="sng" dirty="0" smtClean="0"/>
              <a:t>Погонажные изделия: </a:t>
            </a:r>
            <a:r>
              <a:rPr lang="ru-RU" dirty="0" err="1" smtClean="0"/>
              <a:t>вагонка</a:t>
            </a:r>
            <a:r>
              <a:rPr lang="ru-RU" dirty="0" smtClean="0"/>
              <a:t>, </a:t>
            </a:r>
            <a:r>
              <a:rPr lang="ru-RU" dirty="0" err="1" smtClean="0"/>
              <a:t>евровагонка</a:t>
            </a:r>
            <a:r>
              <a:rPr lang="ru-RU" dirty="0" smtClean="0"/>
              <a:t>, </a:t>
            </a:r>
            <a:r>
              <a:rPr lang="ru-RU" dirty="0" err="1" smtClean="0"/>
              <a:t>вагонка</a:t>
            </a:r>
            <a:r>
              <a:rPr lang="ru-RU" dirty="0" smtClean="0"/>
              <a:t>-штиль, </a:t>
            </a:r>
            <a:r>
              <a:rPr lang="ru-RU" dirty="0" err="1" smtClean="0"/>
              <a:t>планкет</a:t>
            </a:r>
            <a:r>
              <a:rPr lang="ru-RU" dirty="0" smtClean="0"/>
              <a:t>, доска террасная, доска пола, имитация бруса и </a:t>
            </a:r>
            <a:r>
              <a:rPr lang="ru-RU" dirty="0" err="1" smtClean="0"/>
              <a:t>тп</a:t>
            </a:r>
            <a:r>
              <a:rPr lang="ru-RU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2924944"/>
            <a:ext cx="84249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u="sng" dirty="0" smtClean="0"/>
              <a:t>Используемое сырье</a:t>
            </a:r>
          </a:p>
          <a:p>
            <a:pPr algn="just"/>
            <a:r>
              <a:rPr lang="ru-RU" sz="2200" dirty="0" smtClean="0"/>
              <a:t>Основным сырьем является </a:t>
            </a:r>
            <a:r>
              <a:rPr lang="ru-RU" sz="2200" b="1" u="sng" dirty="0" smtClean="0"/>
              <a:t>лиственница</a:t>
            </a:r>
            <a:r>
              <a:rPr lang="ru-RU" sz="2200" dirty="0" smtClean="0"/>
              <a:t>, в виду более высокой потребительской ценности на рынке сбыта, поскольку обладает следующими свойствами:  высокая прочность, красивая структура, не поддается гниению, долговечность и др.</a:t>
            </a:r>
            <a:endParaRPr lang="ru-RU" sz="2200" dirty="0"/>
          </a:p>
        </p:txBody>
      </p:sp>
      <p:pic>
        <p:nvPicPr>
          <p:cNvPr id="3074" name="Picture 2" descr="C:\Users\Пользователь\Desktop\БП Просиблес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44679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ользователь\Desktop\БП Просиблес\images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772025"/>
            <a:ext cx="2952328" cy="200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esktop\БП Просиблес\images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32053"/>
            <a:ext cx="3096344" cy="206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42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 сбыта – страны </a:t>
            </a:r>
            <a:r>
              <a:rPr lang="ru-RU" dirty="0" err="1" smtClean="0"/>
              <a:t>евросоюза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955813"/>
              </p:ext>
            </p:extLst>
          </p:nvPr>
        </p:nvGraphicFramePr>
        <p:xfrm>
          <a:off x="611560" y="1829423"/>
          <a:ext cx="7848873" cy="23196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2758"/>
                <a:gridCol w="1573048"/>
                <a:gridCol w="1012758"/>
                <a:gridCol w="1012758"/>
                <a:gridCol w="1012758"/>
                <a:gridCol w="1127318"/>
                <a:gridCol w="1097475"/>
              </a:tblGrid>
              <a:tr h="19623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страны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Период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Среднегодовое значение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Среднегодовой темп роста,%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854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2016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4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Германия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107390,8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121669,1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130296,1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119785,33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110,15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4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Франция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50918,5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54794,5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59497,9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55070,30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108,10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4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Польша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8702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7855,4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11051,2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9202,87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112,69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4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31640" y="127381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Тенденции рынка сбыта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98307" y="4221088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400" dirty="0" smtClean="0"/>
              <a:t>Общая </a:t>
            </a:r>
            <a:r>
              <a:rPr lang="ru-RU" sz="2400" dirty="0"/>
              <a:t>тенденция рынка лесоматериалов в ЕС находится </a:t>
            </a:r>
            <a:r>
              <a:rPr lang="ru-RU" sz="2400" b="1" dirty="0"/>
              <a:t>в стадии роста в среднем на 10% в год</a:t>
            </a:r>
            <a:r>
              <a:rPr lang="ru-RU" sz="2400" dirty="0"/>
              <a:t>, что является положительной тенденцией, свидетельствует о </a:t>
            </a:r>
            <a:r>
              <a:rPr lang="ru-RU" sz="2400" dirty="0" smtClean="0"/>
              <a:t>ненасыщенности рынка, высоком потреблении.</a:t>
            </a:r>
            <a:endParaRPr lang="ru-RU" sz="2400" dirty="0"/>
          </a:p>
          <a:p>
            <a:pPr algn="just"/>
            <a:r>
              <a:rPr lang="ru-RU" sz="2400" dirty="0" smtClean="0"/>
              <a:t>	</a:t>
            </a:r>
            <a:r>
              <a:rPr lang="ru-RU" sz="2400" b="1" dirty="0" smtClean="0"/>
              <a:t>Емкость рынка </a:t>
            </a:r>
            <a:r>
              <a:rPr lang="ru-RU" sz="2400" dirty="0" smtClean="0"/>
              <a:t>в </a:t>
            </a:r>
            <a:r>
              <a:rPr lang="ru-RU" sz="2400" dirty="0"/>
              <a:t>2018 году </a:t>
            </a:r>
            <a:r>
              <a:rPr lang="ru-RU" sz="2400" dirty="0" smtClean="0"/>
              <a:t>составила </a:t>
            </a:r>
            <a:r>
              <a:rPr lang="ru-RU" sz="2400" b="1" dirty="0"/>
              <a:t>756 719, 3 тыс. </a:t>
            </a:r>
            <a:r>
              <a:rPr lang="ru-RU" sz="2400" b="1" dirty="0" smtClean="0"/>
              <a:t>долларов (53 млрд. рублей).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52015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Потребность в инвестициях в факторы производства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56813"/>
              </p:ext>
            </p:extLst>
          </p:nvPr>
        </p:nvGraphicFramePr>
        <p:xfrm>
          <a:off x="467543" y="1484782"/>
          <a:ext cx="8280920" cy="50629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610"/>
                <a:gridCol w="2678854"/>
                <a:gridCol w="699333"/>
                <a:gridCol w="1007862"/>
                <a:gridCol w="1048176"/>
                <a:gridCol w="1209433"/>
                <a:gridCol w="1166652"/>
              </a:tblGrid>
              <a:tr h="1262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п/п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основного средства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Количество, шт.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Цена, руб.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Стоимость, руб.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Стоимость монтажа/ввода в эксплуатацию, доставка (7% от стоимости)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Итого, руб.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</a:tr>
              <a:tr h="1475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Покупка лесопильной базы в п. Игирме Иркутской области (в том числе оборудование: Рама Р-63 -2 штуки, многопильный дисковый станок ЦД, кромкообрезной станок, торцовочно - сортировочный стол с карманами для сортировки и др.)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7 000 000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7 000 000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7 100 000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</a:tr>
              <a:tr h="720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Сушильные камеры с мощностью 500 м3 единовременной загрузки АС-Техно.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</a:t>
                      </a:r>
                      <a:r>
                        <a:rPr lang="ru-RU" sz="1200" dirty="0" smtClean="0">
                          <a:effectLst/>
                        </a:rPr>
                        <a:t>20 </a:t>
                      </a:r>
                      <a:r>
                        <a:rPr lang="ru-RU" sz="1200" dirty="0">
                          <a:effectLst/>
                        </a:rPr>
                        <a:t>000 000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20 000 000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1 400 000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21 400 000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</a:tr>
              <a:tr h="2073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Погрузчик челюстной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6 000 000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6 000 000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420 000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6 420 000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</a:tr>
              <a:tr h="4147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Погрузчик вилочный  для загр/разгр. сушильных камер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3 000 000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3 000 000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210 000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3 210 000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</a:tr>
              <a:tr h="4147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Комплект запасных частей для станков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300 000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300 000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21 000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321 000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</a:tr>
              <a:tr h="360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Офисное оборудование, комплект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150 000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150 000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150 000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/>
                </a:tc>
              </a:tr>
              <a:tr h="207363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       38 </a:t>
                      </a:r>
                      <a:r>
                        <a:rPr lang="ru-RU" sz="1200" dirty="0">
                          <a:effectLst/>
                        </a:rPr>
                        <a:t>601 000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18" marR="53118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73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Общая потребность в инвестициях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340768"/>
            <a:ext cx="8686800" cy="4827166"/>
          </a:xfrm>
        </p:spPr>
        <p:txBody>
          <a:bodyPr>
            <a:normAutofit fontScale="92500" lnSpcReduction="10000"/>
          </a:bodyPr>
          <a:lstStyle/>
          <a:p>
            <a:pPr algn="just">
              <a:buClr>
                <a:srgbClr val="0070C0"/>
              </a:buClr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b="1" dirty="0" smtClean="0"/>
              <a:t>инвестиции в факторы производства </a:t>
            </a:r>
          </a:p>
          <a:p>
            <a:pPr marL="0" indent="0" algn="just">
              <a:buClr>
                <a:srgbClr val="0070C0"/>
              </a:buClr>
              <a:buNone/>
            </a:pPr>
            <a:r>
              <a:rPr lang="ru-RU" dirty="0" smtClean="0"/>
              <a:t>= 38,6 млн. рублей;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Ø"/>
            </a:pPr>
            <a:r>
              <a:rPr lang="ru-RU" b="1" dirty="0"/>
              <a:t>и</a:t>
            </a:r>
            <a:r>
              <a:rPr lang="ru-RU" b="1" dirty="0" smtClean="0"/>
              <a:t>нвестиции в оборотные средства для запуска производства </a:t>
            </a:r>
          </a:p>
          <a:p>
            <a:pPr marL="0" indent="0" algn="just">
              <a:buClr>
                <a:srgbClr val="0070C0"/>
              </a:buClr>
              <a:buNone/>
            </a:pPr>
            <a:r>
              <a:rPr lang="ru-RU" dirty="0" smtClean="0"/>
              <a:t>= 13,04 млн. рублей </a:t>
            </a:r>
          </a:p>
          <a:p>
            <a:pPr marL="0" indent="0" algn="just">
              <a:buClr>
                <a:srgbClr val="0070C0"/>
              </a:buClr>
              <a:buNone/>
            </a:pPr>
            <a:endParaRPr lang="ru-RU" b="1" dirty="0" smtClean="0"/>
          </a:p>
          <a:p>
            <a:pPr marL="0" indent="0" algn="just">
              <a:buClr>
                <a:srgbClr val="0070C0"/>
              </a:buClr>
              <a:buNone/>
            </a:pPr>
            <a:r>
              <a:rPr lang="ru-RU" b="1" dirty="0" smtClean="0"/>
              <a:t>Требуется привлечение инвестиций в размере </a:t>
            </a:r>
            <a:r>
              <a:rPr lang="ru-RU" b="1" u="sng" dirty="0" smtClean="0"/>
              <a:t>51,64 миллион рублей. </a:t>
            </a:r>
            <a:endParaRPr lang="ru-RU" b="1" u="sng" dirty="0"/>
          </a:p>
          <a:p>
            <a:pPr marL="0" indent="0" algn="just">
              <a:buClr>
                <a:srgbClr val="0070C0"/>
              </a:buClr>
              <a:buNone/>
            </a:pPr>
            <a:r>
              <a:rPr lang="ru-RU" dirty="0" smtClean="0"/>
              <a:t>Проектируемая стоимость привлечения заемных средств – 19% годовых.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106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параметры проекта</a:t>
            </a:r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4053534"/>
              </p:ext>
            </p:extLst>
          </p:nvPr>
        </p:nvGraphicFramePr>
        <p:xfrm>
          <a:off x="5101" y="1268760"/>
          <a:ext cx="5616624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15608" y="1556792"/>
            <a:ext cx="35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Проектный объем производства=16 470м3 </a:t>
            </a:r>
            <a:r>
              <a:rPr lang="ru-RU" dirty="0" smtClean="0"/>
              <a:t>продукции, задается производительностью оборудования в оптимистическом прогнозе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3046769"/>
              </p:ext>
            </p:extLst>
          </p:nvPr>
        </p:nvGraphicFramePr>
        <p:xfrm>
          <a:off x="4211960" y="3789040"/>
          <a:ext cx="4716016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5536" y="4581128"/>
            <a:ext cx="33478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Валовая выручка в 1-ый год проекта составит 300 млн. рублей</a:t>
            </a:r>
            <a:r>
              <a:rPr lang="ru-RU" dirty="0" smtClean="0"/>
              <a:t>, при оптимистическом прогнозе. Далее рост на темп инфляции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495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параметры проекта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9661029"/>
              </p:ext>
            </p:extLst>
          </p:nvPr>
        </p:nvGraphicFramePr>
        <p:xfrm>
          <a:off x="467544" y="1340768"/>
          <a:ext cx="828092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3888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параметры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1955346"/>
              </p:ext>
            </p:extLst>
          </p:nvPr>
        </p:nvGraphicFramePr>
        <p:xfrm>
          <a:off x="364242" y="1929425"/>
          <a:ext cx="8384221" cy="3952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466"/>
                <a:gridCol w="4930592"/>
                <a:gridCol w="1130537"/>
                <a:gridCol w="1852626"/>
              </a:tblGrid>
              <a:tr h="6354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 п/п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статьи расходов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Структура, %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Среднегодовое значение, руб.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7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Расходы на оплату труда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7,55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17 593 676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7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Материальные расходы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74,57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173 854 711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7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Общехозяйственные расходы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2,48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5 775 703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7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Проценты по кредитам (19%)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2,63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6 131 181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7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Амортизационные отчисления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4,14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9 650 250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7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Налоговые отчисления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8,64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20 148 329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7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Итого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100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233 153 850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7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Средний </a:t>
                      </a:r>
                      <a:r>
                        <a:rPr lang="ru-RU" sz="1600" dirty="0" smtClean="0">
                          <a:effectLst/>
                        </a:rPr>
                        <a:t>годовой объем </a:t>
                      </a:r>
                      <a:r>
                        <a:rPr lang="ru-RU" sz="1600" dirty="0">
                          <a:effectLst/>
                        </a:rPr>
                        <a:t>производства по проекту, м3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16 470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13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Удельная себестоимость,  </a:t>
                      </a:r>
                      <a:r>
                        <a:rPr lang="ru-RU" sz="1600" b="1" dirty="0" err="1">
                          <a:effectLst/>
                        </a:rPr>
                        <a:t>руб</a:t>
                      </a:r>
                      <a:r>
                        <a:rPr lang="ru-RU" sz="1600" b="1" dirty="0">
                          <a:effectLst/>
                        </a:rPr>
                        <a:t>/м3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14 157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13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Средневзвешенная отпускная цена без НДС, руб./м3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18 095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13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Рентабельность 1м3 готовой продукции, </a:t>
                      </a:r>
                      <a:r>
                        <a:rPr lang="ru-RU" sz="1600" b="1" dirty="0">
                          <a:effectLst/>
                        </a:rPr>
                        <a:t>%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28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1268760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Удельная полная себестоимость </a:t>
            </a:r>
            <a:r>
              <a:rPr lang="ru-RU" b="1" dirty="0"/>
              <a:t>и </a:t>
            </a:r>
            <a:r>
              <a:rPr lang="ru-RU" b="1" dirty="0" smtClean="0"/>
              <a:t>рентабельность </a:t>
            </a:r>
            <a:r>
              <a:rPr lang="ru-RU" b="1" dirty="0"/>
              <a:t>единицы производимой продукции, руб./м3.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0137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показатели проекта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349330"/>
              </p:ext>
            </p:extLst>
          </p:nvPr>
        </p:nvGraphicFramePr>
        <p:xfrm>
          <a:off x="899592" y="2132856"/>
          <a:ext cx="7344817" cy="2232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2000"/>
                <a:gridCol w="4727748"/>
                <a:gridCol w="2115069"/>
              </a:tblGrid>
              <a:tr h="643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 п/п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параметра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Значение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18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Переменные затраты, руб.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173 854 711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18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Постоянные затраты, руб.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59 299 139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18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Точка безубыточности, руб./год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129 310 427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6230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Безубыточный объем производства продукции, м3/год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7 146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9592" y="1556792"/>
            <a:ext cx="3100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Расчет точки безубыточности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38741" y="4797152"/>
            <a:ext cx="83551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Проектируемый объем производства в 1-ый год = 16 470 м3</a:t>
            </a:r>
          </a:p>
          <a:p>
            <a:r>
              <a:rPr lang="ru-RU" sz="2400" b="1" dirty="0" smtClean="0"/>
              <a:t>Проектируемый доход в 1-ый год проекта = 300 млн. рублей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1060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Показатели эффективности проекта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821249"/>
              </p:ext>
            </p:extLst>
          </p:nvPr>
        </p:nvGraphicFramePr>
        <p:xfrm>
          <a:off x="395536" y="1628800"/>
          <a:ext cx="8496944" cy="39604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3230"/>
                <a:gridCol w="1105598"/>
                <a:gridCol w="1018638"/>
                <a:gridCol w="1098743"/>
                <a:gridCol w="1146867"/>
                <a:gridCol w="1123868"/>
              </a:tblGrid>
              <a:tr h="30936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Показатель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Период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8670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2019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2021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2022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2023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8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Денежный поток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-51641000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86843146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89681536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92159641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94259447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8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Коэффициент дисконта, Е=19%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0,84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0,71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0,59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43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Дисконтированный денежный поток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r>
                        <a:rPr lang="ru-RU" sz="1400" dirty="0" smtClean="0">
                          <a:effectLst/>
                        </a:rPr>
                        <a:t>51641000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72977434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63329946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54688988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47004240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8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Накопленный денежный поток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r>
                        <a:rPr lang="ru-RU" sz="1400" dirty="0" smtClean="0">
                          <a:effectLst/>
                        </a:rPr>
                        <a:t>51641000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21336434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84666380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139355369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186359610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57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Чистый дисконтированный доход (ЧДД), руб.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186 359 </a:t>
                      </a:r>
                      <a:r>
                        <a:rPr lang="ru-RU" sz="1400" b="1" dirty="0" smtClean="0">
                          <a:effectLst/>
                        </a:rPr>
                        <a:t>610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Внутренняя норма доходности (ВНД), %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167,07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8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Индекс доходности (ИД)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4,61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8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Период окупаемости (Сок), года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0,87 (11 месяцев)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400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Факторы риска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647056"/>
              </p:ext>
            </p:extLst>
          </p:nvPr>
        </p:nvGraphicFramePr>
        <p:xfrm>
          <a:off x="971602" y="1325418"/>
          <a:ext cx="7560839" cy="5182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0888"/>
                <a:gridCol w="2855153"/>
                <a:gridCol w="3204798"/>
              </a:tblGrid>
              <a:tr h="204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 риска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Характер влияния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Меры по снижению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12268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Экономические риски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повышение стоимости сырья, топлива и энергоресурсов, транспортных услуг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поиск более выгодных поставщиков, интеграция с лесозаготовкой, формирование оптимального запаса сырья, расширение ассортимента продукции.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839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Финансовые риски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повышение  стоимости привлечения финансовых ресурсов, нехватка оборотных средств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наращение собственных средств в обороте, получение субсидий от государства, реструктуризация существующих кредитов.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12268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Производственные/технические риски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Частичное использование ручного труда, снижение качества и увеличения брака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формирование амортизационного фонда и его реализация, механизация и автоматизация производственных процессов, пооперационный контроль, контроль входного сырья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12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Социальные риски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отсутствие квалифицированных кадров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набор и обучение, повышение квалификации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126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Рыночные риски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снижение покупательной способности населения (снижение спроса), рост насыщения рынка, снижение цен конкурентов, появление новых конкурентов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дифференциация по ассортименту и цене, диверсификация производства (поиск новых звезд), построение эффективной стратегии по сбыту и продвижению продукции и др.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Разработчик проекта – </a:t>
            </a:r>
          </a:p>
          <a:p>
            <a:pPr marL="0" indent="0">
              <a:buNone/>
            </a:pPr>
            <a:r>
              <a:rPr lang="ru-RU" dirty="0" smtClean="0"/>
              <a:t>Рахманин Александр Сергеевич </a:t>
            </a:r>
          </a:p>
          <a:p>
            <a:pPr marL="0" indent="0">
              <a:buNone/>
            </a:pPr>
            <a:r>
              <a:rPr lang="ru-RU" dirty="0" smtClean="0"/>
              <a:t>(моб. </a:t>
            </a:r>
            <a:r>
              <a:rPr lang="ru-RU" dirty="0"/>
              <a:t>т</a:t>
            </a:r>
            <a:r>
              <a:rPr lang="ru-RU" dirty="0" smtClean="0"/>
              <a:t>ел 89526118434)</a:t>
            </a:r>
          </a:p>
          <a:p>
            <a:pPr marL="0" indent="0">
              <a:buNone/>
            </a:pPr>
            <a:r>
              <a:rPr lang="ru-RU" dirty="0" smtClean="0"/>
              <a:t>ООО «</a:t>
            </a:r>
            <a:r>
              <a:rPr lang="ru-RU" dirty="0" err="1" smtClean="0"/>
              <a:t>ВудМАКС</a:t>
            </a:r>
            <a:r>
              <a:rPr lang="ru-RU" dirty="0" smtClean="0"/>
              <a:t>»</a:t>
            </a:r>
          </a:p>
          <a:p>
            <a:pPr marL="0" indent="0">
              <a:buNone/>
            </a:pPr>
            <a:r>
              <a:rPr lang="ru-RU" dirty="0"/>
              <a:t>г</a:t>
            </a:r>
            <a:r>
              <a:rPr lang="ru-RU" dirty="0" smtClean="0"/>
              <a:t>. Братск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35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146</TotalTime>
  <Words>1014</Words>
  <Application>Microsoft Office PowerPoint</Application>
  <PresentationFormat>Экран (4:3)</PresentationFormat>
  <Paragraphs>264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«Лесоперерабатывающий комплекс» в Иркутской области</vt:lpstr>
      <vt:lpstr>Цели проекта</vt:lpstr>
      <vt:lpstr>Концепция проекта</vt:lpstr>
      <vt:lpstr>Концепция проекта</vt:lpstr>
      <vt:lpstr>Производимая продукция</vt:lpstr>
      <vt:lpstr>Рынок сбыта – страны евросоюза</vt:lpstr>
      <vt:lpstr>Потребность в инвестициях в факторы производства</vt:lpstr>
      <vt:lpstr>Общая потребность в инвестициях</vt:lpstr>
      <vt:lpstr>Основные параметры проекта</vt:lpstr>
      <vt:lpstr>Основные параметры проекта</vt:lpstr>
      <vt:lpstr>Основные параметры проекта</vt:lpstr>
      <vt:lpstr>Основные показатели проекта</vt:lpstr>
      <vt:lpstr>Показатели эффективности проекта</vt:lpstr>
      <vt:lpstr>Факторы риска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14</cp:revision>
  <dcterms:created xsi:type="dcterms:W3CDTF">2019-11-11T02:12:10Z</dcterms:created>
  <dcterms:modified xsi:type="dcterms:W3CDTF">2019-11-11T04:49:50Z</dcterms:modified>
</cp:coreProperties>
</file>